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88" r:id="rId2"/>
    <p:sldId id="256" r:id="rId3"/>
    <p:sldId id="257" r:id="rId4"/>
    <p:sldId id="282" r:id="rId5"/>
    <p:sldId id="259" r:id="rId6"/>
    <p:sldId id="28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6" r:id="rId16"/>
    <p:sldId id="258" r:id="rId17"/>
    <p:sldId id="268" r:id="rId18"/>
    <p:sldId id="269" r:id="rId19"/>
    <p:sldId id="270" r:id="rId20"/>
    <p:sldId id="271" r:id="rId21"/>
    <p:sldId id="272" r:id="rId22"/>
    <p:sldId id="274" r:id="rId23"/>
    <p:sldId id="284" r:id="rId24"/>
    <p:sldId id="275" r:id="rId25"/>
    <p:sldId id="276" r:id="rId26"/>
    <p:sldId id="277" r:id="rId27"/>
    <p:sldId id="283" r:id="rId28"/>
    <p:sldId id="278" r:id="rId29"/>
    <p:sldId id="289" r:id="rId30"/>
    <p:sldId id="279" r:id="rId31"/>
    <p:sldId id="285" r:id="rId32"/>
  </p:sldIdLst>
  <p:sldSz cx="6858000" cy="51435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0" autoAdjust="0"/>
    <p:restoredTop sz="94660"/>
  </p:normalViewPr>
  <p:slideViewPr>
    <p:cSldViewPr>
      <p:cViewPr>
        <p:scale>
          <a:sx n="106" d="100"/>
          <a:sy n="106" d="100"/>
        </p:scale>
        <p:origin x="-2712" y="-750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CFDA9-A0D5-4067-899B-744A6CD32ACB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5BC37-3BC0-469F-8EE4-6302A475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5BC37-3BC0-469F-8EE4-6302A475AB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81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5BC37-3BC0-469F-8EE4-6302A475AB9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03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5BC37-3BC0-469F-8EE4-6302A475AB9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68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F844-90C6-42D7-940B-E3A8D6431FE9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Павлов Иван Николаевич, преподаватель ГБПОУ РС (Я) «Якутский сельскохозяйственный техникум»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9B2-24A0-49C6-A1B2-68F621ED1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2496-82DB-4DC2-AAE9-F97A52576240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Павлов Иван Николаевич, преподаватель ГБПОУ РС (Я) «Якутский сельскохозяйственный техникум»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9B2-24A0-49C6-A1B2-68F621ED1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267D-CA68-44AD-98FC-E6D1ADAF7819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Павлов Иван Николаевич, преподаватель ГБПОУ РС (Я) «Якутский сельскохозяйственный техникум»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9B2-24A0-49C6-A1B2-68F621ED1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1580-ED82-4980-B17A-49F24F3AD12B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Павлов Иван Николаевич, преподаватель ГБПОУ РС (Я) «Якутский сельскохозяйственный техникум»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9B2-24A0-49C6-A1B2-68F621ED1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EDFF-68C8-4DBC-A831-8AD0CA63092C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Павлов Иван Николаевич, преподаватель ГБПОУ РС (Я) «Якутский сельскохозяйственный техникум»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9B2-24A0-49C6-A1B2-68F621ED1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AF23-FD18-4A6D-AC08-F9387D6C83ED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Павлов Иван Николаевич, преподаватель ГБПОУ РС (Я) «Якутский сельскохозяйственный техникум»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9B2-24A0-49C6-A1B2-68F621ED1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249A-CD49-4F9E-87FB-AE19DF1787E8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Павлов Иван Николаевич, преподаватель ГБПОУ РС (Я) «Якутский сельскохозяйственный техникум»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9B2-24A0-49C6-A1B2-68F621ED1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47E6-44C4-45A2-A833-DA4DCAF9B00E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Павлов Иван Николаевич, преподаватель ГБПОУ РС (Я) «Якутский сельскохозяйственный техникум»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9B2-24A0-49C6-A1B2-68F621ED1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52F8-F3CB-43AA-9540-5FA3B33E1D72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Павлов Иван Николаевич, преподаватель ГБПОУ РС (Я) «Якутский сельскохозяйственный техникум»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9B2-24A0-49C6-A1B2-68F621ED1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7FD8-3BB5-4D18-ABA9-931E9BCE4104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Павлов Иван Николаевич, преподаватель ГБПОУ РС (Я) «Якутский сельскохозяйственный техникум»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9B2-24A0-49C6-A1B2-68F621ED1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A2F1-763E-49FB-A7E6-4D3F4705EC35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Павлов Иван Николаевич, преподаватель ГБПОУ РС (Я) «Якутский сельскохозяйственный техникум»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9B2-24A0-49C6-A1B2-68F621ED1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7FBD7-AB57-41FD-873F-AE8C379801B4}" type="datetime1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Павлов Иван Николаевич, преподаватель ГБПОУ РС (Я) «Якутский сельскохозяйственный техникум»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09B2-24A0-49C6-A1B2-68F621ED1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4RrtWBkcdBIZBf2vKqY4O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&#1079;&#1072;&#1074;&#1091;&#1095;.&#1088;&#1091;&#1089;/pudlication/36265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4z5OFlJmk4" TargetMode="External"/><Relationship Id="rId13" Type="http://schemas.openxmlformats.org/officeDocument/2006/relationships/hyperlink" Target="https://youtu.be/-QDFA5PypmA" TargetMode="External"/><Relationship Id="rId3" Type="http://schemas.openxmlformats.org/officeDocument/2006/relationships/hyperlink" Target="https://youtu.be/WlrGmqMVAAE" TargetMode="External"/><Relationship Id="rId7" Type="http://schemas.openxmlformats.org/officeDocument/2006/relationships/hyperlink" Target="https://youtu.be/SeDztN7NQ88" TargetMode="External"/><Relationship Id="rId12" Type="http://schemas.openxmlformats.org/officeDocument/2006/relationships/hyperlink" Target="https://youtu.be/CslpMQvU1eQ" TargetMode="External"/><Relationship Id="rId2" Type="http://schemas.openxmlformats.org/officeDocument/2006/relationships/hyperlink" Target="https://youtube.com/channel/UC4RrtWBkcdBIZBf2vKqY4O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k-tlfyXsnXA" TargetMode="External"/><Relationship Id="rId11" Type="http://schemas.openxmlformats.org/officeDocument/2006/relationships/hyperlink" Target="https://youtu.be/xD_WbIPWrls" TargetMode="External"/><Relationship Id="rId5" Type="http://schemas.openxmlformats.org/officeDocument/2006/relationships/hyperlink" Target="https://youtu.be/hfsRdvo1v40" TargetMode="External"/><Relationship Id="rId15" Type="http://schemas.openxmlformats.org/officeDocument/2006/relationships/hyperlink" Target="https://youtu.be/gDoqe1UrPP0" TargetMode="External"/><Relationship Id="rId10" Type="http://schemas.openxmlformats.org/officeDocument/2006/relationships/hyperlink" Target="https://youtu.be/eZpeJqzVgKA" TargetMode="External"/><Relationship Id="rId4" Type="http://schemas.openxmlformats.org/officeDocument/2006/relationships/hyperlink" Target="https://youtu.be/7laiEYjRQEk" TargetMode="External"/><Relationship Id="rId9" Type="http://schemas.openxmlformats.org/officeDocument/2006/relationships/hyperlink" Target="https://youtu.be/lD3t-rKEBwI" TargetMode="External"/><Relationship Id="rId14" Type="http://schemas.openxmlformats.org/officeDocument/2006/relationships/hyperlink" Target="https://youtu.be/-fhfHrv4xRM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0U4PuHZ6xes" TargetMode="External"/><Relationship Id="rId13" Type="http://schemas.openxmlformats.org/officeDocument/2006/relationships/hyperlink" Target="https://youtu.be/UmujqpyyEDM" TargetMode="External"/><Relationship Id="rId3" Type="http://schemas.openxmlformats.org/officeDocument/2006/relationships/hyperlink" Target="https://youtu.be/iehVY_Q56rY" TargetMode="External"/><Relationship Id="rId7" Type="http://schemas.openxmlformats.org/officeDocument/2006/relationships/hyperlink" Target="https://youtu.be/9xNFOmLhnQ0" TargetMode="External"/><Relationship Id="rId12" Type="http://schemas.openxmlformats.org/officeDocument/2006/relationships/hyperlink" Target="https://youtu.be/ystOrc2D5kE" TargetMode="External"/><Relationship Id="rId17" Type="http://schemas.openxmlformats.org/officeDocument/2006/relationships/hyperlink" Target="https://youtu.be/-LIqhrx0YnE" TargetMode="External"/><Relationship Id="rId2" Type="http://schemas.openxmlformats.org/officeDocument/2006/relationships/hyperlink" Target="https://youtube.com/channel/UC4RrtWBkcdBIZBf2vKqY4OA" TargetMode="External"/><Relationship Id="rId16" Type="http://schemas.openxmlformats.org/officeDocument/2006/relationships/hyperlink" Target="https://youtu.be/pDr-oLSTs-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R08ysXyaw68" TargetMode="External"/><Relationship Id="rId11" Type="http://schemas.openxmlformats.org/officeDocument/2006/relationships/hyperlink" Target="https://youtu.be/JMAdrQJsxCc" TargetMode="External"/><Relationship Id="rId5" Type="http://schemas.openxmlformats.org/officeDocument/2006/relationships/hyperlink" Target="https://youtu.be/uAF88XEFbg0" TargetMode="External"/><Relationship Id="rId15" Type="http://schemas.openxmlformats.org/officeDocument/2006/relationships/hyperlink" Target="https://youtu.be/f1iJRPz90gg" TargetMode="External"/><Relationship Id="rId10" Type="http://schemas.openxmlformats.org/officeDocument/2006/relationships/hyperlink" Target="https://youtu.be/AnXl64qb4To" TargetMode="External"/><Relationship Id="rId4" Type="http://schemas.openxmlformats.org/officeDocument/2006/relationships/hyperlink" Target="https://youtu.be/vRa-ELMgnoo" TargetMode="External"/><Relationship Id="rId9" Type="http://schemas.openxmlformats.org/officeDocument/2006/relationships/hyperlink" Target="https://youtu.be/QKWpkevTGVc" TargetMode="External"/><Relationship Id="rId14" Type="http://schemas.openxmlformats.org/officeDocument/2006/relationships/hyperlink" Target="https://youtu.be/5kWH_V2YlI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&#1079;&#1072;&#1074;&#1091;&#1095;.&#1088;&#1091;&#1089;/pudlication/36265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0538"/>
            <a:ext cx="6885384" cy="516403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 ГБПОУ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РС (Я)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«Якутский сельскохозяйственный техникум»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Ивана Николаевича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претендента на 1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категорию в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637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83518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2.3.3. Качество знаний обучающихся по программам ПССЗ по дисциплинам составляет в %: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4 года с 2017-2021 уч. года:</a:t>
            </a:r>
            <a:r>
              <a:rPr lang="ru-RU" sz="12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1) ОГСЭ.02 История</a:t>
            </a:r>
            <a:br>
              <a:rPr lang="ru-RU" sz="12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31B3808-3C1E-B318-D8CA-7FDA0DCD8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8154183"/>
              </p:ext>
            </p:extLst>
          </p:nvPr>
        </p:nvGraphicFramePr>
        <p:xfrm>
          <a:off x="116632" y="411510"/>
          <a:ext cx="6696745" cy="4680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7490">
                  <a:extLst>
                    <a:ext uri="{9D8B030D-6E8A-4147-A177-3AD203B41FA5}">
                      <a16:colId xmlns:a16="http://schemas.microsoft.com/office/drawing/2014/main" xmlns="" val="2068396363"/>
                    </a:ext>
                  </a:extLst>
                </a:gridCol>
                <a:gridCol w="418145">
                  <a:extLst>
                    <a:ext uri="{9D8B030D-6E8A-4147-A177-3AD203B41FA5}">
                      <a16:colId xmlns:a16="http://schemas.microsoft.com/office/drawing/2014/main" xmlns="" val="3543333296"/>
                    </a:ext>
                  </a:extLst>
                </a:gridCol>
                <a:gridCol w="669858">
                  <a:extLst>
                    <a:ext uri="{9D8B030D-6E8A-4147-A177-3AD203B41FA5}">
                      <a16:colId xmlns:a16="http://schemas.microsoft.com/office/drawing/2014/main" xmlns="" val="1364870502"/>
                    </a:ext>
                  </a:extLst>
                </a:gridCol>
                <a:gridCol w="512137">
                  <a:extLst>
                    <a:ext uri="{9D8B030D-6E8A-4147-A177-3AD203B41FA5}">
                      <a16:colId xmlns:a16="http://schemas.microsoft.com/office/drawing/2014/main" xmlns="" val="2719063663"/>
                    </a:ext>
                  </a:extLst>
                </a:gridCol>
                <a:gridCol w="447947">
                  <a:extLst>
                    <a:ext uri="{9D8B030D-6E8A-4147-A177-3AD203B41FA5}">
                      <a16:colId xmlns:a16="http://schemas.microsoft.com/office/drawing/2014/main" xmlns="" val="1019140344"/>
                    </a:ext>
                  </a:extLst>
                </a:gridCol>
                <a:gridCol w="447947">
                  <a:extLst>
                    <a:ext uri="{9D8B030D-6E8A-4147-A177-3AD203B41FA5}">
                      <a16:colId xmlns:a16="http://schemas.microsoft.com/office/drawing/2014/main" xmlns="" val="905046893"/>
                    </a:ext>
                  </a:extLst>
                </a:gridCol>
                <a:gridCol w="511678">
                  <a:extLst>
                    <a:ext uri="{9D8B030D-6E8A-4147-A177-3AD203B41FA5}">
                      <a16:colId xmlns:a16="http://schemas.microsoft.com/office/drawing/2014/main" xmlns="" val="3027036942"/>
                    </a:ext>
                  </a:extLst>
                </a:gridCol>
                <a:gridCol w="511678">
                  <a:extLst>
                    <a:ext uri="{9D8B030D-6E8A-4147-A177-3AD203B41FA5}">
                      <a16:colId xmlns:a16="http://schemas.microsoft.com/office/drawing/2014/main" xmlns="" val="1362642181"/>
                    </a:ext>
                  </a:extLst>
                </a:gridCol>
                <a:gridCol w="491045">
                  <a:extLst>
                    <a:ext uri="{9D8B030D-6E8A-4147-A177-3AD203B41FA5}">
                      <a16:colId xmlns:a16="http://schemas.microsoft.com/office/drawing/2014/main" xmlns="" val="3496369455"/>
                    </a:ext>
                  </a:extLst>
                </a:gridCol>
                <a:gridCol w="491045">
                  <a:extLst>
                    <a:ext uri="{9D8B030D-6E8A-4147-A177-3AD203B41FA5}">
                      <a16:colId xmlns:a16="http://schemas.microsoft.com/office/drawing/2014/main" xmlns="" val="1189710018"/>
                    </a:ext>
                  </a:extLst>
                </a:gridCol>
                <a:gridCol w="427775">
                  <a:extLst>
                    <a:ext uri="{9D8B030D-6E8A-4147-A177-3AD203B41FA5}">
                      <a16:colId xmlns:a16="http://schemas.microsoft.com/office/drawing/2014/main" xmlns="" val="480812294"/>
                    </a:ext>
                  </a:extLst>
                </a:gridCol>
              </a:tblGrid>
              <a:tr h="1622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9493578"/>
                  </a:ext>
                </a:extLst>
              </a:tr>
              <a:tr h="162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extLst>
                  <a:ext uri="{0D108BD9-81ED-4DB2-BD59-A6C34878D82A}">
                    <a16:rowId xmlns:a16="http://schemas.microsoft.com/office/drawing/2014/main" xmlns="" val="1584499134"/>
                  </a:ext>
                </a:extLst>
              </a:tr>
              <a:tr h="33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35.02.05  Агрономия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extLst>
                  <a:ext uri="{0D108BD9-81ED-4DB2-BD59-A6C34878D82A}">
                    <a16:rowId xmlns:a16="http://schemas.microsoft.com/office/drawing/2014/main" xmlns="" val="1509082463"/>
                  </a:ext>
                </a:extLst>
              </a:tr>
              <a:tr h="33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35.02.16 Эксплуатация и ремонт сельскохозяйственной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extLst>
                  <a:ext uri="{0D108BD9-81ED-4DB2-BD59-A6C34878D82A}">
                    <a16:rowId xmlns:a16="http://schemas.microsoft.com/office/drawing/2014/main" xmlns="" val="1696794456"/>
                  </a:ext>
                </a:extLst>
              </a:tr>
              <a:tr h="33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21.02.04 Землеустройство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extLst>
                  <a:ext uri="{0D108BD9-81ED-4DB2-BD59-A6C34878D82A}">
                    <a16:rowId xmlns:a16="http://schemas.microsoft.com/office/drawing/2014/main" xmlns="" val="969345707"/>
                  </a:ext>
                </a:extLst>
              </a:tr>
              <a:tr h="33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21.02.05  Земельно-имущественные отношения 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extLst>
                  <a:ext uri="{0D108BD9-81ED-4DB2-BD59-A6C34878D82A}">
                    <a16:rowId xmlns:a16="http://schemas.microsoft.com/office/drawing/2014/main" xmlns="" val="4149204527"/>
                  </a:ext>
                </a:extLst>
              </a:tr>
              <a:tr h="33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36.02.02  Зоотехния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extLst>
                  <a:ext uri="{0D108BD9-81ED-4DB2-BD59-A6C34878D82A}">
                    <a16:rowId xmlns:a16="http://schemas.microsoft.com/office/drawing/2014/main" xmlns="" val="1415800131"/>
                  </a:ext>
                </a:extLst>
              </a:tr>
              <a:tr h="33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19.02.07 Технология молока и молочных продуктов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extLst>
                  <a:ext uri="{0D108BD9-81ED-4DB2-BD59-A6C34878D82A}">
                    <a16:rowId xmlns:a16="http://schemas.microsoft.com/office/drawing/2014/main" xmlns="" val="819448854"/>
                  </a:ext>
                </a:extLst>
              </a:tr>
              <a:tr h="33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35.02.01 Лесное и лесопарковое хозяйство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extLst>
                  <a:ext uri="{0D108BD9-81ED-4DB2-BD59-A6C34878D82A}">
                    <a16:rowId xmlns:a16="http://schemas.microsoft.com/office/drawing/2014/main" xmlns="" val="10507540"/>
                  </a:ext>
                </a:extLst>
              </a:tr>
              <a:tr h="506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35.02.06 Технология производства и переработки сельскохозяйственной продукции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95,80%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extLst>
                  <a:ext uri="{0D108BD9-81ED-4DB2-BD59-A6C34878D82A}">
                    <a16:rowId xmlns:a16="http://schemas.microsoft.com/office/drawing/2014/main" xmlns="" val="1085171430"/>
                  </a:ext>
                </a:extLst>
              </a:tr>
              <a:tr h="33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36.02.01 Ветеринария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extLst>
                  <a:ext uri="{0D108BD9-81ED-4DB2-BD59-A6C34878D82A}">
                    <a16:rowId xmlns:a16="http://schemas.microsoft.com/office/drawing/2014/main" xmlns="" val="187106067"/>
                  </a:ext>
                </a:extLst>
              </a:tr>
              <a:tr h="33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21.02.05  Земельно-имущественные отношения А»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extLst>
                  <a:ext uri="{0D108BD9-81ED-4DB2-BD59-A6C34878D82A}">
                    <a16:rowId xmlns:a16="http://schemas.microsoft.com/office/drawing/2014/main" xmlns="" val="3037829759"/>
                  </a:ext>
                </a:extLst>
              </a:tr>
              <a:tr h="33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21.02.04 Землеустройство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extLst>
                  <a:ext uri="{0D108BD9-81ED-4DB2-BD59-A6C34878D82A}">
                    <a16:rowId xmlns:a16="http://schemas.microsoft.com/office/drawing/2014/main" xmlns="" val="903619491"/>
                  </a:ext>
                </a:extLst>
              </a:tr>
              <a:tr h="33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38.02.01  Экономика и бухгалтерский учет (по отраслям)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extLst>
                  <a:ext uri="{0D108BD9-81ED-4DB2-BD59-A6C34878D82A}">
                    <a16:rowId xmlns:a16="http://schemas.microsoft.com/office/drawing/2014/main" xmlns="" val="717156923"/>
                  </a:ext>
                </a:extLst>
              </a:tr>
              <a:tr h="16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639" marR="45639" marT="0" marB="0" anchor="ctr"/>
                </a:tc>
                <a:extLst>
                  <a:ext uri="{0D108BD9-81ED-4DB2-BD59-A6C34878D82A}">
                    <a16:rowId xmlns:a16="http://schemas.microsoft.com/office/drawing/2014/main" xmlns="" val="2338262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239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83518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2.3.3. Качество знаний обучающихся по программам ПССЗ по дисциплинам составляет в %: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4 года с 2017-2021 уч. года:</a:t>
            </a:r>
            <a:r>
              <a:rPr lang="ru-RU" sz="12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1) ОГСЭ.01 Основы философии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1DA456C9-581E-C397-52A3-9B02555CB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5450806"/>
              </p:ext>
            </p:extLst>
          </p:nvPr>
        </p:nvGraphicFramePr>
        <p:xfrm>
          <a:off x="0" y="555526"/>
          <a:ext cx="6741368" cy="4552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8538">
                  <a:extLst>
                    <a:ext uri="{9D8B030D-6E8A-4147-A177-3AD203B41FA5}">
                      <a16:colId xmlns:a16="http://schemas.microsoft.com/office/drawing/2014/main" xmlns="" val="2217655720"/>
                    </a:ext>
                  </a:extLst>
                </a:gridCol>
                <a:gridCol w="423717">
                  <a:extLst>
                    <a:ext uri="{9D8B030D-6E8A-4147-A177-3AD203B41FA5}">
                      <a16:colId xmlns:a16="http://schemas.microsoft.com/office/drawing/2014/main" xmlns="" val="2353276859"/>
                    </a:ext>
                  </a:extLst>
                </a:gridCol>
                <a:gridCol w="896680">
                  <a:extLst>
                    <a:ext uri="{9D8B030D-6E8A-4147-A177-3AD203B41FA5}">
                      <a16:colId xmlns:a16="http://schemas.microsoft.com/office/drawing/2014/main" xmlns="" val="845359387"/>
                    </a:ext>
                  </a:extLst>
                </a:gridCol>
                <a:gridCol w="518960">
                  <a:extLst>
                    <a:ext uri="{9D8B030D-6E8A-4147-A177-3AD203B41FA5}">
                      <a16:colId xmlns:a16="http://schemas.microsoft.com/office/drawing/2014/main" xmlns="" val="2500778085"/>
                    </a:ext>
                  </a:extLst>
                </a:gridCol>
                <a:gridCol w="453916">
                  <a:extLst>
                    <a:ext uri="{9D8B030D-6E8A-4147-A177-3AD203B41FA5}">
                      <a16:colId xmlns:a16="http://schemas.microsoft.com/office/drawing/2014/main" xmlns="" val="3290163394"/>
                    </a:ext>
                  </a:extLst>
                </a:gridCol>
                <a:gridCol w="453916">
                  <a:extLst>
                    <a:ext uri="{9D8B030D-6E8A-4147-A177-3AD203B41FA5}">
                      <a16:colId xmlns:a16="http://schemas.microsoft.com/office/drawing/2014/main" xmlns="" val="3167510352"/>
                    </a:ext>
                  </a:extLst>
                </a:gridCol>
                <a:gridCol w="518496">
                  <a:extLst>
                    <a:ext uri="{9D8B030D-6E8A-4147-A177-3AD203B41FA5}">
                      <a16:colId xmlns:a16="http://schemas.microsoft.com/office/drawing/2014/main" xmlns="" val="4216320125"/>
                    </a:ext>
                  </a:extLst>
                </a:gridCol>
                <a:gridCol w="518496">
                  <a:extLst>
                    <a:ext uri="{9D8B030D-6E8A-4147-A177-3AD203B41FA5}">
                      <a16:colId xmlns:a16="http://schemas.microsoft.com/office/drawing/2014/main" xmlns="" val="2070674393"/>
                    </a:ext>
                  </a:extLst>
                </a:gridCol>
                <a:gridCol w="497588">
                  <a:extLst>
                    <a:ext uri="{9D8B030D-6E8A-4147-A177-3AD203B41FA5}">
                      <a16:colId xmlns:a16="http://schemas.microsoft.com/office/drawing/2014/main" xmlns="" val="1737340853"/>
                    </a:ext>
                  </a:extLst>
                </a:gridCol>
                <a:gridCol w="497588">
                  <a:extLst>
                    <a:ext uri="{9D8B030D-6E8A-4147-A177-3AD203B41FA5}">
                      <a16:colId xmlns:a16="http://schemas.microsoft.com/office/drawing/2014/main" xmlns="" val="2284869169"/>
                    </a:ext>
                  </a:extLst>
                </a:gridCol>
                <a:gridCol w="433473">
                  <a:extLst>
                    <a:ext uri="{9D8B030D-6E8A-4147-A177-3AD203B41FA5}">
                      <a16:colId xmlns:a16="http://schemas.microsoft.com/office/drawing/2014/main" xmlns="" val="22300297"/>
                    </a:ext>
                  </a:extLst>
                </a:gridCol>
              </a:tblGrid>
              <a:tr h="1420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658271"/>
                  </a:ext>
                </a:extLst>
              </a:tr>
              <a:tr h="142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усп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усп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extLst>
                  <a:ext uri="{0D108BD9-81ED-4DB2-BD59-A6C34878D82A}">
                    <a16:rowId xmlns:a16="http://schemas.microsoft.com/office/drawing/2014/main" xmlns="" val="4098298966"/>
                  </a:ext>
                </a:extLst>
              </a:tr>
              <a:tr h="292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35.02.16 Эксплуатация и ремонт сельскохозяйственной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ОГСЭ.01 Основы философии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b"/>
                </a:tc>
                <a:extLst>
                  <a:ext uri="{0D108BD9-81ED-4DB2-BD59-A6C34878D82A}">
                    <a16:rowId xmlns:a16="http://schemas.microsoft.com/office/drawing/2014/main" xmlns="" val="4185711825"/>
                  </a:ext>
                </a:extLst>
              </a:tr>
              <a:tr h="292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35.02.05  Агрономия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ОГСЭ.01 Основы философии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extLst>
                  <a:ext uri="{0D108BD9-81ED-4DB2-BD59-A6C34878D82A}">
                    <a16:rowId xmlns:a16="http://schemas.microsoft.com/office/drawing/2014/main" xmlns="" val="3600821001"/>
                  </a:ext>
                </a:extLst>
              </a:tr>
              <a:tr h="292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35.02.07 Механизация сельского хозяйства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ОГСЭ.01 Основы философии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extLst>
                  <a:ext uri="{0D108BD9-81ED-4DB2-BD59-A6C34878D82A}">
                    <a16:rowId xmlns:a16="http://schemas.microsoft.com/office/drawing/2014/main" xmlns="" val="3542554779"/>
                  </a:ext>
                </a:extLst>
              </a:tr>
              <a:tr h="292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36.02.01 Ветеринария 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ОГСЭ.01 Основы философии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b"/>
                </a:tc>
                <a:extLst>
                  <a:ext uri="{0D108BD9-81ED-4DB2-BD59-A6C34878D82A}">
                    <a16:rowId xmlns:a16="http://schemas.microsoft.com/office/drawing/2014/main" xmlns="" val="2907361294"/>
                  </a:ext>
                </a:extLst>
              </a:tr>
              <a:tr h="292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36.02.01 Ветеринария Б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ОГСЭ.01 Основы философии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b"/>
                </a:tc>
                <a:extLst>
                  <a:ext uri="{0D108BD9-81ED-4DB2-BD59-A6C34878D82A}">
                    <a16:rowId xmlns:a16="http://schemas.microsoft.com/office/drawing/2014/main" xmlns="" val="2654322782"/>
                  </a:ext>
                </a:extLst>
              </a:tr>
              <a:tr h="292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21.02.04 Землеустройство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ОГСЭ.01 Основы философии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extLst>
                  <a:ext uri="{0D108BD9-81ED-4DB2-BD59-A6C34878D82A}">
                    <a16:rowId xmlns:a16="http://schemas.microsoft.com/office/drawing/2014/main" xmlns="" val="4168239926"/>
                  </a:ext>
                </a:extLst>
              </a:tr>
              <a:tr h="292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36.02.02  Зоотехния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ОГСЭ.01 Основы философии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extLst>
                  <a:ext uri="{0D108BD9-81ED-4DB2-BD59-A6C34878D82A}">
                    <a16:rowId xmlns:a16="http://schemas.microsoft.com/office/drawing/2014/main" xmlns="" val="1732762659"/>
                  </a:ext>
                </a:extLst>
              </a:tr>
              <a:tr h="594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35.02.06 Технология производства и переработки сельскохозяйственной продукции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ОГСЭ.01 Основы философии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b"/>
                </a:tc>
                <a:extLst>
                  <a:ext uri="{0D108BD9-81ED-4DB2-BD59-A6C34878D82A}">
                    <a16:rowId xmlns:a16="http://schemas.microsoft.com/office/drawing/2014/main" xmlns="" val="2591482708"/>
                  </a:ext>
                </a:extLst>
              </a:tr>
              <a:tr h="292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19.02.07 Технология молока и молочных продуктов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ОГСЭ.01 Основы философии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b"/>
                </a:tc>
                <a:extLst>
                  <a:ext uri="{0D108BD9-81ED-4DB2-BD59-A6C34878D82A}">
                    <a16:rowId xmlns:a16="http://schemas.microsoft.com/office/drawing/2014/main" xmlns="" val="2261574465"/>
                  </a:ext>
                </a:extLst>
              </a:tr>
              <a:tr h="292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35.02.01 Лесное и лесопарковое хозяйство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ОГСЭ.01 Основы философии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extLst>
                  <a:ext uri="{0D108BD9-81ED-4DB2-BD59-A6C34878D82A}">
                    <a16:rowId xmlns:a16="http://schemas.microsoft.com/office/drawing/2014/main" xmlns="" val="2731838701"/>
                  </a:ext>
                </a:extLst>
              </a:tr>
              <a:tr h="292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21.02.05  Земельно-имущественные отношения А»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ОГСЭ.01 Основы философии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extLst>
                  <a:ext uri="{0D108BD9-81ED-4DB2-BD59-A6C34878D82A}">
                    <a16:rowId xmlns:a16="http://schemas.microsoft.com/office/drawing/2014/main" xmlns="" val="3647579447"/>
                  </a:ext>
                </a:extLst>
              </a:tr>
              <a:tr h="292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35.02.14 Охотоведение и звероводство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ОГСЭ.01 Основы философии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extLst>
                  <a:ext uri="{0D108BD9-81ED-4DB2-BD59-A6C34878D82A}">
                    <a16:rowId xmlns:a16="http://schemas.microsoft.com/office/drawing/2014/main" xmlns="" val="493879250"/>
                  </a:ext>
                </a:extLst>
              </a:tr>
              <a:tr h="292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21.02.05  Земельно-имущественные отношения А»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ОГСЭ.01 Основы философии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extLst>
                  <a:ext uri="{0D108BD9-81ED-4DB2-BD59-A6C34878D82A}">
                    <a16:rowId xmlns:a16="http://schemas.microsoft.com/office/drawing/2014/main" xmlns="" val="2390652651"/>
                  </a:ext>
                </a:extLst>
              </a:tr>
              <a:tr h="1420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91,8%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81,7%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20" marR="45820" marT="0" marB="0"/>
                </a:tc>
                <a:extLst>
                  <a:ext uri="{0D108BD9-81ED-4DB2-BD59-A6C34878D82A}">
                    <a16:rowId xmlns:a16="http://schemas.microsoft.com/office/drawing/2014/main" xmlns="" val="873530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478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83518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2.3.3. Качество знаний обучающихся по программам ПССЗ по дисциплинам составляет в %: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4 года с 2017-2021 уч. года:</a:t>
            </a:r>
            <a:r>
              <a:rPr lang="ru-RU" sz="12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1) БД.01 История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CE2AC00-A7FA-2532-EB3C-FDCE415C2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4659296"/>
              </p:ext>
            </p:extLst>
          </p:nvPr>
        </p:nvGraphicFramePr>
        <p:xfrm>
          <a:off x="44624" y="771550"/>
          <a:ext cx="6696744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746">
                  <a:extLst>
                    <a:ext uri="{9D8B030D-6E8A-4147-A177-3AD203B41FA5}">
                      <a16:colId xmlns:a16="http://schemas.microsoft.com/office/drawing/2014/main" xmlns="" val="4275986168"/>
                    </a:ext>
                  </a:extLst>
                </a:gridCol>
                <a:gridCol w="444080">
                  <a:extLst>
                    <a:ext uri="{9D8B030D-6E8A-4147-A177-3AD203B41FA5}">
                      <a16:colId xmlns:a16="http://schemas.microsoft.com/office/drawing/2014/main" xmlns="" val="4149330710"/>
                    </a:ext>
                  </a:extLst>
                </a:gridCol>
                <a:gridCol w="1008919">
                  <a:extLst>
                    <a:ext uri="{9D8B030D-6E8A-4147-A177-3AD203B41FA5}">
                      <a16:colId xmlns:a16="http://schemas.microsoft.com/office/drawing/2014/main" xmlns="" val="1693300056"/>
                    </a:ext>
                  </a:extLst>
                </a:gridCol>
                <a:gridCol w="543901">
                  <a:extLst>
                    <a:ext uri="{9D8B030D-6E8A-4147-A177-3AD203B41FA5}">
                      <a16:colId xmlns:a16="http://schemas.microsoft.com/office/drawing/2014/main" xmlns="" val="2023592943"/>
                    </a:ext>
                  </a:extLst>
                </a:gridCol>
                <a:gridCol w="429959">
                  <a:extLst>
                    <a:ext uri="{9D8B030D-6E8A-4147-A177-3AD203B41FA5}">
                      <a16:colId xmlns:a16="http://schemas.microsoft.com/office/drawing/2014/main" xmlns="" val="2386679828"/>
                    </a:ext>
                  </a:extLst>
                </a:gridCol>
                <a:gridCol w="475729">
                  <a:extLst>
                    <a:ext uri="{9D8B030D-6E8A-4147-A177-3AD203B41FA5}">
                      <a16:colId xmlns:a16="http://schemas.microsoft.com/office/drawing/2014/main" xmlns="" val="4052273267"/>
                    </a:ext>
                  </a:extLst>
                </a:gridCol>
                <a:gridCol w="424603">
                  <a:extLst>
                    <a:ext uri="{9D8B030D-6E8A-4147-A177-3AD203B41FA5}">
                      <a16:colId xmlns:a16="http://schemas.microsoft.com/office/drawing/2014/main" xmlns="" val="3673230137"/>
                    </a:ext>
                  </a:extLst>
                </a:gridCol>
                <a:gridCol w="543413">
                  <a:extLst>
                    <a:ext uri="{9D8B030D-6E8A-4147-A177-3AD203B41FA5}">
                      <a16:colId xmlns:a16="http://schemas.microsoft.com/office/drawing/2014/main" xmlns="" val="3853851489"/>
                    </a:ext>
                  </a:extLst>
                </a:gridCol>
                <a:gridCol w="406587">
                  <a:extLst>
                    <a:ext uri="{9D8B030D-6E8A-4147-A177-3AD203B41FA5}">
                      <a16:colId xmlns:a16="http://schemas.microsoft.com/office/drawing/2014/main" xmlns="" val="1231251969"/>
                    </a:ext>
                  </a:extLst>
                </a:gridCol>
                <a:gridCol w="521502">
                  <a:extLst>
                    <a:ext uri="{9D8B030D-6E8A-4147-A177-3AD203B41FA5}">
                      <a16:colId xmlns:a16="http://schemas.microsoft.com/office/drawing/2014/main" xmlns="" val="1008757825"/>
                    </a:ext>
                  </a:extLst>
                </a:gridCol>
                <a:gridCol w="454305">
                  <a:extLst>
                    <a:ext uri="{9D8B030D-6E8A-4147-A177-3AD203B41FA5}">
                      <a16:colId xmlns:a16="http://schemas.microsoft.com/office/drawing/2014/main" xmlns="" val="2392254348"/>
                    </a:ext>
                  </a:extLst>
                </a:gridCol>
              </a:tblGrid>
              <a:tr h="434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4597861"/>
                  </a:ext>
                </a:extLst>
              </a:tr>
              <a:tr h="434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усп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усп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усп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усп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extLst>
                  <a:ext uri="{0D108BD9-81ED-4DB2-BD59-A6C34878D82A}">
                    <a16:rowId xmlns:a16="http://schemas.microsoft.com/office/drawing/2014/main" xmlns="" val="1285357328"/>
                  </a:ext>
                </a:extLst>
              </a:tr>
              <a:tr h="899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21.02.05  Земельно-имущественные отношения А»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БД.05 История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extLst>
                  <a:ext uri="{0D108BD9-81ED-4DB2-BD59-A6C34878D82A}">
                    <a16:rowId xmlns:a16="http://schemas.microsoft.com/office/drawing/2014/main" xmlns="" val="2547097290"/>
                  </a:ext>
                </a:extLst>
              </a:tr>
              <a:tr h="494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21.02.04 Землеустройство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БД.05 История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extLst>
                  <a:ext uri="{0D108BD9-81ED-4DB2-BD59-A6C34878D82A}">
                    <a16:rowId xmlns:a16="http://schemas.microsoft.com/office/drawing/2014/main" xmlns="" val="250456281"/>
                  </a:ext>
                </a:extLst>
              </a:tr>
              <a:tr h="899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21.02.05  Земельно-имущественные отношения Б»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БД.05 История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extLst>
                  <a:ext uri="{0D108BD9-81ED-4DB2-BD59-A6C34878D82A}">
                    <a16:rowId xmlns:a16="http://schemas.microsoft.com/office/drawing/2014/main" xmlns="" val="613384855"/>
                  </a:ext>
                </a:extLst>
              </a:tr>
              <a:tr h="434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Охотоведение и звероводство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БД.05 История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extLst>
                  <a:ext uri="{0D108BD9-81ED-4DB2-BD59-A6C34878D82A}">
                    <a16:rowId xmlns:a16="http://schemas.microsoft.com/office/drawing/2014/main" xmlns="" val="3979098334"/>
                  </a:ext>
                </a:extLst>
              </a:tr>
              <a:tr h="434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9" marR="48469" marT="0" marB="0" anchor="ctr"/>
                </a:tc>
                <a:extLst>
                  <a:ext uri="{0D108BD9-81ED-4DB2-BD59-A6C34878D82A}">
                    <a16:rowId xmlns:a16="http://schemas.microsoft.com/office/drawing/2014/main" xmlns="" val="361764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48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627534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3.3.3. По итогам мониторинга положительных результатов в освоении образовательных программ достигли 100 % обучающихся, качества  по дисциплинам: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944" y="1419622"/>
            <a:ext cx="3933056" cy="3723878"/>
          </a:xfrm>
        </p:spPr>
        <p:txBody>
          <a:bodyPr anchor="ctr">
            <a:normAutofit/>
          </a:bodyPr>
          <a:lstStyle/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Габышев Юрий Николаевич Республиканский НПК по патриотическому воспитанию «Отчизне посвятим», посвященной 100-летию комсомола. Сертификат от министра МВД РС (Я) В.Н. Прокопенко в 2020 г.</a:t>
            </a:r>
          </a:p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место сборной ЯСХТ в городской Ежегодной интеллектуальной игре «Музей – хранитель времени» </a:t>
            </a:r>
            <a:r>
              <a:rPr lang="ru-RU" sz="16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F43A32A-8BB1-FBD7-342C-5E2E76A00A5F}"/>
              </a:ext>
            </a:extLst>
          </p:cNvPr>
          <p:cNvSpPr txBox="1">
            <a:spLocks/>
          </p:cNvSpPr>
          <p:nvPr/>
        </p:nvSpPr>
        <p:spPr>
          <a:xfrm>
            <a:off x="0" y="500048"/>
            <a:ext cx="6858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 Обучающиеся становятся призерами/победителями  окружных мероприятий; участвуют в областных, всероссийских/международных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14CFF3-68C0-5792-73CB-F6CD3C071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40" y="1275606"/>
            <a:ext cx="2705381" cy="37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99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 Аналитически обосновал выбор новых образовательных технологий, применяемых при решении задач урочной/внеурочной деятельности, и представил результаты их эффективного использования; методические материалы, разработанные педагогическим работником с применением новых образовательных технологий, размещены на официальных сайтах.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9542"/>
            <a:ext cx="6858000" cy="4443958"/>
          </a:xfrm>
        </p:spPr>
        <p:txBody>
          <a:bodyPr anchor="ctr">
            <a:normAutofit fontScale="70000" lnSpcReduction="20000"/>
          </a:bodyPr>
          <a:lstStyle/>
          <a:p>
            <a:pPr marL="371475" indent="-285750" algn="just"/>
            <a:r>
              <a:rPr lang="ru-RU" sz="28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8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урока-экскурсии для студентов в мультимедийном историческом парке «Россия – Моя история» для студентов по специальности «Земельно-имущественные отношения» групп 1 – ЗиО «А» и «Б». </a:t>
            </a:r>
            <a:r>
              <a:rPr lang="ru-RU" sz="28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15.11.2017 г. </a:t>
            </a:r>
            <a:endParaRPr lang="ru-RU" sz="2800" kern="0" spc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1475" indent="-285750" algn="just"/>
            <a:r>
              <a:rPr lang="ru-RU" sz="28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«Изучение противоречивых процессов развития сельского хозяйства в СССР и РФ в кон. XX – нач. XXI вв. на уроках истории для студентов СПО.» // Материалы НПК  «Современное состояние и  приоритетные направления в развитии сельского хозяйства» направление «Аграрное образование  -  основа развития сельского хозяйства» 2018 г.  </a:t>
            </a:r>
          </a:p>
          <a:p>
            <a:pPr marL="371475" indent="-285750" algn="just"/>
            <a:r>
              <a:rPr lang="ru-RU" sz="28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открытый онлайн урок в истории ПОО в гр. 1 </a:t>
            </a:r>
            <a:r>
              <a:rPr lang="ru-RU" sz="2800" kern="0" spc="1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</a:t>
            </a:r>
            <a:r>
              <a:rPr lang="ru-RU" sz="28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формате Zoom Конференция. Урок №55 «Успехи и проблемы развития социалистического Китая на современном этапе». </a:t>
            </a:r>
            <a:r>
              <a:rPr lang="ru-RU" sz="28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29.04.2020 г.</a:t>
            </a:r>
            <a:endParaRPr lang="ru-RU" sz="2800" kern="0" spc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919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 Аналитически обосновал выбор новых образовательных технологий, применяемых при решении задач урочной/внеурочной деятельности, и представил результаты их эффективного использования; методические материалы, разработанные педагогическим работником с применением новых образовательных технологий, размещены на официальных сайтах.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9542"/>
            <a:ext cx="6858000" cy="4443958"/>
          </a:xfrm>
        </p:spPr>
        <p:txBody>
          <a:bodyPr anchor="ctr">
            <a:normAutofit fontScale="62500" lnSpcReduction="20000"/>
          </a:bodyPr>
          <a:lstStyle/>
          <a:p>
            <a:pPr marL="371475" indent="-285750" algn="just">
              <a:buNone/>
            </a:pPr>
            <a:r>
              <a:rPr lang="ru-RU" sz="28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Преподавателем используются на уроках следующие образовательные технологии:</a:t>
            </a:r>
          </a:p>
          <a:p>
            <a:pPr marL="371475" indent="-285750" algn="just"/>
            <a:r>
              <a:rPr lang="ru-RU" sz="28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ИКТ, Zoom-конференция, «Сетевой город» в преподавании истории и основ философии.</a:t>
            </a:r>
          </a:p>
          <a:p>
            <a:pPr marL="371475" indent="-285750" algn="just"/>
            <a:r>
              <a:rPr lang="ru-RU" sz="28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электронного УМК Google Classroom» в дистанционной форме обучения, согласно календарно-тематическому плану. (Приложение 2)</a:t>
            </a:r>
          </a:p>
          <a:p>
            <a:pPr marL="371475" indent="-285750" algn="just"/>
            <a:r>
              <a:rPr lang="ru-RU" sz="28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статьи «Создание преподавателем цифровых образовательных ресурсов: эффективное использование мультимедийных технологий в коллаборации» // Проблемы и перспективы реализации компетентностного подхода к обучению в учреждениях среднего профессионального образования : материалы педагогических чтений, г. Якутск, 25 ноября 2021 г. /составители: М. К. Тимофеева, Л.Е. Копырина. - Якутск, 2021. С. 47-50. https://ysxt.ru/wp-content/uploads/2021/03/sbornik-materialov-pedagogicheskih-chtenij-2021-g.-kopiya.pdf</a:t>
            </a:r>
          </a:p>
          <a:p>
            <a:pPr marL="371475" indent="-285750"/>
            <a:endParaRPr lang="ru-RU" sz="1600" kern="0" spc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33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2000" spc="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студентами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96" y="1000114"/>
            <a:ext cx="4000504" cy="3500444"/>
          </a:xfrm>
        </p:spPr>
        <p:txBody>
          <a:bodyPr anchor="ctr">
            <a:normAutofit/>
          </a:bodyPr>
          <a:lstStyle/>
          <a:p>
            <a:pPr marL="85725" indent="450850" algn="just">
              <a:buNone/>
            </a:pPr>
            <a:r>
              <a:rPr lang="ru-RU" sz="18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1800" kern="0" spc="1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мультимедийного</a:t>
            </a:r>
            <a:r>
              <a:rPr lang="ru-RU" sz="18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исторического парка «Россия – Моя история» со студентами по специальности «Агрономия» группы 1 – Агро 27.10.2017</a:t>
            </a:r>
            <a:r>
              <a:rPr lang="ru-RU" sz="20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CC241D-1F59-5FED-6C8A-D78149C67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52" y="1571618"/>
            <a:ext cx="2793397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78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 Аналитически обосновал выбор новых образовательных технологий, применяемых при решении задач урочной/внеурочной деятельности, и представил результаты их эффективного использования; методические материалы, разработанные педагогическим работником с применением новых образовательных технологий, размещены на официальных сайтах. Приложение 2.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9542"/>
            <a:ext cx="6858000" cy="4443958"/>
          </a:xfrm>
        </p:spPr>
        <p:txBody>
          <a:bodyPr anchor="ctr">
            <a:normAutofit fontScale="92500" lnSpcReduction="20000"/>
          </a:bodyPr>
          <a:lstStyle/>
          <a:p>
            <a:pPr marL="85725" indent="0" algn="just">
              <a:buNone/>
            </a:pPr>
            <a:r>
              <a:rPr lang="ru-RU" sz="17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Электронно-методический учебный  комплекс Павлова И.Н.(</a:t>
            </a:r>
            <a:r>
              <a:rPr lang="ru-RU" sz="1700" kern="0" spc="1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Гугл-Классруум</a:t>
            </a:r>
            <a:r>
              <a:rPr lang="ru-RU" sz="17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1700" kern="0" spc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1475" indent="-285750" algn="just"/>
            <a:r>
              <a:rPr lang="ru-RU" sz="17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БД.05 История 24 уроков. Код курса: https://classroom.google.com/c/MTU5MjYxMjcxNDI2?cjc=hugjpbt Протокол № 7 от 10 марта 2021. Председатель ЦК: Олесова О.С.</a:t>
            </a:r>
          </a:p>
          <a:p>
            <a:pPr marL="371475" indent="-285750" algn="just"/>
            <a:r>
              <a:rPr lang="ru-RU" sz="17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БД.05 История II полугодие. 35 уроков. Код курса: https://classroom.google.com/c/MjI0NTQ0MjkxNjE1?cjc=6bqzzd6 Протокол № 7 от 10 марта 2021. Председатель ЦК: Олесова О.С.</a:t>
            </a:r>
          </a:p>
          <a:p>
            <a:pPr marL="371475" indent="-285750" algn="just"/>
            <a:r>
              <a:rPr lang="ru-RU" sz="17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ОГСЭ.02 История. Новейшая история России и зарубежных стран. 23 урока. Код курса: https://classroom.google.com/c/MTUyOTg4NDE4MTIz?cjc=whggy4v Протокол № 7 от 10 марта 2021. Председатель ЦК: Олесова О.С.</a:t>
            </a:r>
          </a:p>
          <a:p>
            <a:pPr marL="371475" indent="-285750" algn="just"/>
            <a:r>
              <a:rPr lang="ru-RU" sz="17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ОГСЭ.01 Основы философии. 24 урока. Код курса: https://classroom.google.com/c/MTU5NDY1Njc1MDUz?cjc=hotf7yt Протокол № 7 от 10 марта 2021. Председатель ЦК: Олесова О.С.</a:t>
            </a:r>
          </a:p>
          <a:p>
            <a:pPr marL="371475" indent="-285750"/>
            <a:endParaRPr lang="ru-RU" sz="1600" kern="0" spc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62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6.3. Преподаватель разработал (составил) в соответствии с требованиями учебно-методический комплекс, методические рекомендации, отражающие использование им новых образовательных (производственных) технологий, фонд оценочных средств.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9542"/>
            <a:ext cx="6715148" cy="4443958"/>
          </a:xfrm>
        </p:spPr>
        <p:txBody>
          <a:bodyPr anchor="ctr">
            <a:normAutofit lnSpcReduction="10000"/>
          </a:bodyPr>
          <a:lstStyle/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 по учебной дисциплине ОГСЭ.01  Основы философии по специальностям:  36.02.02. Зоотехния, 19.02.07 Технология молока и молочных продуктов,  35.02.06 Технология производства и переработки сельскохозяйственной продукции, 35.02.01 Лесное и лесопарковое хозяйство, 35.02.05. Агрономия, 35.02.16 Эксплуатация и ремонт сельскохозяйственной техники и оборудования,  36.02.02. Зоотехния, 36.02.01 Ветеринария. Июнь 2019. Июнь 2019. Председатель ЦК: Охлопкова Е.П.</a:t>
            </a:r>
          </a:p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 по учебной дисциплине ОГСЭ.02  История по специальностям: 36.02.02. Зоотехния, 19.02.07 Технология молока и молочных продуктов,  35.02.06 Технология производства и переработки сельскохозяйственной продукции, 35.02.01 Лесное и лесопарковое хозяйство, 35.02.05. Агрономия, 35.02.16 Эксплуатация и ремонт сельскохозяйственной техники и оборудования,  36.02.02. Зоотехния, 36.02.01 Ветеринария. Июнь 2019. Председатель ЦК: Охлопкова Е.П.</a:t>
            </a:r>
          </a:p>
          <a:p>
            <a:pPr marL="371475" indent="-285750"/>
            <a:endParaRPr lang="ru-RU" sz="1600" kern="0" spc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546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6.3. Преподаватель разработал (составил) в соответствии с требованиями учебно-методический комплекс, методические рекомендации, отражающие использование им новых образовательных (производственных) технологий, фонд оценочных средств.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9542"/>
            <a:ext cx="6643710" cy="4443958"/>
          </a:xfrm>
        </p:spPr>
        <p:txBody>
          <a:bodyPr anchor="ctr">
            <a:normAutofit fontScale="92500" lnSpcReduction="10000"/>
          </a:bodyPr>
          <a:lstStyle/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 по выполнению самостоятельной работы по учебной дисциплине ОГСЭ.02 История образовательной программы по специальностям СПО: 36.02.02. Зоотехния, 19.02.07 Технология молока и молочных продуктов,  35.02.06 Технология производства и переработки сельскохозяйственной продукции, 35.02.01 Лесное и лесопарковое хозяйство, 35.02.05. Агрономия, 35.02.16 Эксплуатация и ремонт сельскохозяйственной техники и оборудования,  36.02.02. Зоотехния, 36.02.01 Ветеринария. Июнь 2019.Председатель ЦК: Охлопкова Е.П.</a:t>
            </a:r>
          </a:p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 по выполнению самостоятельной работы по учебной дисциплине ОГСЭ.01 Основы философии образовательной программы по специальностям СПО: 36.02.02. Зоотехния, 19.02.07 Технология молока и молочных продуктов,  35.02.06 Технология производства и переработки сельскохозяйственной продукции, 35.02.01 Лесное и лесопарковое хозяйство, 35.02.05. Агрономия, 35.02.16 Эксплуатация и ремонт сельскохозяйственной техники и оборудования,  36.02.02. Зоотехния, 36.02.01 Ветеринария. Июнь 2019.Председатель ЦК: Охлопкова Е.П.</a:t>
            </a:r>
          </a:p>
        </p:txBody>
      </p:sp>
    </p:spTree>
    <p:extLst>
      <p:ext uri="{BB962C8B-B14F-4D97-AF65-F5344CB8AC3E}">
        <p14:creationId xmlns:p14="http://schemas.microsoft.com/office/powerpoint/2010/main" xmlns="" val="84260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771549"/>
          </a:xfrm>
        </p:spPr>
        <p:txBody>
          <a:bodyPr>
            <a:normAutofit/>
          </a:bodyPr>
          <a:lstStyle/>
          <a:p>
            <a:r>
              <a:rPr lang="ru-RU" sz="28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Павлов Иван Николаевич</a:t>
            </a:r>
            <a:endParaRPr lang="ru-RU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D1ECF7A1-9520-7789-0540-9E57D6406523}"/>
              </a:ext>
            </a:extLst>
          </p:cNvPr>
          <p:cNvSpPr txBox="1">
            <a:spLocks/>
          </p:cNvSpPr>
          <p:nvPr/>
        </p:nvSpPr>
        <p:spPr>
          <a:xfrm>
            <a:off x="2907871" y="915566"/>
            <a:ext cx="3950129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«Основы социологии и политологии», «Основы философии», «История»;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– высшее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Якутский государственный университет имени М. К. Аммосова, «Историк», «Преподаватель» 1996 год;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ИДПО и ПК "Преподаватель философии в высшей школе" Диплом о профессиональной переподготовке с 01.07. по 24.09.2020.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ОГСЭ.01 «Основы философии», ОГСЭ.02 «История», БД.05 «История;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деятельности: 27 лет 11 мес.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kern="0" spc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4241B14-6BB7-ADF6-3E1B-E367031F50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88640" y="915566"/>
            <a:ext cx="2561439" cy="35085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6.3. Преподаватель разработал (составил) в соответствии с требованиями учебно-методический комплекс, методические рекомендации, отражающие использование им новых образовательных (производственных) технологий, фонд оценочных средств.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9542"/>
            <a:ext cx="6572272" cy="4443958"/>
          </a:xfrm>
        </p:spPr>
        <p:txBody>
          <a:bodyPr anchor="ctr">
            <a:normAutofit fontScale="85000" lnSpcReduction="20000"/>
          </a:bodyPr>
          <a:lstStyle/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по ОГСЭ.01 Основы философии для специальностей 36.02.01 Ветеринария, 36.02.02 Зоотехния, 35.02.16 Эксплуатация и ремонт сельскохозяйственной техники и оборудования, 35.02.05 Агрономия, 35.02.01 Лесное и лесопарковое хозяйство, 35.02.06 Технология молока и молочных продуктов, 35.02.06 Технология производства и переработки сельскохозяйственной продукции. Протокол № 9 от 15 июня 2020. Председатель ЦК: Олесова О.С.</a:t>
            </a:r>
          </a:p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по ОГСЭ. 02 История для специальностей 36.02.01 Ветеринария, 36.02.02 Зоотехния, 35.02.16 Эксплуатация и ремонт сельскохозяйственной техники и оборудования, 35.02.05 Агрономия, 35.02.01 Лесное и лесопарковое хозяйство, 35.02.06 Технология молока и молочных продуктов, 35.02.06 Технология производства и переработки сельскохозяйственной продукции, 21.02.04 Землеустройство. Протокол № 9 от 15 июня 2020. Председатель ЦК: Олесова О.С.</a:t>
            </a:r>
          </a:p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по БД. 04 История для специальности 21.02.04 Землеустройство, 21.02.05 Земельно-имущественные отношения. Протокол № 9 от 15 июня 2020. Председатель ЦК: Олесова О.С.</a:t>
            </a:r>
          </a:p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по БД. 05 Обществознание для специальности 21.02.04 Землеустройство, 21.02.05 Земельно-имущественные отношения. Протокол № 9 от 15 июня 2020. Председатель ЦК:  Олесова О.С.</a:t>
            </a:r>
          </a:p>
        </p:txBody>
      </p:sp>
    </p:spTree>
    <p:extLst>
      <p:ext uri="{BB962C8B-B14F-4D97-AF65-F5344CB8AC3E}">
        <p14:creationId xmlns:p14="http://schemas.microsoft.com/office/powerpoint/2010/main" xmlns="" val="1602610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7.2. В межаттестационный период представил опыт собственной педагогической деятельности на республиканском уровне, имеет авторские публикации;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9542"/>
            <a:ext cx="6500834" cy="4443958"/>
          </a:xfrm>
        </p:spPr>
        <p:txBody>
          <a:bodyPr anchor="ctr">
            <a:normAutofit/>
          </a:bodyPr>
          <a:lstStyle/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по проведению открытого урока «Что такое История?» для студентов по специальности «Землеустройство» </a:t>
            </a:r>
            <a:r>
              <a:rPr lang="ru-RU" sz="1600" kern="0" spc="1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Зем. Протокол № 9 от 5 мая </a:t>
            </a:r>
            <a:r>
              <a:rPr lang="ru-RU" sz="16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</a:t>
            </a:r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Павлов И. Н. распространяет опыт по методике преподавания истории по дистанционному обучению.</a:t>
            </a:r>
          </a:p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статьи «Создание преподавателем цифровых образовательных ресурсов: эффективное использование мультимедийных технологий в коллаборации» // Проблемы и перспективы реализации компетентностного подхода к обучению в учреждениях среднего профессионального образования : материалы педагогических чтений, г. Якутск, 25 ноября </a:t>
            </a:r>
            <a:r>
              <a:rPr lang="ru-RU" sz="16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/составители: М. К. Тимофеева, Л.Е. Копырина. - Якутск, 2021. С. 47-50. https://ysxt.ru/wp-content/uploads/2021/03/sbornik-materialov-pedagogicheskih-chtenij-2021-g.-kopiya.pdf </a:t>
            </a:r>
          </a:p>
        </p:txBody>
      </p:sp>
    </p:spTree>
    <p:extLst>
      <p:ext uri="{BB962C8B-B14F-4D97-AF65-F5344CB8AC3E}">
        <p14:creationId xmlns:p14="http://schemas.microsoft.com/office/powerpoint/2010/main" xmlns="" val="913575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7.3. В межаттестационный период представила опыт собственной педагогической деятельности на всероссийском, международном уровне, имеет авторские публикации.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9542"/>
            <a:ext cx="6858000" cy="4443958"/>
          </a:xfrm>
        </p:spPr>
        <p:txBody>
          <a:bodyPr anchor="ctr">
            <a:normAutofit/>
          </a:bodyPr>
          <a:lstStyle/>
          <a:p>
            <a:pPr marL="371475" indent="-285750" algn="just"/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Тесты «Образование Якутской АССР» в электронной газете Саха печати </a:t>
            </a:r>
            <a:r>
              <a:rPr lang="ru-RU" sz="2400" kern="0" spc="1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2400" kern="0" spc="1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sakha-pechat</a:t>
            </a:r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/100-let-so-dnya-obrazovaniya-yassr-chto-vy-zn в 1919 г.</a:t>
            </a:r>
          </a:p>
          <a:p>
            <a:pPr marL="371475" indent="-285750" algn="just"/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создал и использует  учебный Ютуб-канал </a:t>
            </a:r>
            <a:r>
              <a:rPr lang="ru-RU" sz="2400" b="1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Youtubereducation </a:t>
            </a:r>
            <a:r>
              <a:rPr lang="en-US" sz="2400" b="1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https://www.youtube.com/channel/UC4RrtWBkcdBIZBf2vKqY4OA</a:t>
            </a:r>
            <a:r>
              <a:rPr lang="ru-RU" sz="2400" b="1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3) </a:t>
            </a:r>
          </a:p>
        </p:txBody>
      </p:sp>
    </p:spTree>
    <p:extLst>
      <p:ext uri="{BB962C8B-B14F-4D97-AF65-F5344CB8AC3E}">
        <p14:creationId xmlns:p14="http://schemas.microsoft.com/office/powerpoint/2010/main" xmlns="" val="2872383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7.3. В межаттестационный период представила опыт собственной педагогической деятельности на всероссийском, международном уровне, имеет авторские публикации.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03798"/>
            <a:ext cx="6858000" cy="2139702"/>
          </a:xfrm>
        </p:spPr>
        <p:txBody>
          <a:bodyPr anchor="ctr">
            <a:normAutofit/>
          </a:bodyPr>
          <a:lstStyle/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№ 3201-362655 от 4 мая 2022 г. о публикации методической разработки «Создание преподавателем мультимедийного УМК на базе Гугл Классруум и создание образовательного Ютуб-канала» во Всероссийском образовательном портале «Завуч», организаторе дистанционных курсов Всероссийской образовательном портале «Гениальные Дети» </a:t>
            </a:r>
            <a:r>
              <a:rPr lang="en-US" sz="18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</a:t>
            </a:r>
            <a:r>
              <a:rPr lang="ru-RU" sz="18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://</a:t>
            </a:r>
            <a:r>
              <a:rPr lang="ru-RU" sz="1800" b="1" i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Завуч.рус</a:t>
            </a:r>
            <a:r>
              <a:rPr lang="ru-RU" sz="18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</a:t>
            </a:r>
            <a:r>
              <a:rPr lang="en-US" sz="1800" b="1" i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pudlication</a:t>
            </a:r>
            <a:r>
              <a:rPr lang="ru-RU" sz="18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/362655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b="1" kern="0" spc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F4E1CB-A8CA-F9AD-7194-EEB39F798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8800" y="707791"/>
            <a:ext cx="3284984" cy="232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123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339502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7.3. В межаттестационный период представила опыт собственной педагогической деятельности на всероссийском, международном уровне, имеет авторские публикации. (Приложение 3)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1510"/>
            <a:ext cx="6858000" cy="4731990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канал 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Youtubereducation </a:t>
            </a:r>
            <a:r>
              <a:rPr lang="ru-RU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Павлова И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https://youtube.com/channel/UC4RrtWBkcdBIZBf2vKqY4OA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«Возвышение Москвы и образование единого Русского государства» </a:t>
            </a:r>
            <a:r>
              <a:rPr lang="ru-RU" sz="1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https://youtu.be/WlrGmqMVAAE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ноября 2021 г.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Радикальные экономические реформы Ельцина и Гайдара (1991-1999 гг.) </a:t>
            </a:r>
            <a:r>
              <a:rPr lang="ru-RU" sz="1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https://youtu.be/7laiEYjRQEk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ноября 2021 г.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«Романовская Россия в XVII веке. ч. I. Экономическое и социальное развитие России в XVII веке» </a:t>
            </a:r>
            <a:r>
              <a:rPr lang="ru-RU" sz="1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https://youtu.be/hfsRdvo1v40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ноября 2021 г.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«Романовская Россия в XVII веке. Ч II. Реформы патриарха Никона. Церковный раскол» </a:t>
            </a:r>
            <a:r>
              <a:rPr lang="ru-RU" sz="1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https://youtu.be/k-tlfyXsnXA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ноября 2021 г.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«Дефолт 1998 года и уход Ельцина с поста Президента государства» </a:t>
            </a:r>
            <a:r>
              <a:rPr lang="ru-RU" sz="1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https://youtu.be/SeDztN7NQ88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ноября 2021 г.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«Новые тенденции развития России в начале  XXI века» </a:t>
            </a:r>
            <a:r>
              <a:rPr lang="ru-RU" sz="1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https://youtu.be/W4z5OFlJmk4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 ноября 2021 г.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«Война за независимость и образование США» </a:t>
            </a:r>
            <a:r>
              <a:rPr lang="ru-RU" sz="1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https://youtu.be/lD3t-rKEBwI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ноября 2021 г.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«Английская буржуазная революция» </a:t>
            </a:r>
            <a:r>
              <a:rPr lang="ru-RU" sz="1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https://youtu.be/eZpeJqzVgKA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декабря 2021 г.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«Раздробленность на Руси» </a:t>
            </a:r>
            <a:r>
              <a:rPr lang="ru-RU" sz="1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https://youtu.be/xD_WbIPWrls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декабря 2021 г.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«Великая Французская революция» </a:t>
            </a:r>
            <a:r>
              <a:rPr lang="ru-RU" sz="1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https://youtu.be/CslpMQvU1eQ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декабря 2021 г.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«Северная война. Становление Российской империи» </a:t>
            </a:r>
            <a:r>
              <a:rPr lang="ru-RU" sz="1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https://youtu.be/-QDFA5PypmA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января 2022 г.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«Россия в эпоху Петровских преобразований. Становление Российской империи» </a:t>
            </a:r>
            <a:r>
              <a:rPr lang="ru-RU" sz="1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https://youtu.be/-fhfHrv4xRM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января 2022 г.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«СССР в последней четверти XX века. Исторические предпосылки перестройки» </a:t>
            </a:r>
            <a:r>
              <a:rPr lang="ru-RU" sz="14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https://youtu.be/gDoqe1UrPP0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января 2022 г.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67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339502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7.3. В межаттестационный период представила опыт собственной педагогической деятельности на всероссийском, международном уровне, имеет авторские публикации. (Приложение 3)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1510"/>
            <a:ext cx="6858000" cy="4731990"/>
          </a:xfrm>
        </p:spPr>
        <p:txBody>
          <a:bodyPr anchor="ctr">
            <a:noAutofit/>
          </a:bodyPr>
          <a:lstStyle/>
          <a:p>
            <a:pPr algn="ctr"/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Ютуб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канал </a:t>
            </a: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Youtubereducation 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Павлова И</a:t>
            </a: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https://youtube.com/channel/UC4RrtWBkcdBIZBf2vKqY4OA</a:t>
            </a: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«Россия после Петра»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https://youtu.be/iehVY_Q56rY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 января 2022 г.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«Народные движения. Крестьянская война под предводительством Емельяна Пугачева»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https://youtu.be/vRa-ELMgnoo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 января 2022 г.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«Индустриальные страны Западной Европы и США с сер. XIX – нач. XX вв. Вторая индустриальная революция»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https://youtu.be/uAF88XEFbg0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31 января 2022 г.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«Колониализм и кризис «традиционного общества» в странах Востока»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https://youtu.be/R08ysXyaw68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февраля 2022 г.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«Реформа Мейдзи»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https://youtu.be/9xNFOmLhnQ0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февраля 2022 г.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«Первая Отечественная война 1812 года»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https://youtu.be/0U4PuHZ6xes</a:t>
            </a: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февраля 2022 г.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«Внутренняя политика Николая I. Крымская война»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https://youtu.be/QKWpkevTGVc</a:t>
            </a: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февраля 2022 г.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«Отмена крепостного права в России»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https://youtu.be/AnXl64qb4To</a:t>
            </a: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марта 2022 г.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«Пореформенная Россия»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https://youtu.be/JMAdrQJsxCc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марта 2022 г.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«Общественное движение России во II четверти - II половине XIX века»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https://youtu.be/ystOrc2D5kE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 марта 202 г.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«Россия на рубеже XIX XX веков»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https://youtu.be/UmujqpyyEDM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 марта 2022 г.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«Синьхайская революция в Китае»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https://youtu.be/5kWH_V2YlIg</a:t>
            </a: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марта 2022 г.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«Внешняя политика России во II пол. XIX века»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https://youtu.be/f1iJRPz90gg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 марта 2022 г.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«Русско-японская война и Революция 1905-1907 гг.»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https://youtu.be/pDr-oLSTs-s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марта 2022 г.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«Первая мировая война и Гражданская война в России» </a:t>
            </a:r>
            <a:r>
              <a:rPr lang="ru-RU" sz="1100" b="1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https://youtu.be/-LIqhrx0YnE</a:t>
            </a:r>
            <a:r>
              <a:rPr lang="ru-RU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апреля 2022 г.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021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 Участвует в экспертных комиссиях, предметных комиссиях, в составе жюри конкурсов, в работе творческих групп, руководит предметно-цикловой комиссией (ПЦК), методическим объединением на уровне образовательной организации;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58" y="857238"/>
            <a:ext cx="3883872" cy="3929072"/>
          </a:xfrm>
        </p:spPr>
        <p:txBody>
          <a:bodyPr anchor="ctr">
            <a:normAutofit/>
          </a:bodyPr>
          <a:lstStyle/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с докладом «Изучение противоречивых процессов развития сельского хозяйства в СССР и РФ в кон. XX – нач. XXI вв. на уроках истории для студентов» в НПК «Современное состояние и  приоритетные направления в развитии сельского хозяйства» направление «Аграрное образование  -  основа развития сельского хозяйства» 2018 г. Уровень ПОО.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45C1C6-8D28-887D-016D-D77953832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6" b="7275"/>
          <a:stretch>
            <a:fillRect/>
          </a:stretch>
        </p:blipFill>
        <p:spPr>
          <a:xfrm>
            <a:off x="285728" y="1071552"/>
            <a:ext cx="2508581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489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 Участвует в экспертных комиссиях, предметных комиссиях, в составе жюри конкурсов, в работе творческих групп, руководит предметно-цикловой комиссией (ПЦК), методическим объединением на уровне образовательной организации;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9542"/>
            <a:ext cx="6500834" cy="4443958"/>
          </a:xfrm>
        </p:spPr>
        <p:txBody>
          <a:bodyPr anchor="ctr">
            <a:normAutofit/>
          </a:bodyPr>
          <a:lstStyle/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экспертной комиссии в 1 этапе НПК «Шаг в будущую профессию» в ГБПОУ РС(Я) «ЯСХТ», Ноябрь 2019 г.</a:t>
            </a:r>
          </a:p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на методическом семинаре ЦК СГД «Применение Google Classroom как место размещения электронных дидактических материалов и образовательных ресурсов по УД ОГСЭ.01  Основы философии, ОГСЭ.02 История, БД.05 История» Ноябрь 2020 г.</a:t>
            </a:r>
          </a:p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онлайн историческая олимпиада «История Древней Руси (домонгольский период)», посвященная Дню народного единства. 4 ноября 2020 г.</a:t>
            </a:r>
          </a:p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перед методическим советом по теме: «Программа патриотического воспитания ГБПОУ РС (Я) «Якутский сельскохозяйственный техникум» на 2021-2026 гг.» Март 2021 г.</a:t>
            </a:r>
          </a:p>
        </p:txBody>
      </p:sp>
    </p:spTree>
    <p:extLst>
      <p:ext uri="{BB962C8B-B14F-4D97-AF65-F5344CB8AC3E}">
        <p14:creationId xmlns:p14="http://schemas.microsoft.com/office/powerpoint/2010/main" xmlns="" val="631574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9.2. Принимает участие в конкурсах профессионального мастерства на муниципальном, республиканском уровнях: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934" y="699542"/>
            <a:ext cx="3929066" cy="4443958"/>
          </a:xfrm>
        </p:spPr>
        <p:txBody>
          <a:bodyPr anchor="ctr">
            <a:normAutofit/>
          </a:bodyPr>
          <a:lstStyle/>
          <a:p>
            <a:pPr marL="371475" indent="-285750" algn="just"/>
            <a:r>
              <a:rPr lang="ru-RU" sz="16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место за участие в педагогическом чтении «Проблемы и перспективы реализации компетентностного подхода к обучению в учреждениях среднего профессионального образования»  с докладом «Создание преподавателем цифровых образовательных ресурсов: эффективное использование мультимедийных технологий в коллаборации» 25 ноября 2021 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91FD1E-A00C-FCA8-50A4-7F505C50F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66" y="1071552"/>
            <a:ext cx="2602932" cy="36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285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7032" y="1714494"/>
            <a:ext cx="2998116" cy="1275606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профессионального мастерства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муниципальном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республиканском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уровнях.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6B9A9F-7B51-F9D5-002F-1EF076A39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27" y="0"/>
            <a:ext cx="36325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76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Результаты повышения квалификации по профилю педагогической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3016" y="843558"/>
            <a:ext cx="3284984" cy="4014207"/>
          </a:xfrm>
        </p:spPr>
        <p:txBody>
          <a:bodyPr anchor="ctr">
            <a:normAutofit/>
          </a:bodyPr>
          <a:lstStyle/>
          <a:p>
            <a:pPr marL="85725" indent="450850" algn="just">
              <a:buNone/>
            </a:pPr>
            <a:r>
              <a:rPr lang="ru-RU" sz="18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Освоил </a:t>
            </a:r>
            <a:r>
              <a:rPr lang="ru-RU" sz="18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 684 ч</a:t>
            </a:r>
            <a:r>
              <a:rPr lang="ru-RU" sz="18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1800" kern="0" spc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450850" algn="just"/>
            <a:r>
              <a:rPr lang="ru-RU" sz="18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18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оказанию первой медицинской помощи в объеме 16 часов.  ГКУ РС(Я) РЦМК УМЦ «Школа медицины катастроф». </a:t>
            </a:r>
            <a:r>
              <a:rPr lang="ru-RU" sz="18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02.06.2017 г.</a:t>
            </a:r>
            <a:endParaRPr lang="ru-RU" sz="1800" kern="0" spc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54B7CB-6D57-0061-3657-42C95132A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64" y="1059582"/>
            <a:ext cx="2731195" cy="386789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10.3. Имеет поощрения или награды республиканского, всероссийского уровня.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9542"/>
            <a:ext cx="6858000" cy="4443958"/>
          </a:xfrm>
        </p:spPr>
        <p:txBody>
          <a:bodyPr anchor="ctr">
            <a:normAutofit/>
          </a:bodyPr>
          <a:lstStyle/>
          <a:p>
            <a:pPr marL="371475" indent="-285750" algn="just"/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Нагрудной знак «Почетный ветеран системы образования Республики Саха (Якутия</a:t>
            </a:r>
            <a:r>
              <a:rPr lang="ru-RU" sz="24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)», в 2020 г.   </a:t>
            </a:r>
            <a:endParaRPr lang="ru-RU" sz="2400" kern="0" spc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1475" indent="-285750" algn="just"/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Нагрудной знак «Лучший по профессии» Ассоциация предпринимателей </a:t>
            </a:r>
            <a:r>
              <a:rPr lang="ru-RU" sz="24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Саха (Якутия), в </a:t>
            </a:r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8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601373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9040" y="51470"/>
            <a:ext cx="3068960" cy="720080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10.3. Имеет поощрения или награды республиканского, всероссийского уровня.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03A10BDB-0434-67B5-2093-60E58AFF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024" y="627534"/>
            <a:ext cx="3212976" cy="4515966"/>
          </a:xfrm>
        </p:spPr>
        <p:txBody>
          <a:bodyPr anchor="ctr">
            <a:normAutofit/>
          </a:bodyPr>
          <a:lstStyle/>
          <a:p>
            <a:pPr marL="371475" indent="-285750" algn="just"/>
            <a:r>
              <a:rPr lang="ru-RU" sz="1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за высокий профессионализм и активное участи в работе проекта «Завуч», вклад за развитие подрастающего поколения , высокую осознанность важности проведения дополнительных мероприятий  в целях, выявления и развития творческих способностей учеников, а также повышения  общей заинтересованности учащихся в получении новых знаний.   3201-36265 от 4 мая 2022 г. </a:t>
            </a:r>
            <a:r>
              <a:rPr lang="en-US" sz="16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</a:t>
            </a:r>
            <a:r>
              <a:rPr lang="ru-RU" sz="16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://</a:t>
            </a:r>
            <a:r>
              <a:rPr lang="ru-RU" sz="1600" i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Завуч.рус</a:t>
            </a:r>
            <a:r>
              <a:rPr lang="ru-RU" sz="16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</a:t>
            </a:r>
            <a:r>
              <a:rPr lang="en-US" sz="1800" i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pudlication</a:t>
            </a:r>
            <a:r>
              <a:rPr lang="ru-RU" sz="18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/362655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kern="0" spc="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F2B14AD-8996-EBEA-8100-F4C80E0DC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30" y="0"/>
            <a:ext cx="36004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00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Результаты повышения квалификации по профилю педагогической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7384" y="843558"/>
            <a:ext cx="6885384" cy="4014207"/>
          </a:xfrm>
        </p:spPr>
        <p:txBody>
          <a:bodyPr anchor="ctr">
            <a:normAutofit/>
          </a:bodyPr>
          <a:lstStyle/>
          <a:p>
            <a:pPr marL="85725" indent="450850" algn="just"/>
            <a:r>
              <a:rPr lang="ru-RU" sz="24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27-29.04.2020 ГАУ ДПО РС (Я) «ИПРО» в объеме 16 часов «Научно-исследовательская деятельность: проектирование, планирование, технологии» Удостоверение о ПК № 140400030263.</a:t>
            </a:r>
          </a:p>
          <a:p>
            <a:pPr marL="85725" indent="450850" algn="just"/>
            <a:r>
              <a:rPr lang="ru-RU" sz="24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КПК </a:t>
            </a:r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РС (Я) «ЯИПК» в объеме 16 часов «Организация учебного процесса в дистанционном формате»  27-29.04.2020. Удостоверение о ПК № 142406291702.</a:t>
            </a:r>
          </a:p>
        </p:txBody>
      </p:sp>
    </p:spTree>
    <p:extLst>
      <p:ext uri="{BB962C8B-B14F-4D97-AF65-F5344CB8AC3E}">
        <p14:creationId xmlns:p14="http://schemas.microsoft.com/office/powerpoint/2010/main" xmlns="" val="366735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324235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Результаты повышения квалификации по профилю педагогической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7384" y="4083918"/>
            <a:ext cx="6885384" cy="1080120"/>
          </a:xfrm>
        </p:spPr>
        <p:txBody>
          <a:bodyPr anchor="ctr">
            <a:normAutofit/>
          </a:bodyPr>
          <a:lstStyle/>
          <a:p>
            <a:pPr marL="85725" indent="450850"/>
            <a:r>
              <a:rPr lang="ru-RU" sz="14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1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профессиональной переподготовке с 01.07. по 24.09. 2020  в ИДПО и ПК "Преподаватель философии в высшей школе" в объеме 400 часов. 24.09.2020. Серия 19 № 000116 рег. № 116 ПП/20.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1F3BA7-5231-72AA-6CF2-E18A1BFCD3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88" y="339502"/>
            <a:ext cx="5229200" cy="38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652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Результаты повышения квалификации по профилю педагогической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7384" y="771550"/>
            <a:ext cx="6599656" cy="4371950"/>
          </a:xfrm>
        </p:spPr>
        <p:txBody>
          <a:bodyPr anchor="ctr">
            <a:normAutofit/>
          </a:bodyPr>
          <a:lstStyle/>
          <a:p>
            <a:pPr marL="85725" indent="450850" algn="just"/>
            <a:r>
              <a:rPr lang="ru-RU" sz="24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27-29.04.2020 ГАУ ДПО РС (Я) «ИПРО» в объеме 16 часов «Научно-исследовательская деятельность: проектирование, планирование, технологии» Удостоверение о ПК № 140400030263.</a:t>
            </a:r>
          </a:p>
          <a:p>
            <a:pPr marL="85725" indent="450850" algn="just"/>
            <a:r>
              <a:rPr lang="ru-RU" sz="24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КПК </a:t>
            </a:r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РС (Я) «ЯИПК» в объеме 16 часов «Организация учебного процесса в дистанционном формате»  27-29.04.2020. Удостоверение о ПК № 142406291702.</a:t>
            </a:r>
          </a:p>
        </p:txBody>
      </p:sp>
    </p:spTree>
    <p:extLst>
      <p:ext uri="{BB962C8B-B14F-4D97-AF65-F5344CB8AC3E}">
        <p14:creationId xmlns:p14="http://schemas.microsoft.com/office/powerpoint/2010/main" xmlns="" val="221696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Результаты повышения квалификации по профилю педагогической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7384" y="4155926"/>
            <a:ext cx="6885384" cy="987574"/>
          </a:xfrm>
        </p:spPr>
        <p:txBody>
          <a:bodyPr anchor="ctr">
            <a:normAutofit/>
          </a:bodyPr>
          <a:lstStyle/>
          <a:p>
            <a:pPr marL="85725" indent="450850">
              <a:buNone/>
            </a:pPr>
            <a:r>
              <a:rPr lang="ru-RU" sz="1400" kern="0" spc="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КПК </a:t>
            </a:r>
            <a:r>
              <a:rPr lang="ru-RU" sz="1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РС (Я) «ЯСХТ» «Цифровые образовательные ресурсы в профессиональной деятельности преподавателя СПО» в объеме 16 часов. удостоверение 140800004734 15 октября 2021 года.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B54290-0902-DAAA-9272-CF9F75CF3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643416" y="108862"/>
            <a:ext cx="3240360" cy="45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18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7155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2.3.3. Качество знаний обучающихся по программам ПССЗ по дисциплинам составляет в %: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4 года с 2017-2021 уч. года: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7384" y="843558"/>
            <a:ext cx="6885384" cy="4014207"/>
          </a:xfrm>
        </p:spPr>
        <p:txBody>
          <a:bodyPr anchor="ctr">
            <a:normAutofit fontScale="92500"/>
          </a:bodyPr>
          <a:lstStyle/>
          <a:p>
            <a:pPr marL="85725" indent="450850"/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знаний обучающихся по обучаемым программам БД.05 История в среднем  составляет 86,8 % при успеваемости 94,3 %;</a:t>
            </a:r>
          </a:p>
          <a:p>
            <a:pPr marL="85725" indent="450850"/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знаний обучающихся по обучаемым программам ОГСЭ.02 История в среднем составляет 77,7 % при успеваемости 92,6%;</a:t>
            </a:r>
          </a:p>
          <a:p>
            <a:pPr marL="85725" indent="450850"/>
            <a:r>
              <a:rPr lang="ru-RU" sz="24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знаний обучающихся по обучаемым программам ОГСЭ.01 Основы философии в среднем составляет 85,3 % при успеваемости 98,1 %. (Приложение 1)</a:t>
            </a:r>
          </a:p>
        </p:txBody>
      </p:sp>
    </p:spTree>
    <p:extLst>
      <p:ext uri="{BB962C8B-B14F-4D97-AF65-F5344CB8AC3E}">
        <p14:creationId xmlns:p14="http://schemas.microsoft.com/office/powerpoint/2010/main" xmlns="" val="101764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83518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2.3.3. Качество знаний обучающихся по программам ПССЗ по дисциплинам составляет в %:</a:t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4 года с 2017-2021 уч. года:</a:t>
            </a:r>
            <a:r>
              <a:rPr lang="ru-RU" sz="12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1) ОГСЭ.02 История</a:t>
            </a:r>
            <a:br>
              <a:rPr lang="ru-RU" sz="1200" kern="0" spc="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98CE002-B84F-F4AF-EFB9-9226A6331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2201704"/>
              </p:ext>
            </p:extLst>
          </p:nvPr>
        </p:nvGraphicFramePr>
        <p:xfrm>
          <a:off x="116632" y="483518"/>
          <a:ext cx="6696742" cy="4608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642">
                  <a:extLst>
                    <a:ext uri="{9D8B030D-6E8A-4147-A177-3AD203B41FA5}">
                      <a16:colId xmlns:a16="http://schemas.microsoft.com/office/drawing/2014/main" xmlns="" val="1645797581"/>
                    </a:ext>
                  </a:extLst>
                </a:gridCol>
                <a:gridCol w="445278">
                  <a:extLst>
                    <a:ext uri="{9D8B030D-6E8A-4147-A177-3AD203B41FA5}">
                      <a16:colId xmlns:a16="http://schemas.microsoft.com/office/drawing/2014/main" xmlns="" val="2889560034"/>
                    </a:ext>
                  </a:extLst>
                </a:gridCol>
                <a:gridCol w="713323">
                  <a:extLst>
                    <a:ext uri="{9D8B030D-6E8A-4147-A177-3AD203B41FA5}">
                      <a16:colId xmlns:a16="http://schemas.microsoft.com/office/drawing/2014/main" xmlns="" val="3467354759"/>
                    </a:ext>
                  </a:extLst>
                </a:gridCol>
                <a:gridCol w="545365">
                  <a:extLst>
                    <a:ext uri="{9D8B030D-6E8A-4147-A177-3AD203B41FA5}">
                      <a16:colId xmlns:a16="http://schemas.microsoft.com/office/drawing/2014/main" xmlns="" val="2253890529"/>
                    </a:ext>
                  </a:extLst>
                </a:gridCol>
                <a:gridCol w="477011">
                  <a:extLst>
                    <a:ext uri="{9D8B030D-6E8A-4147-A177-3AD203B41FA5}">
                      <a16:colId xmlns:a16="http://schemas.microsoft.com/office/drawing/2014/main" xmlns="" val="231464643"/>
                    </a:ext>
                  </a:extLst>
                </a:gridCol>
                <a:gridCol w="477011">
                  <a:extLst>
                    <a:ext uri="{9D8B030D-6E8A-4147-A177-3AD203B41FA5}">
                      <a16:colId xmlns:a16="http://schemas.microsoft.com/office/drawing/2014/main" xmlns="" val="1784881712"/>
                    </a:ext>
                  </a:extLst>
                </a:gridCol>
                <a:gridCol w="544882">
                  <a:extLst>
                    <a:ext uri="{9D8B030D-6E8A-4147-A177-3AD203B41FA5}">
                      <a16:colId xmlns:a16="http://schemas.microsoft.com/office/drawing/2014/main" xmlns="" val="2870467311"/>
                    </a:ext>
                  </a:extLst>
                </a:gridCol>
                <a:gridCol w="544882">
                  <a:extLst>
                    <a:ext uri="{9D8B030D-6E8A-4147-A177-3AD203B41FA5}">
                      <a16:colId xmlns:a16="http://schemas.microsoft.com/office/drawing/2014/main" xmlns="" val="2229361617"/>
                    </a:ext>
                  </a:extLst>
                </a:gridCol>
                <a:gridCol w="522909">
                  <a:extLst>
                    <a:ext uri="{9D8B030D-6E8A-4147-A177-3AD203B41FA5}">
                      <a16:colId xmlns:a16="http://schemas.microsoft.com/office/drawing/2014/main" xmlns="" val="2838743413"/>
                    </a:ext>
                  </a:extLst>
                </a:gridCol>
                <a:gridCol w="522909">
                  <a:extLst>
                    <a:ext uri="{9D8B030D-6E8A-4147-A177-3AD203B41FA5}">
                      <a16:colId xmlns:a16="http://schemas.microsoft.com/office/drawing/2014/main" xmlns="" val="3799354594"/>
                    </a:ext>
                  </a:extLst>
                </a:gridCol>
                <a:gridCol w="455530">
                  <a:extLst>
                    <a:ext uri="{9D8B030D-6E8A-4147-A177-3AD203B41FA5}">
                      <a16:colId xmlns:a16="http://schemas.microsoft.com/office/drawing/2014/main" xmlns="" val="3644044913"/>
                    </a:ext>
                  </a:extLst>
                </a:gridCol>
              </a:tblGrid>
              <a:tr h="1538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9624788"/>
                  </a:ext>
                </a:extLst>
              </a:tr>
              <a:tr h="310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успев.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успев.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успев.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успев.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extLst>
                  <a:ext uri="{0D108BD9-81ED-4DB2-BD59-A6C34878D82A}">
                    <a16:rowId xmlns:a16="http://schemas.microsoft.com/office/drawing/2014/main" xmlns="" val="103282172"/>
                  </a:ext>
                </a:extLst>
              </a:tr>
              <a:tr h="317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35.02.05  Агрономия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extLst>
                  <a:ext uri="{0D108BD9-81ED-4DB2-BD59-A6C34878D82A}">
                    <a16:rowId xmlns:a16="http://schemas.microsoft.com/office/drawing/2014/main" xmlns="" val="917867480"/>
                  </a:ext>
                </a:extLst>
              </a:tr>
              <a:tr h="317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35.02.16 Эксплуатация и ремонт сельскохозяйственной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extLst>
                  <a:ext uri="{0D108BD9-81ED-4DB2-BD59-A6C34878D82A}">
                    <a16:rowId xmlns:a16="http://schemas.microsoft.com/office/drawing/2014/main" xmlns="" val="1078749668"/>
                  </a:ext>
                </a:extLst>
              </a:tr>
              <a:tr h="317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21.02.04 Землеустройство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extLst>
                  <a:ext uri="{0D108BD9-81ED-4DB2-BD59-A6C34878D82A}">
                    <a16:rowId xmlns:a16="http://schemas.microsoft.com/office/drawing/2014/main" xmlns="" val="1807041852"/>
                  </a:ext>
                </a:extLst>
              </a:tr>
              <a:tr h="48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21.02.05  Земельно-имущественные отношения А»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extLst>
                  <a:ext uri="{0D108BD9-81ED-4DB2-BD59-A6C34878D82A}">
                    <a16:rowId xmlns:a16="http://schemas.microsoft.com/office/drawing/2014/main" xmlns="" val="3819111371"/>
                  </a:ext>
                </a:extLst>
              </a:tr>
              <a:tr h="317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36.02.02  Зоотехния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extLst>
                  <a:ext uri="{0D108BD9-81ED-4DB2-BD59-A6C34878D82A}">
                    <a16:rowId xmlns:a16="http://schemas.microsoft.com/office/drawing/2014/main" xmlns="" val="4253709135"/>
                  </a:ext>
                </a:extLst>
              </a:tr>
              <a:tr h="317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19.02.07 Технология молока и молочных продуктов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extLst>
                  <a:ext uri="{0D108BD9-81ED-4DB2-BD59-A6C34878D82A}">
                    <a16:rowId xmlns:a16="http://schemas.microsoft.com/office/drawing/2014/main" xmlns="" val="3554210426"/>
                  </a:ext>
                </a:extLst>
              </a:tr>
              <a:tr h="317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35.02.01 Лесное и лесопарковое хозяйство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extLst>
                  <a:ext uri="{0D108BD9-81ED-4DB2-BD59-A6C34878D82A}">
                    <a16:rowId xmlns:a16="http://schemas.microsoft.com/office/drawing/2014/main" xmlns="" val="3500613328"/>
                  </a:ext>
                </a:extLst>
              </a:tr>
              <a:tr h="644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35.02.06 Технология производства и переработки сельскохозяйственной продукции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extLst>
                  <a:ext uri="{0D108BD9-81ED-4DB2-BD59-A6C34878D82A}">
                    <a16:rowId xmlns:a16="http://schemas.microsoft.com/office/drawing/2014/main" xmlns="" val="2429376122"/>
                  </a:ext>
                </a:extLst>
              </a:tr>
              <a:tr h="317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36.02.01 Ветеринария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extLst>
                  <a:ext uri="{0D108BD9-81ED-4DB2-BD59-A6C34878D82A}">
                    <a16:rowId xmlns:a16="http://schemas.microsoft.com/office/drawing/2014/main" xmlns="" val="1285866847"/>
                  </a:ext>
                </a:extLst>
              </a:tr>
              <a:tr h="480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21.02.05  Земельно-имущественные отношения А»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extLst>
                  <a:ext uri="{0D108BD9-81ED-4DB2-BD59-A6C34878D82A}">
                    <a16:rowId xmlns:a16="http://schemas.microsoft.com/office/drawing/2014/main" xmlns="" val="3589516935"/>
                  </a:ext>
                </a:extLst>
              </a:tr>
              <a:tr h="317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21.02.04 Землеустройство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ОГСЭ.02 История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172" marR="20172" marT="0" marB="0" anchor="ctr"/>
                </a:tc>
                <a:extLst>
                  <a:ext uri="{0D108BD9-81ED-4DB2-BD59-A6C34878D82A}">
                    <a16:rowId xmlns:a16="http://schemas.microsoft.com/office/drawing/2014/main" xmlns="" val="271195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8025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3742</Words>
  <Application>Microsoft Office PowerPoint</Application>
  <PresentationFormat>Произвольный</PresentationFormat>
  <Paragraphs>655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Портфолио педагогической деятельности преподавателя ГБПОУ РС (Я)  «Якутский сельскохозяйственный техникум»  Павлова Ивана Николаевича претендента на 1 категорию в 2022 г.</vt:lpstr>
      <vt:lpstr>Павлов Иван Николаевич</vt:lpstr>
      <vt:lpstr>1. Результаты повышения квалификации по профилю педагогической деятельности</vt:lpstr>
      <vt:lpstr>1. Результаты повышения квалификации по профилю педагогической деятельности</vt:lpstr>
      <vt:lpstr>1. Результаты повышения квалификации по профилю педагогической деятельности</vt:lpstr>
      <vt:lpstr>1. Результаты повышения квалификации по профилю педагогической деятельности</vt:lpstr>
      <vt:lpstr>1. Результаты повышения квалификации по профилю педагогической деятельности</vt:lpstr>
      <vt:lpstr>2.3.3. Качество знаний обучающихся по программам ПССЗ по дисциплинам составляет в %: За 4 года с 2017-2021 уч. года:</vt:lpstr>
      <vt:lpstr>2.3.3. Качество знаний обучающихся по программам ПССЗ по дисциплинам составляет в %: За 4 года с 2017-2021 уч. года:(Приложение 1) ОГСЭ.02 История </vt:lpstr>
      <vt:lpstr>2.3.3. Качество знаний обучающихся по программам ПССЗ по дисциплинам составляет в %: За 4 года с 2017-2021 уч. года:(Приложение 1) ОГСЭ.02 История </vt:lpstr>
      <vt:lpstr>2.3.3. Качество знаний обучающихся по программам ПССЗ по дисциплинам составляет в %: За 4 года с 2017-2021 уч. года:(Приложение 1) ОГСЭ.01 Основы философии</vt:lpstr>
      <vt:lpstr>2.3.3. Качество знаний обучающихся по программам ПССЗ по дисциплинам составляет в %: За 4 года с 2017-2021 уч. года:(Приложение 1) БД.01 История</vt:lpstr>
      <vt:lpstr>3.3.3. По итогам мониторинга положительных результатов в освоении образовательных программ достигли 100 % обучающихся, качества  по дисциплинам:</vt:lpstr>
      <vt:lpstr>5.3. Аналитически обосновал выбор новых образовательных технологий, применяемых при решении задач урочной/внеурочной деятельности, и представил результаты их эффективного использования; методические материалы, разработанные педагогическим работником с применением новых образовательных технологий, размещены на официальных сайтах.</vt:lpstr>
      <vt:lpstr>5.3. Аналитически обосновал выбор новых образовательных технологий, применяемых при решении задач урочной/внеурочной деятельности, и представил результаты их эффективного использования; методические материалы, разработанные педагогическим работником с применением новых образовательных технологий, размещены на официальных сайтах.</vt:lpstr>
      <vt:lpstr>Работа со студентами</vt:lpstr>
      <vt:lpstr>5.3. Аналитически обосновал выбор новых образовательных технологий, применяемых при решении задач урочной/внеурочной деятельности, и представил результаты их эффективного использования; методические материалы, разработанные педагогическим работником с применением новых образовательных технологий, размещены на официальных сайтах. Приложение 2.</vt:lpstr>
      <vt:lpstr>6.3. Преподаватель разработал (составил) в соответствии с требованиями учебно-методический комплекс, методические рекомендации, отражающие использование им новых образовательных (производственных) технологий, фонд оценочных средств.</vt:lpstr>
      <vt:lpstr>6.3. Преподаватель разработал (составил) в соответствии с требованиями учебно-методический комплекс, методические рекомендации, отражающие использование им новых образовательных (производственных) технологий, фонд оценочных средств.</vt:lpstr>
      <vt:lpstr>6.3. Преподаватель разработал (составил) в соответствии с требованиями учебно-методический комплекс, методические рекомендации, отражающие использование им новых образовательных (производственных) технологий, фонд оценочных средств.</vt:lpstr>
      <vt:lpstr>7.2. В межаттестационный период представил опыт собственной педагогической деятельности на республиканском уровне, имеет авторские публикации;</vt:lpstr>
      <vt:lpstr>7.3. В межаттестационный период представила опыт собственной педагогической деятельности на всероссийском, международном уровне, имеет авторские публикации.</vt:lpstr>
      <vt:lpstr>7.3. В межаттестационный период представила опыт собственной педагогической деятельности на всероссийском, международном уровне, имеет авторские публикации.</vt:lpstr>
      <vt:lpstr>7.3. В межаттестационный период представила опыт собственной педагогической деятельности на всероссийском, международном уровне, имеет авторские публикации. (Приложение 3)</vt:lpstr>
      <vt:lpstr>7.3. В межаттестационный период представила опыт собственной педагогической деятельности на всероссийском, международном уровне, имеет авторские публикации. (Приложение 3)</vt:lpstr>
      <vt:lpstr>8.1. Участвует в экспертных комиссиях, предметных комиссиях, в составе жюри конкурсов, в работе творческих групп, руководит предметно-цикловой комиссией (ПЦК), методическим объединением на уровне образовательной организации;</vt:lpstr>
      <vt:lpstr>8.1. Участвует в экспертных комиссиях, предметных комиссиях, в составе жюри конкурсов, в работе творческих групп, руководит предметно-цикловой комиссией (ПЦК), методическим объединением на уровне образовательной организации;</vt:lpstr>
      <vt:lpstr>9.2. Принимает участие в конкурсах профессионального мастерства на муниципальном, республиканском уровнях:</vt:lpstr>
      <vt:lpstr>Принимает участие в конкурсах профессионального мастерства на муниципальном, республиканском уровнях.</vt:lpstr>
      <vt:lpstr>10.3. Имеет поощрения или награды республиканского, всероссийского уровня.</vt:lpstr>
      <vt:lpstr>10.3. Имеет поощрения или награды республиканского, всероссийского уровня.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Византийская империя.</dc:title>
  <dc:creator>Acer</dc:creator>
  <cp:lastModifiedBy>DNA7 X86</cp:lastModifiedBy>
  <cp:revision>111</cp:revision>
  <dcterms:created xsi:type="dcterms:W3CDTF">2006-12-26T16:25:29Z</dcterms:created>
  <dcterms:modified xsi:type="dcterms:W3CDTF">2022-05-06T01:42:07Z</dcterms:modified>
</cp:coreProperties>
</file>