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62" r:id="rId2"/>
    <p:sldId id="264" r:id="rId3"/>
    <p:sldId id="266" r:id="rId4"/>
    <p:sldId id="271" r:id="rId5"/>
    <p:sldId id="272" r:id="rId6"/>
    <p:sldId id="273" r:id="rId7"/>
    <p:sldId id="274" r:id="rId8"/>
    <p:sldId id="285" r:id="rId9"/>
    <p:sldId id="276" r:id="rId10"/>
    <p:sldId id="277" r:id="rId11"/>
    <p:sldId id="278" r:id="rId12"/>
    <p:sldId id="279" r:id="rId13"/>
    <p:sldId id="283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91" autoAdjust="0"/>
    <p:restoredTop sz="94660"/>
  </p:normalViewPr>
  <p:slideViewPr>
    <p:cSldViewPr>
      <p:cViewPr>
        <p:scale>
          <a:sx n="60" d="100"/>
          <a:sy n="60" d="100"/>
        </p:scale>
        <p:origin x="-906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Охват</a:t>
            </a:r>
            <a:r>
              <a:rPr lang="ru-RU" sz="1800" b="1" baseline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студентов спортивными секциями, кружками</a:t>
            </a:r>
          </a:p>
          <a:p>
            <a:pPr>
              <a:defRPr sz="1800" b="1" i="0" u="none" strike="noStrike" kern="1200" spc="0" baseline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9574312055278309"/>
          <c:y val="0"/>
        </c:manualLayout>
      </c:layout>
      <c:spPr>
        <a:noFill/>
        <a:ln w="25322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студентов</c:v>
                </c:pt>
              </c:strCache>
            </c:strRef>
          </c:tx>
          <c:spPr>
            <a:solidFill>
              <a:srgbClr val="5B9BD5"/>
            </a:solidFill>
            <a:ln w="25322">
              <a:noFill/>
            </a:ln>
          </c:spPr>
          <c:dLbls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88</c:v>
                </c:pt>
                <c:pt idx="2">
                  <c:v>82</c:v>
                </c:pt>
                <c:pt idx="3">
                  <c:v>93</c:v>
                </c:pt>
                <c:pt idx="4">
                  <c:v>73</c:v>
                </c:pt>
                <c:pt idx="5">
                  <c:v>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ED7D31"/>
            </a:solidFill>
            <a:ln w="25322">
              <a:noFill/>
            </a:ln>
          </c:spPr>
          <c:cat>
            <c:strRef>
              <c:f>Лист1!$A$2:$A$7</c:f>
              <c:strCache>
                <c:ptCount val="6"/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A5A5A5"/>
            </a:solidFill>
            <a:ln w="25322">
              <a:noFill/>
            </a:ln>
          </c:spPr>
          <c:cat>
            <c:strRef>
              <c:f>Лист1!$A$2:$A$7</c:f>
              <c:strCache>
                <c:ptCount val="6"/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gapWidth val="219"/>
        <c:overlap val="-27"/>
        <c:axId val="43116416"/>
        <c:axId val="43115648"/>
      </c:barChart>
      <c:catAx>
        <c:axId val="431164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49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15648"/>
        <c:crosses val="autoZero"/>
        <c:auto val="1"/>
        <c:lblAlgn val="ctr"/>
        <c:lblOffset val="100"/>
      </c:catAx>
      <c:valAx>
        <c:axId val="43115648"/>
        <c:scaling>
          <c:orientation val="minMax"/>
        </c:scaling>
        <c:axPos val="l"/>
        <c:majorGridlines>
          <c:spPr>
            <a:ln w="949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33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16416"/>
        <c:crosses val="autoZero"/>
        <c:crossBetween val="between"/>
      </c:valAx>
      <c:spPr>
        <a:noFill/>
        <a:ln w="25419">
          <a:noFill/>
        </a:ln>
      </c:spPr>
    </c:plotArea>
    <c:legend>
      <c:legendPos val="b"/>
      <c:layout/>
      <c:spPr>
        <a:noFill/>
        <a:ln w="25322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49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rgbClr val="002060"/>
                </a:solidFill>
              </a:rPr>
              <a:t>динамика снижения </a:t>
            </a:r>
          </a:p>
          <a:p>
            <a:pPr>
              <a:defRPr sz="12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rgbClr val="002060"/>
                </a:solidFill>
              </a:rPr>
              <a:t>правонарушений на</a:t>
            </a:r>
            <a:r>
              <a:rPr lang="ru-RU" sz="1200" b="1" baseline="0" dirty="0">
                <a:solidFill>
                  <a:srgbClr val="002060"/>
                </a:solidFill>
              </a:rPr>
              <a:t> 5 этаже</a:t>
            </a:r>
            <a:endParaRPr lang="ru-RU" sz="12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60855917018953498"/>
          <c:y val="3.8955121580691199E-2"/>
        </c:manualLayout>
      </c:layout>
      <c:spPr>
        <a:noFill/>
        <a:ln w="25304">
          <a:noFill/>
        </a:ln>
      </c:spPr>
    </c:title>
    <c:plotArea>
      <c:layout/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1 полугодие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полугодие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2875904"/>
        <c:axId val="42881792"/>
      </c:radarChart>
      <c:catAx>
        <c:axId val="42875904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noFill/>
          <a:ln w="948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81792"/>
        <c:crosses val="autoZero"/>
        <c:auto val="1"/>
        <c:lblAlgn val="ctr"/>
        <c:lblOffset val="100"/>
      </c:catAx>
      <c:valAx>
        <c:axId val="42881792"/>
        <c:scaling>
          <c:orientation val="minMax"/>
        </c:scaling>
        <c:axPos val="l"/>
        <c:majorGridlines>
          <c:spPr>
            <a:ln w="948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327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75904"/>
        <c:crosses val="autoZero"/>
        <c:crossBetween val="between"/>
      </c:valAx>
      <c:spPr>
        <a:noFill/>
        <a:ln w="25402">
          <a:noFill/>
        </a:ln>
      </c:spPr>
    </c:plotArea>
    <c:legend>
      <c:legendPos val="b"/>
      <c:layout/>
      <c:spPr>
        <a:noFill/>
        <a:ln w="25304">
          <a:noFill/>
        </a:ln>
      </c:spPr>
      <c:txPr>
        <a:bodyPr rot="0" spcFirstLastPara="1" vertOverflow="ellipsis" vert="horz" wrap="square" anchor="ctr" anchorCtr="1"/>
        <a:lstStyle/>
        <a:p>
          <a:pPr>
            <a:defRPr sz="897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488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965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593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3224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1786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15337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6751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7364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062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706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73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436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599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480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2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12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358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999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620712"/>
            <a:ext cx="9144000" cy="13080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РС(Я)</a:t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ГБПОУ РС(Я) «ЯКУТСКИЙ СЕЛЬСКОХОЗЯЙСТВЕННЫЙ ТЕХНИКУМ»</a:t>
            </a:r>
            <a:r>
              <a:rPr lang="ru-RU" sz="2200" b="1" dirty="0" smtClean="0">
                <a:solidFill>
                  <a:srgbClr val="0070C0"/>
                </a:solidFill>
              </a:rPr>
              <a:t/>
            </a:r>
            <a:br>
              <a:rPr lang="ru-RU" sz="2200" b="1" dirty="0" smtClean="0">
                <a:solidFill>
                  <a:srgbClr val="0070C0"/>
                </a:solidFill>
              </a:rPr>
            </a:br>
            <a:endPara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одзаголовок 2"/>
          <p:cNvSpPr txBox="1">
            <a:spLocks/>
          </p:cNvSpPr>
          <p:nvPr/>
        </p:nvSpPr>
        <p:spPr bwMode="auto">
          <a:xfrm>
            <a:off x="500034" y="3357562"/>
            <a:ext cx="47149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Степанова Мария Николаевна</a:t>
            </a:r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857224" y="2000240"/>
            <a:ext cx="5214974" cy="92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Папка педагогических достижений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077" name="Прямоугольник 10"/>
          <p:cNvSpPr>
            <a:spLocks noChangeArrowheads="1"/>
          </p:cNvSpPr>
          <p:nvPr/>
        </p:nvSpPr>
        <p:spPr bwMode="auto">
          <a:xfrm>
            <a:off x="0" y="4786322"/>
            <a:ext cx="50720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Должность -воспитатель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общежития 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  <a:cs typeface="Arial" charset="0"/>
              </a:rPr>
              <a:t>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513" y="333375"/>
            <a:ext cx="9144000" cy="5746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endParaRPr lang="ru-RU" sz="1400" b="1" cap="smal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143116"/>
            <a:ext cx="342748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4664"/>
            <a:ext cx="8143932" cy="1320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Участие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(очное) воспитателя в научно-практических конференциях,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педчтениях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семинарах, педсоветах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классах и т.д.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41337" y="1121861"/>
            <a:ext cx="3589758" cy="4786345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5429264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НПК «</a:t>
            </a:r>
            <a:r>
              <a:rPr lang="sah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“Профессиональное образование и здоровый образ жизни: опыт и перспективы развития” с докладом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ЗОЖ у студентов </a:t>
            </a:r>
            <a:r>
              <a:rPr lang="sah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общежитии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sah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 Ожулун, 2013 г.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788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7572427" cy="105273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Профессиональная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воспитателя: участие в составе жюри конкурсов, участие в работе творческих групп, член специальных комиссий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656"/>
          <a:stretch>
            <a:fillRect/>
          </a:stretch>
        </p:blipFill>
        <p:spPr bwMode="auto">
          <a:xfrm>
            <a:off x="4800572" y="3857628"/>
            <a:ext cx="4343428" cy="265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596" y="1428736"/>
            <a:ext cx="49292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жюри и организатор мероприятий общежития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ЯСХТ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ну-ка, девушки»,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  г.,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спортивная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неделя этажей общежития,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ну-ка, парни»,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2014 -2015 гг.,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Веселые страты»,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Организовала участие студентов в следующих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совместных мероприятиях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Новогодний карнавал-2015»,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Транспортный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техникум, п. Нижний Бестях.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«Любовь с первого взгляда»,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Колледж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связи, 2016</a:t>
            </a:r>
          </a:p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жюри конкурса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День Святого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Валентина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ЯМК,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357298"/>
            <a:ext cx="3286148" cy="243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895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6672"/>
            <a:ext cx="7249366" cy="6591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Уровень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268760"/>
            <a:ext cx="7963817" cy="537495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Ежедневная совместная работа с кураторами.</a:t>
            </a:r>
          </a:p>
          <a:p>
            <a:pPr algn="just"/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Еженедельная работа с психологом ЯСХТ, проведение тренингов, тестирования, составление группы риска, тесный контакт со студентами группы риска.</a:t>
            </a:r>
          </a:p>
          <a:p>
            <a:pPr algn="just"/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Еженедельная работа с социальным педагогом ЯСХТ.</a:t>
            </a:r>
          </a:p>
          <a:p>
            <a:pPr algn="just"/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Системная телефонная связь с родителями студентов, посещение студентов родителями, родственниками.</a:t>
            </a:r>
          </a:p>
          <a:p>
            <a:pPr algn="just"/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встреч с участковым, работниками прокуратуры, полиции.</a:t>
            </a:r>
          </a:p>
          <a:p>
            <a:pPr algn="just"/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со специалистом-экспертом РС (Я) Варфоломеевым А.С., февраль 2015.</a:t>
            </a:r>
          </a:p>
          <a:p>
            <a:pPr algn="just"/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зам.министром 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Министерства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молодежи </a:t>
            </a:r>
            <a:r>
              <a:rPr lang="ru-RU" sz="29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А.А.Шербаковым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директором АНО «Центр по работе с волонтерами» А.В. </a:t>
            </a:r>
            <a:r>
              <a:rPr lang="ru-RU" sz="29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Габышевой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 союзом молодежи министерства </a:t>
            </a:r>
            <a:r>
              <a:rPr lang="ru-RU" sz="29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проф.образования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 Даниловым, В. </a:t>
            </a:r>
            <a:r>
              <a:rPr lang="ru-RU" sz="29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Хрон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ноябрь 2016.</a:t>
            </a:r>
          </a:p>
          <a:p>
            <a:pPr algn="just"/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с юристом-преподавателем П.П. Федоровым, ноябрь 2016.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673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891491" cy="8191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с заслуженным юристом РФ, заслуженным работником прокуратуры РФ, доктором юридических наук Яковлевым М.М., декабрь,2015- 2016.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1643050"/>
            <a:ext cx="4857784" cy="49460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14357"/>
            <a:ext cx="8393016" cy="58829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отличником культуры РФ, режиссером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Аржаковым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Н.И., декабрь 2016.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с заместителем прокурора И.В. Стручковым, январь, 2017г.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Ведется совместная работа с участковыми и инспекторами по делам несовершеннолетних отдела полиции №2 МУ МВД РФ Якутское.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Ведутся рейды с сотрудниками патрульно-постовой службы МУ МВД РФ « Якутское».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с председателем ЯРО «Матери России» Борисовой П.П., март 2016.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с психологом Центра психологической помощи при управлении ЗАГС (Я) Т.И. Колмогоровой, с модельером-визажистом Д.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Аталларовой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(ЯРО ВСД «Матери России»).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врача-гинеколога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Тролуковой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С.Н. и психолога Центра помощи молодежи Ивановой М.Б., ноябрь 2016.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мед.работников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Городской больницы г. Якутска «Наркотические вещества».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1973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42919"/>
            <a:ext cx="5328591" cy="5882426"/>
          </a:xfrm>
        </p:spPr>
        <p:txBody>
          <a:bodyPr>
            <a:normAutofit fontScale="85000" lnSpcReduction="10000"/>
          </a:bodyPr>
          <a:lstStyle/>
          <a:p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другими </a:t>
            </a:r>
            <a:r>
              <a:rPr lang="ru-RU" sz="19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СУЗами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Новогодний вечер в транспортном техникуме в п. Нижний Бестях, декабрь 2014.</a:t>
            </a:r>
          </a:p>
          <a:p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Шефская встреча со студентами </a:t>
            </a:r>
            <a:r>
              <a:rPr lang="ru-RU" sz="19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СУЗов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проживающими в общежитии по ул. Халтурина, ноябрь 2014.</a:t>
            </a:r>
          </a:p>
          <a:p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Диспут «ЗОЖ» со студентами факультета психологии СВФУ, март 2015.</a:t>
            </a:r>
          </a:p>
          <a:p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на мероприятии «Любовь с первого взгляда», колледж связи им. Дудкина, февраль 2016.</a:t>
            </a:r>
          </a:p>
          <a:p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на мероприятии «День Святого Валентина» </a:t>
            </a:r>
            <a:r>
              <a:rPr lang="ru-RU" sz="19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мед.колледж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февраль 2017.</a:t>
            </a:r>
          </a:p>
          <a:p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со студентами факультета национальной культуры СВФУ им. М.К. </a:t>
            </a:r>
            <a:r>
              <a:rPr lang="ru-RU" sz="19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Аммосова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«П. </a:t>
            </a:r>
            <a:r>
              <a:rPr lang="ru-RU" sz="19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Тобуруокап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ru-RU" sz="19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сыла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ноябрь 2017г.</a:t>
            </a:r>
          </a:p>
          <a:p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Ведется тесная работа с работниками  библиотеки ЯСХТ: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викторины  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«Знаешь-ли символику  РС(Я)»,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2013г.   День 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народного единства, 2014г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.,; беседы 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блокаде Ленинграда, 2015г., «Писатели Якутии», 2016г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.; презентация 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sz="19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Саргылааны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Спиридоновой,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г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74" y="357166"/>
            <a:ext cx="3662726" cy="282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571876"/>
            <a:ext cx="339371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5612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76672"/>
            <a:ext cx="7466211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Поощрения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профессиональную деятельность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9" y="1357298"/>
            <a:ext cx="3321867" cy="4429156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071546"/>
            <a:ext cx="388630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2857496"/>
            <a:ext cx="3000377" cy="4000504"/>
          </a:xfrm>
        </p:spPr>
      </p:pic>
    </p:spTree>
    <p:extLst>
      <p:ext uri="{BB962C8B-B14F-4D97-AF65-F5344CB8AC3E}">
        <p14:creationId xmlns="" xmlns:p14="http://schemas.microsoft.com/office/powerpoint/2010/main" val="327954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71472" y="785794"/>
            <a:ext cx="807881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 smtClean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 smtClean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 smtClean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 smtClean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142984"/>
            <a:ext cx="8286808" cy="5859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высшее,  Иркутский пединститут иностранных языков им. Хо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Мина, специальность: французский и немецкий язык, 1986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французский и немецкий язык</a:t>
            </a: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Квалификация: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средней школы</a:t>
            </a: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Звание: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Отличник системы образования Республики Саха (Якутия), 2017;</a:t>
            </a: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Педагогический стаж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31 год;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Стаж работы в СПО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10 лет;</a:t>
            </a: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Имеющаяся квалификационная категория, срок ее действия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первая по должности воспитатель до 15.03.2018 г. (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Приказ №07-12/81  Министерства профессионального образования, подготовки и расстановки кадров РС (Я) от 15 марта 2013 г.)</a:t>
            </a:r>
            <a:endParaRPr lang="ru-RU" b="1" i="1" dirty="0" smtClean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Заявленная квалификационная категория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первая.</a:t>
            </a:r>
          </a:p>
          <a:p>
            <a:pPr marL="0" lvl="1" algn="just">
              <a:lnSpc>
                <a:spcPct val="150000"/>
              </a:lnSpc>
            </a:pP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самообразования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ценностного отношения к здоровью и культуре здорового образа жизни</a:t>
            </a:r>
          </a:p>
          <a:p>
            <a:pPr>
              <a:lnSpc>
                <a:spcPct val="150000"/>
              </a:lnSpc>
            </a:pPr>
            <a:endParaRPr lang="ru-RU" b="1" i="1" dirty="0" smtClean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428604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748615" cy="10334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Результаты повышения квалификации по профилю педагогической деятельности</a:t>
            </a:r>
          </a:p>
        </p:txBody>
      </p:sp>
      <p:pic>
        <p:nvPicPr>
          <p:cNvPr id="7" name="Содержимое 6" descr="2-BEcOM_qH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5715010" y="714356"/>
            <a:ext cx="2571768" cy="3429025"/>
          </a:xfrm>
        </p:spPr>
      </p:pic>
      <p:pic>
        <p:nvPicPr>
          <p:cNvPr id="8" name="Рисунок 7" descr="dX8GX7RrLN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50661" y="3393281"/>
            <a:ext cx="2786082" cy="371477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2910" y="1643050"/>
            <a:ext cx="407193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Удостоверение о краткосрочном повышении квалификации № 2585,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Профилактика употребления ПАВ детьми и молодежью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48 ч.,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22-27 февраля 2016г.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Удостоверение о повышении квалификации № 140400002849, учебно-методический центр по гражданской обороне и чрезвычайным ситуациям,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72 ч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24 марта 2017 г.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14488"/>
            <a:ext cx="4678240" cy="4882864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Конкурс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общежитии «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Алаас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кыыьа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Толстякова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Мила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2013.</a:t>
            </a:r>
            <a:b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Соревнование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этажами в рамках недели спорта,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этаж, 2013.</a:t>
            </a:r>
            <a:b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День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защитников Отечества,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Попов Саша, 2014.</a:t>
            </a:r>
            <a:b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Соревнования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волейболу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ЯСХТ,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2014</a:t>
            </a:r>
            <a:b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Соревнование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этажами в рамках недели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спорта,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этаж, 2015.</a:t>
            </a:r>
            <a:b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«Посвящение в первокурсники ЯСХТ»,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мех,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имена», 2016,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мех.</a:t>
            </a:r>
            <a:b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Чемпионат  ЯСХТ, 2016г.:</a:t>
            </a:r>
            <a:b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Василий, 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рестлинг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- </a:t>
            </a:r>
            <a:r>
              <a:rPr lang="ru-RU" sz="16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Саввинов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Григорий, хапса5ай;</a:t>
            </a:r>
            <a:b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-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 Александр-гиря;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-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Игнатьев </a:t>
            </a:r>
            <a:r>
              <a:rPr lang="ru-RU" sz="16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Айтал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мас-рестлинг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60648"/>
            <a:ext cx="8537283" cy="116808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Результаты участия воспитанников в мероприятиях различных уровней внеурочной деятельности: конкурсы, конференции, концерты, выставки, соревнования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433042"/>
            <a:ext cx="3641059" cy="250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54" r="11868" b="13241"/>
          <a:stretch>
            <a:fillRect/>
          </a:stretch>
        </p:blipFill>
        <p:spPr bwMode="auto">
          <a:xfrm>
            <a:off x="4643438" y="4000503"/>
            <a:ext cx="4000528" cy="257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983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09600"/>
            <a:ext cx="8643997" cy="11763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Результаты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участия воспитанников в мероприятиях различных уровней внеурочной деятельности: конкурсы, конференции, концерты, выставки, соревнования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857364"/>
            <a:ext cx="5143536" cy="4572032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Чемпионат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ЯСХТ, 2017г.:</a:t>
            </a:r>
            <a:r>
              <a:rPr lang="en-US" sz="1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Товаров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Василий,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место, </a:t>
            </a:r>
            <a:r>
              <a:rPr lang="ru-RU" sz="17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рестлинг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7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7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Саввинов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Григорий, 1 место, хапса5ай; Федоров Александр - 2 место, </a:t>
            </a:r>
            <a:r>
              <a:rPr lang="ru-RU" sz="17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17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Russi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ЯСХТ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2018г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Универсиада среди СПО по волейболу 2015 г. – </a:t>
            </a:r>
            <a:endParaRPr lang="ru-RU" sz="17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1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место.</a:t>
            </a:r>
          </a:p>
          <a:p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Лига среди СПО по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волейболу в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г. – 1 место.</a:t>
            </a:r>
          </a:p>
          <a:p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Пулевая стрельба среди СПО – Игнатьев </a:t>
            </a:r>
            <a:r>
              <a:rPr lang="ru-RU" sz="1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Айтал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-1 место, 2017 г., </a:t>
            </a:r>
          </a:p>
          <a:p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Соревнование по мини-футболу среди </a:t>
            </a:r>
            <a:r>
              <a:rPr lang="ru-RU" sz="1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СУЗов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17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3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место,2017</a:t>
            </a:r>
          </a:p>
          <a:p>
            <a:r>
              <a:rPr lang="ru-RU" sz="1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ОкороковаУйгулаана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по </a:t>
            </a:r>
            <a:r>
              <a:rPr lang="ru-RU" sz="1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мас-рестлингу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среди </a:t>
            </a:r>
            <a:r>
              <a:rPr lang="ru-RU" sz="1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СУЗов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2017г.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83" r="6180" b="7774"/>
          <a:stretch>
            <a:fillRect/>
          </a:stretch>
        </p:blipFill>
        <p:spPr bwMode="auto">
          <a:xfrm>
            <a:off x="5722398" y="1928802"/>
            <a:ext cx="3207320" cy="22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19" t="12717"/>
          <a:stretch>
            <a:fillRect/>
          </a:stretch>
        </p:blipFill>
        <p:spPr bwMode="auto">
          <a:xfrm>
            <a:off x="5643570" y="4286256"/>
            <a:ext cx="3310750" cy="228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4626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04664"/>
            <a:ext cx="8215370" cy="1320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Содействие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занятости воспитанников, проживающих в общежитии, во внеурочное время за 5 учебных лет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71472" y="1857364"/>
          <a:ext cx="7358113" cy="421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41351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Динамика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правонарушений и нарушений общественного порядка воспитанников за 5 учебных лет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785926"/>
          <a:ext cx="7500990" cy="394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38487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19921" cy="1320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Эффективность работы по научно-методическому сопровождению воспитательного процесса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500174"/>
            <a:ext cx="7462863" cy="454118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Разработала  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офорляет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следующие документации по организации воспитательного процесса: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мероприятий: годовой, месячный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Информационная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студента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Отчеты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воспитательной работы (ежегодно);  проведенных мероприятий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ежедневного обхода студентов общежития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ежедневного обхода студентов этажа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наблюдения сирот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наблюдения несовершеннолетних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наблюдения инвалидов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учета правонарушений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ТБ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Положения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мероприятий:  конкурса "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Алаас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кыыса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ко Дню 8 марта (2013 г.), спортивной декады среди жителей общежития за переходящий кубок (2014 г.), "А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парни!" (2016 г.), вечера "Посвящение в жильцы" (2017 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Сценарий вечера "Татьянин день", "День святого Валентина" (ежегодно).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32656"/>
            <a:ext cx="8643998" cy="1320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Публикация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материалов из опыта работы (авторских программ, разработок, статей), наличие печатных изданий,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видеоуроков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Интернет-публикации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643051"/>
            <a:ext cx="7677177" cy="135732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в Республиканском журнале  «Профессиональное образование»,  №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2013;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ah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татья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ЗОЖ у студентов </a:t>
            </a:r>
            <a:r>
              <a:rPr lang="sah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общежитии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в с</a:t>
            </a:r>
            <a:r>
              <a:rPr lang="sah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борнике  материалов НПК “Профессиональное образование и здоровый образ жизни: опыт и перспективы развития”, 2013</a:t>
            </a:r>
            <a:endParaRPr lang="en-US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720" y="3000372"/>
            <a:ext cx="2608790" cy="3588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14612" y="3286124"/>
            <a:ext cx="2369820" cy="3259434"/>
          </a:xfrm>
          <a:prstGeom prst="rect">
            <a:avLst/>
          </a:prstGeom>
        </p:spPr>
      </p:pic>
      <p:pic>
        <p:nvPicPr>
          <p:cNvPr id="1026" name="Picture 2" descr="C:\Users\Пользователь\Desktop\IMG-20180221-WA001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00694" y="3571876"/>
            <a:ext cx="3429023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892427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390</TotalTime>
  <Words>1158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МИНИСТЕРСТВО ОБРАЗОВАНИЯ И НАУКИ РС(Я) ГБПОУ РС(Я) «ЯКУТСКИЙ СЕЛЬСКОХОЗЯЙСТВЕННЫЙ ТЕХНИКУМ» </vt:lpstr>
      <vt:lpstr>Слайд 2</vt:lpstr>
      <vt:lpstr>1. Результаты повышения квалификации по профилю педагогической деятельности</vt:lpstr>
      <vt:lpstr>- Конкурс в общежитии «Алаас кыыьа» - Толстякова Мила, 2 место, 2013. - Соревнование между этажами в рамках недели спорта, 1 место, 5 этаж, 2013. - День защитников Отечества, 3 место, Попов Саша, 2014. - Соревнования по волейболу ЯСХТ,1 место, 2014 - Соревнование между этажами в рамках недели спорта, 1 место, 5 этаж, 2015. - «Посвящение в первокурсники ЯСХТ»,  2 мех, 1 место. - «Новые имена», 2016, 2 место, 1 мех. - Чемпионат  ЯСХТ, 2016г.:  1 место  - Товаров Василий, мас рестлинг; 1 место - Саввинов Григорий, хапса5ай; 1 место - Федоров Александр-гиря; 1 место - Игнатьев Айтал, мас-рестлинг.     </vt:lpstr>
      <vt:lpstr>2. Результаты участия воспитанников в мероприятиях различных уровней внеурочной деятельности: конкурсы, конференции, концерты, выставки, соревнования </vt:lpstr>
      <vt:lpstr>3. Содействие в занятости воспитанников, проживающих в общежитии, во внеурочное время за 5 учебных лет</vt:lpstr>
      <vt:lpstr>4. Динамика снижения правонарушений и нарушений общественного порядка воспитанников за 5 учебных лет</vt:lpstr>
      <vt:lpstr>5. Эффективность работы по научно-методическому сопровождению воспитательного процесса</vt:lpstr>
      <vt:lpstr>6. Публикация методических материалов из опыта работы (авторских программ, разработок, статей), наличие печатных изданий, видеоуроков, Интернет-публикации</vt:lpstr>
      <vt:lpstr>7. Участие (очное) воспитателя в научно-практических конференциях, педчтениях, семинарах, педсоветах,  мастер классах и т.д.</vt:lpstr>
      <vt:lpstr>8. Профессиональная активность воспитателя: участие в составе жюри конкурсов, участие в работе творческих групп, член специальных комиссий</vt:lpstr>
      <vt:lpstr>9. Уровень взаимодействия</vt:lpstr>
      <vt:lpstr>Встреча с заслуженным юристом РФ, заслуженным работником прокуратуры РФ, доктором юридических наук Яковлевым М.М., декабрь,2015- 2016. </vt:lpstr>
      <vt:lpstr>Слайд 14</vt:lpstr>
      <vt:lpstr>Слайд 15</vt:lpstr>
      <vt:lpstr>10. Поощрения за профессиональную деятельность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РС(Я) ГБПОУ РС(Я) «ЯКУТСКИЙ СЕЛЬСКОХОЗЯЙСТВЕННЫЙ ТЕХНИКУМ»</dc:title>
  <dc:creator>Пользователь</dc:creator>
  <cp:lastModifiedBy>Пользователь</cp:lastModifiedBy>
  <cp:revision>56</cp:revision>
  <dcterms:created xsi:type="dcterms:W3CDTF">2018-02-18T13:30:17Z</dcterms:created>
  <dcterms:modified xsi:type="dcterms:W3CDTF">2018-02-22T02:06:14Z</dcterms:modified>
</cp:coreProperties>
</file>