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7" r:id="rId5"/>
    <p:sldId id="268" r:id="rId6"/>
    <p:sldId id="269" r:id="rId7"/>
    <p:sldId id="270" r:id="rId8"/>
    <p:sldId id="271" r:id="rId9"/>
    <p:sldId id="264" r:id="rId10"/>
    <p:sldId id="265" r:id="rId11"/>
    <p:sldId id="273" r:id="rId12"/>
    <p:sldId id="276" r:id="rId13"/>
    <p:sldId id="275" r:id="rId14"/>
    <p:sldId id="274" r:id="rId15"/>
    <p:sldId id="279" r:id="rId16"/>
    <p:sldId id="277" r:id="rId17"/>
    <p:sldId id="281" r:id="rId18"/>
    <p:sldId id="286" r:id="rId19"/>
    <p:sldId id="285" r:id="rId20"/>
    <p:sldId id="278" r:id="rId21"/>
    <p:sldId id="284" r:id="rId22"/>
    <p:sldId id="280" r:id="rId23"/>
    <p:sldId id="287" r:id="rId24"/>
    <p:sldId id="282" r:id="rId25"/>
    <p:sldId id="283" r:id="rId26"/>
    <p:sldId id="26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42886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740664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64291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Богатырева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Оксана Николаевна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1214422"/>
            <a:ext cx="5429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Преподаватель ГБПОУ РС (Я) «Якутский сельскохозяйственный техникум»;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Отличник среднего профессионального образования РС (Я), 2016;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 – высшее; </a:t>
            </a:r>
          </a:p>
          <a:p>
            <a:pPr algn="just">
              <a:lnSpc>
                <a:spcPct val="150000"/>
              </a:lnSpc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1994-1997 г. - Якутский сельскохозяйственный техникум, квалификация «ветеринарный фельдшер»;</a:t>
            </a:r>
          </a:p>
          <a:p>
            <a:pPr algn="just">
              <a:lnSpc>
                <a:spcPct val="150000"/>
              </a:lnSpc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1999-2004 г.г. Якутская государственная сельскохозяйственная академия, квалификация – «ветеринарный врач»;</a:t>
            </a:r>
          </a:p>
          <a:p>
            <a:pPr algn="just">
              <a:lnSpc>
                <a:spcPct val="150000"/>
              </a:lnSpc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2016 -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Институт управления при Главе РС (Я) по курсу 	            «Профессиональное обучение».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стаж – 13,5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Имеющаяся квалификационная категория – первая, от 17.03.15, № 07-13/124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Заявленная квалификационная категория - высшая</a:t>
            </a:r>
          </a:p>
          <a:p>
            <a:pPr algn="just"/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User\Documents\аттестация преподавателей\2017-2018\БОН\Богатырева Окса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311752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702964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4.Результаты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  <a:endParaRPr lang="ru-RU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500174"/>
            <a:ext cx="249140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k202\Pictures\телефон 09.12.17\20170322_0936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639" r="14330" b="3827"/>
          <a:stretch>
            <a:fillRect/>
          </a:stretch>
        </p:blipFill>
        <p:spPr bwMode="auto">
          <a:xfrm>
            <a:off x="1785918" y="1500174"/>
            <a:ext cx="3845729" cy="292895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8" y="4500570"/>
            <a:ext cx="47148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Назаров Афанасий Петрович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студент 3 курса специальности Ветеринария: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1 степени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открытого регионального чемпионата  профессионального мастерства по стандартам </a:t>
            </a:r>
            <a:r>
              <a:rPr lang="en-US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Russia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рамках профессиональной компетенции «Ветеринария» февраль 2017;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финалист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национального чемпионата «Молодые профессионалы» (</a:t>
            </a:r>
            <a:r>
              <a:rPr lang="en-US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Russia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15-19.05.2017 , г. Краснодар</a:t>
            </a:r>
          </a:p>
          <a:p>
            <a:pPr>
              <a:buFont typeface="Wingdings" pitchFamily="2" charset="2"/>
              <a:buChar char="Ø"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202\Pictures\фото тел 22.04.16\20160421_1103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3902623" cy="2926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5.Результаты использования новых образовательных технологий </a:t>
            </a:r>
            <a:br>
              <a:rPr lang="ru-RU" sz="18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18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период</a:t>
            </a:r>
            <a:endParaRPr lang="ru-RU" sz="18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1500174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Реализация проекта «Моя профессия ветеринар»;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Рисунок 3" descr="C:\Users\k202\Desktop\ИПКРО\дипломная Богатырева О.Н\Новая папка\20160510_1003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21288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57554" y="2000240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Электронная библиотечная система  « Лань»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35743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Презентационные программы  по  темам   раздела МДК 02.01.«Клиническая диагностика »;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ситуационных задач по МДК 01.01.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C:\Users\k202\Desktop\ИПКРО\дипломная Богатырева О.Н\Новая папка\CAM02495.jpg"/>
          <p:cNvPicPr/>
          <p:nvPr/>
        </p:nvPicPr>
        <p:blipFill>
          <a:blip r:embed="rId4" cstate="print"/>
          <a:srcRect l="14179"/>
          <a:stretch>
            <a:fillRect/>
          </a:stretch>
        </p:blipFill>
        <p:spPr bwMode="auto">
          <a:xfrm>
            <a:off x="4429124" y="3500438"/>
            <a:ext cx="203358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k202\Desktop\ИПКРО\дипломная Богатырева О.Н\CAM024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00438"/>
            <a:ext cx="21431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6.Эффективность работы по программно-методическому сопровождению образовательного процесса</a:t>
            </a:r>
            <a:endParaRPr lang="ru-RU" sz="1800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000108"/>
          <a:ext cx="7929618" cy="562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78"/>
                <a:gridCol w="3492530"/>
                <a:gridCol w="1669400"/>
                <a:gridCol w="2434510"/>
              </a:tblGrid>
              <a:tr h="598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разработанной методической разработки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Согласовано ЦК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(реквизиты)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Рецензенты </a:t>
                      </a:r>
                    </a:p>
                  </a:txBody>
                  <a:tcPr/>
                </a:tc>
              </a:tr>
              <a:tr h="42765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УД «Основы ветеринарии» на 2017-18 </a:t>
                      </a:r>
                      <a:r>
                        <a:rPr lang="ru-RU" sz="1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у.г</a:t>
                      </a: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 по  специальностям «Зоотехния», «Охотоведение и звероводство»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kumimoji="0"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К.в.н., зам. директора по УР</a:t>
                      </a:r>
                      <a:r>
                        <a:rPr kumimoji="0" lang="ru-RU" sz="10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Большакова В.А.</a:t>
                      </a:r>
                      <a:endParaRPr kumimoji="0" lang="ru-RU" sz="10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kumimoji="0"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К.в.н., зам. директора по УР</a:t>
                      </a:r>
                      <a:r>
                        <a:rPr kumimoji="0" lang="ru-RU" sz="10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Большакова В.А.</a:t>
                      </a:r>
                    </a:p>
                    <a:p>
                      <a:pPr algn="just"/>
                      <a:endParaRPr kumimoji="0" lang="ru-RU" sz="1000" b="1" i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kumimoji="0" lang="ru-RU" sz="1000" b="1" i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kumimoji="0" lang="ru-RU" sz="1000" b="1" i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kumimoji="0" lang="ru-RU" sz="1000" b="1" i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kumimoji="0" lang="ru-RU" sz="1000" b="1" i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kumimoji="0" lang="ru-RU" sz="1000" b="1" i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kumimoji="0" lang="ru-RU" sz="1000" b="1" i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kumimoji="0" lang="ru-RU" sz="1000" b="1" i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kumimoji="0" lang="ru-RU" sz="1000" b="1" i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К.в.н., зам. директора по УР</a:t>
                      </a:r>
                      <a:r>
                        <a:rPr kumimoji="0" lang="ru-RU" sz="10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Большакова В.А.</a:t>
                      </a:r>
                      <a:endParaRPr kumimoji="0" lang="ru-RU" sz="10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kumimoji="0" lang="ru-RU" sz="1000" b="1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71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Методические рекомендации по выполнению самостоятельной работы студентов по ОП «Правовое</a:t>
                      </a:r>
                      <a:r>
                        <a:rPr lang="ru-RU" sz="1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ветеринарной деятельности</a:t>
                      </a: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», «Фармакология»,  «основы исследовательской деятельности»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Протокол № 10</a:t>
                      </a:r>
                    </a:p>
                    <a:p>
                      <a:endParaRPr lang="ru-RU" sz="1000" b="1" i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b="1" i="1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от 5 мая 2017 года</a:t>
                      </a:r>
                    </a:p>
                    <a:p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Председатель  ЦК СГД Охлопкова Е.П</a:t>
                      </a:r>
                      <a:endParaRPr lang="ru-RU" sz="1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5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оценочных средств по ОП «Правовое</a:t>
                      </a:r>
                      <a:r>
                        <a:rPr lang="ru-RU" sz="1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ветеринарной деятельности</a:t>
                      </a: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», «Фармакология»,  «Основы исследовательской деятельности»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12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Рабочая тетрадь </a:t>
                      </a:r>
                      <a:endParaRPr kumimoji="0" lang="ru-RU" sz="10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kumimoji="0"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лабораторно-практических работ</a:t>
                      </a:r>
                      <a:endParaRPr kumimoji="0" lang="ru-RU" sz="10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kumimoji="0"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 02. Методика диагностики и лечения заболеваний сельскохозяйственных </a:t>
                      </a:r>
                      <a:endParaRPr kumimoji="0" lang="ru-RU" sz="10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kumimoji="0"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животных</a:t>
                      </a:r>
                      <a:endParaRPr lang="ru-RU" sz="10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65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ППССЗ</a:t>
                      </a:r>
                      <a:r>
                        <a:rPr lang="ru-RU" sz="1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«Правовое</a:t>
                      </a:r>
                      <a:r>
                        <a:rPr lang="ru-RU" sz="1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ветеринарной деятельности</a:t>
                      </a: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», «Фармакология»,  «Основы исследовательской деятельности»,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К.в.н., зам. директора по УР</a:t>
                      </a:r>
                      <a:r>
                        <a:rPr kumimoji="0" lang="ru-RU" sz="10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Большакова В.А.</a:t>
                      </a:r>
                      <a:endParaRPr kumimoji="0" lang="ru-RU" sz="1000" b="1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5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ППССЗ</a:t>
                      </a:r>
                      <a:r>
                        <a:rPr lang="ru-RU" sz="1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ПМ 01,02,04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к.в.н., старший преподаватель </a:t>
                      </a:r>
                    </a:p>
                    <a:p>
                      <a:pPr algn="just"/>
                      <a:r>
                        <a:rPr kumimoji="0"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кафедры </a:t>
                      </a:r>
                      <a:r>
                        <a:rPr kumimoji="0" lang="ru-RU" sz="1000" b="1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ветсанэкспертизы</a:t>
                      </a:r>
                      <a:r>
                        <a:rPr kumimoji="0"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гигиены</a:t>
                      </a:r>
                    </a:p>
                    <a:p>
                      <a:pPr algn="just"/>
                      <a:r>
                        <a:rPr kumimoji="0"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ФВМ ФГБОУ ВО «Якутская ГСХА»</a:t>
                      </a:r>
                      <a:r>
                        <a:rPr kumimoji="0" lang="ru-RU" sz="10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А.Н. Максимова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5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 указания по оформлению и написанию курсовой работы по специальности «Ветеринария»</a:t>
                      </a:r>
                      <a:endParaRPr lang="ru-RU" sz="10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К.в.н., зам. директора по УР</a:t>
                      </a:r>
                      <a:r>
                        <a:rPr kumimoji="0" lang="ru-RU" sz="10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Большакова В.А.</a:t>
                      </a:r>
                      <a:endParaRPr kumimoji="0" lang="ru-RU" sz="10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kumimoji="0" lang="ru-RU" sz="10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5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КОС, ПМ 01, 02, 04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560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7.Обобщение и распространение в педагогических коллективах опыта практических результатов своей профессиональной деятельности</a:t>
            </a:r>
            <a:endParaRPr lang="ru-RU" sz="1800" dirty="0">
              <a:effectLst/>
            </a:endParaRPr>
          </a:p>
        </p:txBody>
      </p:sp>
      <p:pic>
        <p:nvPicPr>
          <p:cNvPr id="18434" name="Picture 2" descr="C:\Users\k202\Downloads\106174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3082510" cy="43577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57752" y="1357298"/>
            <a:ext cx="39290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 КОС по ПМ 01 «Осуществление зоогигиенических, профилактических и ветеринарно-санитарных мероприятий», 2016;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разработана рабочая программа по курсу «Уход, кормление, содержание мелких домашних животных» на 12 часов 2016;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по оформлению и написанию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курсовй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работы по специальности Ветеринария;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по организации конкурсной площадки чемпионата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WSR-2018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компетенции «Ветеринария»  - февраль 2018</a:t>
            </a:r>
          </a:p>
          <a:p>
            <a:pPr algn="just"/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00013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7.Обобщение и распространение в педагогических коллективах опыта практических результатов своей профессиональной деятельности</a:t>
            </a:r>
            <a:endParaRPr lang="ru-RU" sz="1800" dirty="0">
              <a:effectLst/>
            </a:endParaRPr>
          </a:p>
        </p:txBody>
      </p:sp>
      <p:pic>
        <p:nvPicPr>
          <p:cNvPr id="5" name="Picture 3" descr="C:\Users\k202\Downloads\10617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1922449" cy="2717751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714876" y="1214422"/>
            <a:ext cx="421484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80988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Выступление с докладом на тему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«Эпизоотологическое состояние сибирской язвы в РС (Я)»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республиканской НПК   «Актуальные проблемы и перспективы развития агропромышленного  комплекса Якутии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с публикацией статьи в сборнике НПК, 2015;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80988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Выступление с докладом на тему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«Организация учебных практик профессиональных модулей специальности «Ветеринария»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республиканской  НПК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«Инновационные модели организации научно-методического обеспечения СПО»  с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публикацией в сборнике материалов НПК, 2015 г.;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80988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защита ВКР «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студентов как средство формирования профессиональных компетенций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с публикацией в сборнике «Развитие профессионального образования в РС (Я)», 2016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" descr="C:\Users\k202\Desktop\фото с ел 14.10.16\20161013_0957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91" t="7229" b="6274"/>
          <a:stretch>
            <a:fillRect/>
          </a:stretch>
        </p:blipFill>
        <p:spPr bwMode="auto">
          <a:xfrm rot="5400000">
            <a:off x="119032" y="4167192"/>
            <a:ext cx="2714642" cy="1809762"/>
          </a:xfrm>
          <a:prstGeom prst="rect">
            <a:avLst/>
          </a:prstGeom>
          <a:noFill/>
        </p:spPr>
      </p:pic>
      <p:pic>
        <p:nvPicPr>
          <p:cNvPr id="8" name="Picture 2" descr="C:\Users\k202\БОН\аттестация\2016-02-11\Изображение002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3127" b="3297"/>
          <a:stretch>
            <a:fillRect/>
          </a:stretch>
        </p:blipFill>
        <p:spPr bwMode="auto">
          <a:xfrm>
            <a:off x="2571736" y="1000108"/>
            <a:ext cx="1821834" cy="2571768"/>
          </a:xfrm>
          <a:prstGeom prst="rect">
            <a:avLst/>
          </a:prstGeom>
          <a:noFill/>
        </p:spPr>
      </p:pic>
      <p:pic>
        <p:nvPicPr>
          <p:cNvPr id="9" name="Picture 2" descr="C:\Users\k202\БОН\аттестация\2016-02-11\Изображение002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18751" t="3577" r="16519" b="31708"/>
          <a:stretch>
            <a:fillRect/>
          </a:stretch>
        </p:blipFill>
        <p:spPr bwMode="auto">
          <a:xfrm>
            <a:off x="2571735" y="3786190"/>
            <a:ext cx="2021173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8. Результаты личного участия и продуктивность методической деятельности преподавателя</a:t>
            </a:r>
            <a:endParaRPr lang="ru-RU" sz="1800" dirty="0"/>
          </a:p>
        </p:txBody>
      </p:sp>
      <p:pic>
        <p:nvPicPr>
          <p:cNvPr id="30722" name="Picture 2" descr="C:\Users\k202\Pictures\телефон 09.12.17\20171013_1352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71612"/>
            <a:ext cx="5500726" cy="30941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4643446"/>
            <a:ext cx="5715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Руководство цикловой комиссией:</a:t>
            </a:r>
          </a:p>
          <a:p>
            <a:pPr algn="ctr"/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Председатель цикловой комиссией Зооветеринарных специальностей с 2012 г.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Председатель профсоюзного комитета работников техникума с 2017 г.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8. Результаты личного участия и продуктивность методической деятельности преподавателя </a:t>
            </a:r>
            <a:r>
              <a:rPr lang="ru-RU" sz="1800" b="1" i="1" dirty="0" smtClean="0">
                <a:effectLst/>
                <a:latin typeface="Times New Roman" pitchFamily="18" charset="0"/>
                <a:cs typeface="Times New Roman" pitchFamily="18" charset="0"/>
              </a:rPr>
              <a:t>(участие на семинарах и научно-практических конференциях)</a:t>
            </a:r>
            <a:endParaRPr lang="ru-RU" sz="1800" dirty="0">
              <a:solidFill>
                <a:schemeClr val="tx2"/>
              </a:solidFill>
              <a:effectLst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2422520" cy="18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57686" y="1214422"/>
            <a:ext cx="4576002" cy="497301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НПК «Актуальные проблемы и перспективы развития агропромышленного комплекса Якутии» тема «Эпизоотологическое состояние сибирской язвы по РС (Я)», март 2015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Республиканском НПК «Инновационные модели организации научно-методического обеспечения СПО» доклад «Организация учебных практик профессиональных модулей специальности «Ветеринария» с защитой проекта «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методическое обеспечение», май 2015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сертификат участия в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педчтении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межрегионального НПК (с международным участием) «Опыт и перспективы подготовки среднего медицинского персонала», посвященный 110-летию со дня основания Якутского медицинского колледжа 04.10.2016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сертификат участия в республиканских педагогических чтениях «Проблемы и перспективы реализации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подхода к обучению в учреждениях среднего профессионального образования» 16.11.2016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20161004_163755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571744"/>
            <a:ext cx="2646221" cy="2077086"/>
          </a:xfrm>
          <a:prstGeom prst="rect">
            <a:avLst/>
          </a:prstGeom>
        </p:spPr>
      </p:pic>
      <p:pic>
        <p:nvPicPr>
          <p:cNvPr id="9" name="Picture 2" descr="E:\Изображение0037.JPG"/>
          <p:cNvPicPr>
            <a:picLocks noChangeAspect="1" noChangeArrowheads="1"/>
          </p:cNvPicPr>
          <p:nvPr/>
        </p:nvPicPr>
        <p:blipFill>
          <a:blip r:embed="rId4" cstate="print"/>
          <a:srcRect l="895" r="895" b="50649"/>
          <a:stretch>
            <a:fillRect/>
          </a:stretch>
        </p:blipFill>
        <p:spPr bwMode="auto">
          <a:xfrm>
            <a:off x="1214414" y="4714884"/>
            <a:ext cx="2640039" cy="187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8. Результаты личного участия и продуктивность методической деятельности преподавателя</a:t>
            </a:r>
            <a:endParaRPr lang="ru-RU" sz="1600" dirty="0">
              <a:effectLst/>
            </a:endParaRPr>
          </a:p>
        </p:txBody>
      </p:sp>
      <p:pic>
        <p:nvPicPr>
          <p:cNvPr id="6" name="Picture 2" descr="C:\Users\k202\Desktop\фото с ел 14.10.16\20161013_095652.jpg"/>
          <p:cNvPicPr>
            <a:picLocks noChangeAspect="1" noChangeArrowheads="1"/>
          </p:cNvPicPr>
          <p:nvPr/>
        </p:nvPicPr>
        <p:blipFill>
          <a:blip r:embed="rId2" cstate="print"/>
          <a:srcRect l="3846" t="7692" r="3846" b="7692"/>
          <a:stretch>
            <a:fillRect/>
          </a:stretch>
        </p:blipFill>
        <p:spPr bwMode="auto">
          <a:xfrm>
            <a:off x="500034" y="1928802"/>
            <a:ext cx="4779851" cy="3286148"/>
          </a:xfrm>
          <a:prstGeom prst="rect">
            <a:avLst/>
          </a:prstGeom>
          <a:noFill/>
        </p:spPr>
      </p:pic>
      <p:pic>
        <p:nvPicPr>
          <p:cNvPr id="8" name="Picture 1" descr="C:\Users\k202\Ветклиника\фото сертиф.jpeg.jpeg"/>
          <p:cNvPicPr>
            <a:picLocks noChangeAspect="1" noChangeArrowheads="1"/>
          </p:cNvPicPr>
          <p:nvPr/>
        </p:nvPicPr>
        <p:blipFill>
          <a:blip r:embed="rId3" cstate="print"/>
          <a:srcRect l="2690" t="2222" r="51586" b="2222"/>
          <a:stretch>
            <a:fillRect/>
          </a:stretch>
        </p:blipFill>
        <p:spPr bwMode="auto">
          <a:xfrm>
            <a:off x="5572132" y="1857364"/>
            <a:ext cx="3279503" cy="4147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499" r="6150" b="52381"/>
          <a:stretch>
            <a:fillRect/>
          </a:stretch>
        </p:blipFill>
        <p:spPr bwMode="auto">
          <a:xfrm>
            <a:off x="428596" y="357166"/>
            <a:ext cx="4857784" cy="35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k202\БОН\аттестация\портфолио продолжение\серт форум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331" r="5415" b="53058"/>
          <a:stretch>
            <a:fillRect/>
          </a:stretch>
        </p:blipFill>
        <p:spPr bwMode="auto">
          <a:xfrm>
            <a:off x="4000496" y="2714620"/>
            <a:ext cx="4916613" cy="351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8. Результаты личного участия и продуктивность методической деятельности преподавателя (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участие в конкурсах профессионального мастерства</a:t>
            </a:r>
            <a:r>
              <a:rPr lang="ru-RU" sz="1800" b="1" dirty="0" smtClean="0">
                <a:effectLst/>
              </a:rPr>
              <a:t>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Picture 2" descr="C:\Users\k202\БОН\аттестация\портфолио продолжение\грамт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71546"/>
            <a:ext cx="3286148" cy="45127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5500702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степени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конкурса профессионального мастерства «Куратор года-2016»;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в номинации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«Лучшее методическое сопровождение лабораторно-практического занятия» декабрь, 2017 г.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k202\БОН\аттестация\2016-02-11\Изображение0025.JPG"/>
          <p:cNvPicPr>
            <a:picLocks noChangeAspect="1" noChangeArrowheads="1"/>
          </p:cNvPicPr>
          <p:nvPr/>
        </p:nvPicPr>
        <p:blipFill>
          <a:blip r:embed="rId3" cstate="print"/>
          <a:srcRect l="895" t="421" r="3127" b="1718"/>
          <a:stretch>
            <a:fillRect/>
          </a:stretch>
        </p:blipFill>
        <p:spPr bwMode="auto">
          <a:xfrm>
            <a:off x="1500166" y="1071546"/>
            <a:ext cx="3071834" cy="4429684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320"/>
            <a:ext cx="8076464" cy="940102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1.Результаты повышения квалификации по профилю педагогической деятельности в </a:t>
            </a:r>
            <a:r>
              <a:rPr lang="ru-RU" sz="20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 период </a:t>
            </a:r>
            <a:endParaRPr lang="ru-RU" sz="2000" dirty="0">
              <a:effectLst/>
            </a:endParaRPr>
          </a:p>
        </p:txBody>
      </p:sp>
      <p:pic>
        <p:nvPicPr>
          <p:cNvPr id="9" name="Picture 3" descr="C:\Users\k202\БОН\аттестация\2016-02-11\Изображение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4" t="1999" r="2004" b="3297"/>
          <a:stretch>
            <a:fillRect/>
          </a:stretch>
        </p:blipFill>
        <p:spPr bwMode="auto">
          <a:xfrm>
            <a:off x="214282" y="1428736"/>
            <a:ext cx="5500726" cy="3837716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214554"/>
            <a:ext cx="3071834" cy="409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42976" y="5429264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Российская академия кадрового обеспечения агропромышленного комплекса «Организация ветеринарно-санитарного сопровождения в оленеводстве» 2015 май 72 часа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8. Результаты личного участия и продуктивность методической деятельности преподавателя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76088" y="3429000"/>
            <a:ext cx="3657600" cy="275844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 опытом с коллегами Томского аграрного колледжа по организации площадки чемпионата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-2017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компетенции «Ветеринария»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3657600" cy="205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1" name="Picture 1" descr="C:\Users\k202\Pictures\Фото Томск\20161201_153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929066"/>
            <a:ext cx="3286093" cy="2464653"/>
          </a:xfrm>
          <a:prstGeom prst="rect">
            <a:avLst/>
          </a:prstGeom>
          <a:noFill/>
        </p:spPr>
      </p:pic>
      <p:pic>
        <p:nvPicPr>
          <p:cNvPr id="10" name="Picture 2" descr="C:\Users\k202\Pictures\Фото Томск\20161129_110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71612"/>
            <a:ext cx="36576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Является составителем юбилейной книги посвященный 85-летию специальности «Ветеринария»</a:t>
            </a:r>
            <a:endParaRPr lang="ru-RU" sz="1800" b="1" dirty="0">
              <a:effectLst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71612"/>
            <a:ext cx="3499658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929586" cy="107154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8. Результаты личного участия и продуктивность методической деятельности </a:t>
            </a: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преподавателя (работа </a:t>
            </a: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в качестве председателя и члена экспертных комиссий чемпионатов «Молодых профессионалов»,  педагогических чтений, конкурсов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6659" r="5134" b="55384"/>
          <a:stretch>
            <a:fillRect/>
          </a:stretch>
        </p:blipFill>
        <p:spPr bwMode="auto">
          <a:xfrm>
            <a:off x="3786181" y="1214422"/>
            <a:ext cx="514353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071538" y="4857760"/>
            <a:ext cx="785818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участие в качестве независимого эксперта в региональном чемпионате  профессионального мастерства по стандартам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WorldSkills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Russia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Томской области в рамках профессиональной компетенции «Ветеринария»29.11.2016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участие в качестве независимого эксперта в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открытом региональном чемпионате  профессионального мастерства по стандартам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WorldSkills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Russia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рамках профессиональной компетенции «Ветеринария» 29.02.2017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сертификат участия в качестве независимого эксперта в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отборочном чемпионате  профессионального мастерства по стандартам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WorldSkills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Russia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рамках профессиональной компетенции «Ветеринария» 20.03.-26.03.2017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2143140" cy="381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654482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диплом  эксперта участия во </a:t>
            </a:r>
            <a:r>
              <a:rPr lang="en-US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«Чемпионате экспертов» в рамках финала </a:t>
            </a:r>
            <a:r>
              <a:rPr lang="en-US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национального чемпионата «Молодые профессионалы» (</a:t>
            </a:r>
            <a:r>
              <a:rPr lang="en-US" sz="1600" b="1" i="1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WorldSkills</a:t>
            </a:r>
            <a:r>
              <a:rPr lang="en-US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Russia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13.05.2017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сертификат эксперта финала </a:t>
            </a:r>
            <a:r>
              <a:rPr lang="en-US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национального чемпионата «Молодые профессионалы» (</a:t>
            </a:r>
            <a:r>
              <a:rPr lang="en-US" sz="1600" b="1" i="1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WorldSkills</a:t>
            </a:r>
            <a:r>
              <a:rPr lang="en-US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Russia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)15-19.05.2017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отборочный чемпионат «Молодые профессионалы» (</a:t>
            </a:r>
            <a:r>
              <a:rPr lang="en-US" sz="1600" b="1" i="1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WorldSkills</a:t>
            </a:r>
            <a:r>
              <a:rPr lang="en-US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Russia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ГБПОУ РС(Я) «Якутский сельскохозяйственный техникум» 29.11.2017</a:t>
            </a:r>
            <a:r>
              <a:rPr lang="ru-RU" sz="44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923" r="1923"/>
          <a:stretch>
            <a:fillRect/>
          </a:stretch>
        </p:blipFill>
        <p:spPr bwMode="auto">
          <a:xfrm>
            <a:off x="1714480" y="1645365"/>
            <a:ext cx="3286147" cy="468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31" r="1851"/>
          <a:stretch>
            <a:fillRect/>
          </a:stretch>
        </p:blipFill>
        <p:spPr bwMode="auto">
          <a:xfrm>
            <a:off x="5421036" y="1680916"/>
            <a:ext cx="3297438" cy="46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8. Результаты личного участия и продуктивность методической деятельности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преподавателя (работа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качестве члена экспертных комиссий  педагогических чтений, конкурсов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85852" y="5429264"/>
            <a:ext cx="7647836" cy="758176"/>
          </a:xfrm>
        </p:spPr>
        <p:txBody>
          <a:bodyPr>
            <a:normAutofit fontScale="85000" lnSpcReduction="20000"/>
          </a:bodyPr>
          <a:lstStyle/>
          <a:p>
            <a:pPr lvl="0" algn="ctr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сертификат эксперта республиканских педагогических чтений «Проблемы перспективы и реализации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подхода к обучению в учреждениях СПО», посвященный 100-летию ЯСХТ, 16.11.2017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k202\сертификат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4649" b="50649"/>
          <a:stretch>
            <a:fillRect/>
          </a:stretch>
        </p:blipFill>
        <p:spPr bwMode="auto">
          <a:xfrm>
            <a:off x="1928794" y="1428735"/>
            <a:ext cx="5552604" cy="3946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10. Поощрения за профессиональную деятельность в </a:t>
            </a:r>
            <a:r>
              <a:rPr lang="ru-RU" sz="1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 период</a:t>
            </a:r>
            <a:endParaRPr lang="ru-RU" sz="1800" dirty="0">
              <a:effectLst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659" r="6659" b="8032"/>
          <a:stretch>
            <a:fillRect/>
          </a:stretch>
        </p:blipFill>
        <p:spPr bwMode="auto">
          <a:xfrm>
            <a:off x="3357554" y="1357298"/>
            <a:ext cx="2857520" cy="416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577" t="1667" r="3892"/>
          <a:stretch>
            <a:fillRect/>
          </a:stretch>
        </p:blipFill>
        <p:spPr bwMode="auto">
          <a:xfrm>
            <a:off x="6000760" y="2285992"/>
            <a:ext cx="2928958" cy="431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k202\Pictures\Фото с тел 16.01\20170109_144258.jpg"/>
          <p:cNvPicPr>
            <a:picLocks noChangeAspect="1" noChangeArrowheads="1"/>
          </p:cNvPicPr>
          <p:nvPr/>
        </p:nvPicPr>
        <p:blipFill>
          <a:blip r:embed="rId4" cstate="print"/>
          <a:srcRect t="21917" b="3728"/>
          <a:stretch>
            <a:fillRect/>
          </a:stretch>
        </p:blipFill>
        <p:spPr bwMode="auto">
          <a:xfrm rot="21192064">
            <a:off x="159460" y="544995"/>
            <a:ext cx="2133862" cy="2820689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13160" t="44616" r="17494" b="22238"/>
          <a:stretch>
            <a:fillRect/>
          </a:stretch>
        </p:blipFill>
        <p:spPr bwMode="auto">
          <a:xfrm>
            <a:off x="0" y="3429000"/>
            <a:ext cx="359231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357166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Поощрения за профессиональную деятельность 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период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390" t="2552" r="5185" b="953"/>
          <a:stretch>
            <a:fillRect/>
          </a:stretch>
        </p:blipFill>
        <p:spPr bwMode="auto">
          <a:xfrm>
            <a:off x="5156920" y="1142984"/>
            <a:ext cx="35584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k202\Pictures\фото куратор\2016-02-11\Изображение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14422"/>
            <a:ext cx="3548848" cy="501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2" descr="C:\Users\k202\Desktop\фото с ел 14.10.16\20161013_095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4" t="1999" b="1718"/>
          <a:stretch>
            <a:fillRect/>
          </a:stretch>
        </p:blipFill>
        <p:spPr bwMode="auto">
          <a:xfrm>
            <a:off x="285720" y="500042"/>
            <a:ext cx="4972883" cy="364437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71546"/>
            <a:ext cx="3498056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00100" y="4929198"/>
            <a:ext cx="435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Институт управления при Главе РС (Я) по курсу «Профессиональное обучение» 360 ч 16.06.2016, «Проектная деятельность студентов как средство формирования профессиональных компетенций»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71625" y="1928813"/>
          <a:ext cx="5795963" cy="4095750"/>
        </p:xfrm>
        <a:graphic>
          <a:graphicData uri="http://schemas.openxmlformats.org/presentationml/2006/ole">
            <p:oleObj spid="_x0000_s1026" name="Acrobat Document" r:id="rId3" imgW="8020016" imgH="5667355" progId="AcroExch.Document.DC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14414" y="500042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на право оценивания демонстрационного экзамена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14.09.-15.09.2017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428604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Результаты учебной деятельности ( в %) по итогам мониторинга ПОО в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период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00232" y="1357298"/>
          <a:ext cx="6096001" cy="4359855"/>
        </p:xfrm>
        <a:graphic>
          <a:graphicData uri="http://schemas.openxmlformats.org/drawingml/2006/table">
            <a:tbl>
              <a:tblPr/>
              <a:tblGrid>
                <a:gridCol w="2046578"/>
                <a:gridCol w="452273"/>
                <a:gridCol w="401898"/>
                <a:gridCol w="452273"/>
                <a:gridCol w="452273"/>
                <a:gridCol w="401898"/>
                <a:gridCol w="452273"/>
                <a:gridCol w="452273"/>
                <a:gridCol w="492131"/>
                <a:gridCol w="492131"/>
              </a:tblGrid>
              <a:tr h="18334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Преподаваемые дисциплины  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Учебные годы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успев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кач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 балл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успев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кач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 балл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успев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кач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 балл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 07. Правовое обеспечение ветеринарной деятельности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47,6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66,6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65,6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 18. Основы исследовательской деятельности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85,7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61,5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МДК 01.01. Методика проведения зоогигиенических, профилактических и ветеринарно-санитарных мероприятий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82,7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МДК 02.01. Методика диагностики и лечения заболеваний сельскохозяйственных животных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31,2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64,7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65,6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МДК 04.01. Основные методы и формы санитарно-просветительской деятельности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52,6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84,6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61,1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6" marR="5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 13. Основы ветеринарии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62,5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ah-RU" sz="18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Результаты освоения  образовательных программ по итогам мониторинга системы образования в аттестационный период</a:t>
            </a:r>
            <a:endParaRPr lang="ru-RU" sz="1800" dirty="0"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500174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ah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выпускными квалификационными работами студентов  специальности “Ветеринария”</a:t>
            </a: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298800938"/>
              </p:ext>
            </p:extLst>
          </p:nvPr>
        </p:nvGraphicFramePr>
        <p:xfrm>
          <a:off x="1007094" y="2500306"/>
          <a:ext cx="7779750" cy="1765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625"/>
                <a:gridCol w="1696777"/>
                <a:gridCol w="1000132"/>
                <a:gridCol w="1192966"/>
                <a:gridCol w="1296625"/>
                <a:gridCol w="1296625"/>
              </a:tblGrid>
              <a:tr h="1147482">
                <a:tc>
                  <a:txBody>
                    <a:bodyPr/>
                    <a:lstStyle/>
                    <a:p>
                      <a:endParaRPr lang="sah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sah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sah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дипломников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</a:t>
                      </a:r>
                      <a:r>
                        <a:rPr lang="sah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sah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“5”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</a:t>
                      </a:r>
                      <a:r>
                        <a:rPr lang="sah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sah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“4”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7875">
                <a:tc>
                  <a:txBody>
                    <a:bodyPr/>
                    <a:lstStyle/>
                    <a:p>
                      <a:pPr algn="ctr"/>
                      <a:r>
                        <a:rPr lang="sah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2016-17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320"/>
            <a:ext cx="7647836" cy="1143000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4.Результаты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  <a:endParaRPr lang="ru-RU" sz="1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9" name="Picture 2" descr="C:\Users\k202\БОН\аттестация\2016-02-11\Изображение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2343310" cy="3313705"/>
          </a:xfrm>
          <a:prstGeom prst="rect">
            <a:avLst/>
          </a:prstGeom>
          <a:noFill/>
        </p:spPr>
      </p:pic>
      <p:pic>
        <p:nvPicPr>
          <p:cNvPr id="10" name="Picture 2" descr="C:\Users\k202\БОН\аттестация\2016-02-11\Изображение0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519" t="3577" r="18751" b="33286"/>
          <a:stretch>
            <a:fillRect/>
          </a:stretch>
        </p:blipFill>
        <p:spPr bwMode="auto">
          <a:xfrm>
            <a:off x="3857620" y="1428736"/>
            <a:ext cx="2071702" cy="2857520"/>
          </a:xfrm>
          <a:prstGeom prst="rect">
            <a:avLst/>
          </a:prstGeom>
          <a:noFill/>
        </p:spPr>
      </p:pic>
      <p:pic>
        <p:nvPicPr>
          <p:cNvPr id="11" name="Picture 2" descr="C:\Users\k202\БОН\аттестация\2016-02-11\Изображение0034.JPG"/>
          <p:cNvPicPr>
            <a:picLocks noChangeAspect="1" noChangeArrowheads="1"/>
          </p:cNvPicPr>
          <p:nvPr/>
        </p:nvPicPr>
        <p:blipFill>
          <a:blip r:embed="rId4" cstate="print"/>
          <a:srcRect l="2045" r="1862" b="3116"/>
          <a:stretch>
            <a:fillRect/>
          </a:stretch>
        </p:blipFill>
        <p:spPr bwMode="auto">
          <a:xfrm>
            <a:off x="6222538" y="1357298"/>
            <a:ext cx="2255096" cy="321471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357290" y="4643446"/>
            <a:ext cx="6858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Бурцев Алексей Николаевич-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  по специальности 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«Ветеринария»  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 на тему: «Эпизоотологические особенности бешенства в РС (Я)»</a:t>
            </a:r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Дипломант 1 степени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республиканской НПК «Интеллектуальный потенциал молодежи – селу 21 века»   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Дипломант 3 степени 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республиканской научно-практической конференции «Шаг в будущую профессию»   г.Якутск, 2015 г.</a:t>
            </a:r>
          </a:p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4.Результаты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9" name="Picture 2" descr="C:\Users\k202\БОН\аттестация\2016-02-11\20160329_110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897" t="11469" r="15670" b="30130"/>
          <a:stretch>
            <a:fillRect/>
          </a:stretch>
        </p:blipFill>
        <p:spPr bwMode="auto">
          <a:xfrm>
            <a:off x="1285852" y="1643050"/>
            <a:ext cx="3176095" cy="3357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5214950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Мосоркина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Куннэй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Константиновна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 курс «Ветеринария» -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2 степени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регионального этапа Всероссийской олимпиады профессионального мастерства обучающихся по специальностям СПО УГС «Зоотехния» и «Ветеринария» , февраль 2017 г.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4499" r="6150" b="52381"/>
          <a:stretch>
            <a:fillRect/>
          </a:stretch>
        </p:blipFill>
        <p:spPr bwMode="auto">
          <a:xfrm>
            <a:off x="4643438" y="1857364"/>
            <a:ext cx="400292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4.Результаты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  <a:endParaRPr lang="ru-RU" sz="1800" dirty="0"/>
          </a:p>
        </p:txBody>
      </p:sp>
      <p:pic>
        <p:nvPicPr>
          <p:cNvPr id="18434" name="Picture 2" descr="C:\Users\k202\Pictures\телефон2 09.12.17\20171117_154125.jpg"/>
          <p:cNvPicPr>
            <a:picLocks noChangeAspect="1" noChangeArrowheads="1"/>
          </p:cNvPicPr>
          <p:nvPr/>
        </p:nvPicPr>
        <p:blipFill>
          <a:blip r:embed="rId2" cstate="print"/>
          <a:srcRect l="37143" t="11250" r="2857" b="5179"/>
          <a:stretch>
            <a:fillRect/>
          </a:stretch>
        </p:blipFill>
        <p:spPr bwMode="auto">
          <a:xfrm>
            <a:off x="6786578" y="1428736"/>
            <a:ext cx="1788698" cy="4429156"/>
          </a:xfrm>
          <a:prstGeom prst="rect">
            <a:avLst/>
          </a:prstGeom>
          <a:noFill/>
        </p:spPr>
      </p:pic>
      <p:pic>
        <p:nvPicPr>
          <p:cNvPr id="18435" name="Picture 3" descr="C:\Users\k202\Pictures\ватсап 17.01.2018\IMG-20171214-WA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71612"/>
            <a:ext cx="2518190" cy="33575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4857760"/>
            <a:ext cx="57150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3 степени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научно-практической конференции «Шаг в будущую профессию» посвященный 100-летию Якутского сельскохозяйственного техникума,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Бурнашева Матрена Владимировна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«Уход, кормление и содержание волнистого попугая в домашних условиях» ноябрь, 2017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Финалист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Республиканского форума молодых исследователей «Шаг в будущую профессию» 14 декабря, 2017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C:\Users\k202\Ветклиника\фото сертиф.jpeg.jpeg"/>
          <p:cNvPicPr>
            <a:picLocks noChangeAspect="1" noChangeArrowheads="1"/>
          </p:cNvPicPr>
          <p:nvPr/>
        </p:nvPicPr>
        <p:blipFill>
          <a:blip r:embed="rId4" cstate="print"/>
          <a:srcRect l="2690" t="2222" r="51586" b="2222"/>
          <a:stretch>
            <a:fillRect/>
          </a:stretch>
        </p:blipFill>
        <p:spPr bwMode="auto">
          <a:xfrm>
            <a:off x="1500166" y="1571612"/>
            <a:ext cx="242889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800</TotalTime>
  <Words>1482</Words>
  <PresentationFormat>Экран (4:3)</PresentationFormat>
  <Paragraphs>210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Солнцестояние</vt:lpstr>
      <vt:lpstr>Acrobat Document</vt:lpstr>
      <vt:lpstr> </vt:lpstr>
      <vt:lpstr>1.Результаты повышения квалификации по профилю педагогической деятельности в межаттестационный  период </vt:lpstr>
      <vt:lpstr> </vt:lpstr>
      <vt:lpstr> </vt:lpstr>
      <vt:lpstr> </vt:lpstr>
      <vt:lpstr>3. Результаты освоения  образовательных программ по итогам мониторинга системы образования в аттестационный период</vt:lpstr>
      <vt:lpstr>4.Результаты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</vt:lpstr>
      <vt:lpstr>  4.Результаты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 </vt:lpstr>
      <vt:lpstr>4.Результаты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</vt:lpstr>
      <vt:lpstr>4.Результаты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</vt:lpstr>
      <vt:lpstr>5.Результаты использования новых образовательных технологий  в межаттестационный период</vt:lpstr>
      <vt:lpstr>6.Эффективность работы по программно-методическому сопровождению образовательного процесса</vt:lpstr>
      <vt:lpstr>7.Обобщение и распространение в педагогических коллективах опыта практических результатов своей профессиональной деятельности</vt:lpstr>
      <vt:lpstr>7.Обобщение и распространение в педагогических коллективах опыта практических результатов своей профессиональной деятельности</vt:lpstr>
      <vt:lpstr>8. Результаты личного участия и продуктивность методической деятельности преподавателя</vt:lpstr>
      <vt:lpstr>8. Результаты личного участия и продуктивность методической деятельности преподавателя (участие на семинарах и научно-практических конференциях)</vt:lpstr>
      <vt:lpstr>8. Результаты личного участия и продуктивность методической деятельности преподавателя</vt:lpstr>
      <vt:lpstr>Слайд 18</vt:lpstr>
      <vt:lpstr>8. Результаты личного участия и продуктивность методической деятельности преподавателя (участие в конкурсах профессионального мастерства) </vt:lpstr>
      <vt:lpstr>8. Результаты личного участия и продуктивность методической деятельности преподавателя</vt:lpstr>
      <vt:lpstr>Является составителем юбилейной книги посвященный 85-летию специальности «Ветеринария»</vt:lpstr>
      <vt:lpstr>8. Результаты личного участия и продуктивность методической деятельности преподавателя (работа в качестве председателя и члена экспертных комиссий чемпионатов «Молодых профессионалов»,  педагогических чтений, конкурсов</vt:lpstr>
      <vt:lpstr>- диплом  эксперта участия во II «Чемпионате экспертов» в рамках финала V национального чемпионата «Молодые профессионалы» (WorldSkills Russia) 13.05.2017 - сертификат эксперта финала V национального чемпионата «Молодые профессионалы» (WorldSkills Russia)15-19.05.2017 - отборочный чемпионат «Молодые профессионалы» (WorldSkills Russia) ГБПОУ РС(Я) «Якутский сельскохозяйственный техникум» 29.11.2017 </vt:lpstr>
      <vt:lpstr>8. Результаты личного участия и продуктивность методической деятельности преподавателя (работа в качестве члена экспертных комиссий  педагогических чтений, конкурсов</vt:lpstr>
      <vt:lpstr>10. Поощрения за профессиональную деятельность в межаттестационный период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Производственная практика  МДК 02.01. Методы диагностики и лечения заболеваний сельскохозяйственных животных Специальность подготовки 36.02.01 ВЕТЕРИНАРИЯ</dc:title>
  <dc:creator>Уйгулаана</dc:creator>
  <cp:lastModifiedBy>Пользователь</cp:lastModifiedBy>
  <cp:revision>72</cp:revision>
  <dcterms:created xsi:type="dcterms:W3CDTF">2017-09-19T14:52:15Z</dcterms:created>
  <dcterms:modified xsi:type="dcterms:W3CDTF">2018-02-15T00:46:27Z</dcterms:modified>
</cp:coreProperties>
</file>