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3" r:id="rId2"/>
    <p:sldId id="286" r:id="rId3"/>
    <p:sldId id="298" r:id="rId4"/>
    <p:sldId id="294" r:id="rId5"/>
    <p:sldId id="333" r:id="rId6"/>
    <p:sldId id="334" r:id="rId7"/>
    <p:sldId id="305" r:id="rId8"/>
    <p:sldId id="288" r:id="rId9"/>
    <p:sldId id="329" r:id="rId10"/>
    <p:sldId id="330" r:id="rId11"/>
    <p:sldId id="328" r:id="rId12"/>
    <p:sldId id="283" r:id="rId13"/>
    <p:sldId id="307" r:id="rId14"/>
    <p:sldId id="308" r:id="rId15"/>
    <p:sldId id="267" r:id="rId16"/>
    <p:sldId id="268" r:id="rId17"/>
    <p:sldId id="309" r:id="rId18"/>
    <p:sldId id="310" r:id="rId19"/>
    <p:sldId id="269" r:id="rId20"/>
    <p:sldId id="311" r:id="rId21"/>
    <p:sldId id="312" r:id="rId22"/>
    <p:sldId id="313" r:id="rId23"/>
    <p:sldId id="314" r:id="rId24"/>
    <p:sldId id="331" r:id="rId25"/>
    <p:sldId id="315" r:id="rId26"/>
    <p:sldId id="316" r:id="rId27"/>
    <p:sldId id="274" r:id="rId28"/>
    <p:sldId id="277" r:id="rId29"/>
    <p:sldId id="318" r:id="rId30"/>
    <p:sldId id="270" r:id="rId31"/>
    <p:sldId id="323" r:id="rId32"/>
    <p:sldId id="321" r:id="rId33"/>
    <p:sldId id="324" r:id="rId34"/>
    <p:sldId id="320" r:id="rId35"/>
    <p:sldId id="319" r:id="rId36"/>
    <p:sldId id="325" r:id="rId37"/>
    <p:sldId id="335" r:id="rId38"/>
    <p:sldId id="285" r:id="rId39"/>
    <p:sldId id="296" r:id="rId40"/>
    <p:sldId id="326" r:id="rId41"/>
    <p:sldId id="327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3792" autoAdjust="0"/>
  </p:normalViewPr>
  <p:slideViewPr>
    <p:cSldViewPr>
      <p:cViewPr varScale="1">
        <p:scale>
          <a:sx n="73" d="100"/>
          <a:sy n="73" d="100"/>
        </p:scale>
        <p:origin x="-4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ГТО</a:t>
            </a:r>
            <a:endParaRPr lang="ru-RU" dirty="0"/>
          </a:p>
        </c:rich>
      </c:tx>
      <c:layout/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ЗОЛОТО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cat>
            <c:strRef>
              <c:f>Лист1!$A$2:$A$5</c:f>
              <c:strCache>
                <c:ptCount val="4"/>
                <c:pt idx="0">
                  <c:v>2017-2018 уч год</c:v>
                </c:pt>
                <c:pt idx="1">
                  <c:v>2018-2019 уч.год</c:v>
                </c:pt>
                <c:pt idx="2">
                  <c:v>2020-2021 уч.год</c:v>
                </c:pt>
                <c:pt idx="3">
                  <c:v>2021-2022 уч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</c:v>
                </c:pt>
                <c:pt idx="1">
                  <c:v>12</c:v>
                </c:pt>
                <c:pt idx="2">
                  <c:v>15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EAC-4A74-BE60-CDA0E056261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СЕРЕБРО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cat>
            <c:strRef>
              <c:f>Лист1!$A$2:$A$5</c:f>
              <c:strCache>
                <c:ptCount val="4"/>
                <c:pt idx="0">
                  <c:v>2017-2018 уч год</c:v>
                </c:pt>
                <c:pt idx="1">
                  <c:v>2018-2019 уч.год</c:v>
                </c:pt>
                <c:pt idx="2">
                  <c:v>2020-2021 уч.год</c:v>
                </c:pt>
                <c:pt idx="3">
                  <c:v>2021-2022 уч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23</c:v>
                </c:pt>
                <c:pt idx="1">
                  <c:v>29</c:v>
                </c:pt>
                <c:pt idx="2">
                  <c:v>10</c:v>
                </c:pt>
                <c:pt idx="3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EAC-4A74-BE60-CDA0E056261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БРОНЗА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cat>
            <c:strRef>
              <c:f>Лист1!$A$2:$A$5</c:f>
              <c:strCache>
                <c:ptCount val="4"/>
                <c:pt idx="0">
                  <c:v>2017-2018 уч год</c:v>
                </c:pt>
                <c:pt idx="1">
                  <c:v>2018-2019 уч.год</c:v>
                </c:pt>
                <c:pt idx="2">
                  <c:v>2020-2021 уч.год</c:v>
                </c:pt>
                <c:pt idx="3">
                  <c:v>2021-2022 уч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14</c:v>
                </c:pt>
                <c:pt idx="1">
                  <c:v>19</c:v>
                </c:pt>
                <c:pt idx="2">
                  <c:v>6</c:v>
                </c:pt>
                <c:pt idx="3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EAC-4A74-BE60-CDA0E0562616}"/>
            </c:ext>
          </c:extLst>
        </c:ser>
        <c:dLbls/>
        <c:shape val="box"/>
        <c:axId val="134230400"/>
        <c:axId val="134231936"/>
        <c:axId val="0"/>
      </c:bar3DChart>
      <c:catAx>
        <c:axId val="1342304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231936"/>
        <c:crosses val="autoZero"/>
        <c:auto val="1"/>
        <c:lblAlgn val="ctr"/>
        <c:lblOffset val="100"/>
      </c:catAx>
      <c:valAx>
        <c:axId val="1342319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230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D8B51-ED06-4A86-8C88-8BC00580A01C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FAE00-FB48-461A-AAC9-21B1D37EE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9811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FAE00-FB48-461A-AAC9-21B1D37EE7F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050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B9ECE-B5FE-4EB4-8224-CF6961A43CA3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0071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B9ECE-B5FE-4EB4-8224-CF6961A43CA3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3412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FAE00-FB48-461A-AAC9-21B1D37EE7F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896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FAE00-FB48-461A-AAC9-21B1D37EE7F0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7984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FAE00-FB48-461A-AAC9-21B1D37EE7F0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3906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FAE00-FB48-461A-AAC9-21B1D37EE7F0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550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FAE00-FB48-461A-AAC9-21B1D37EE7F0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9396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FAE00-FB48-461A-AAC9-21B1D37EE7F0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7545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FAE00-FB48-461A-AAC9-21B1D37EE7F0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9042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B9ECE-B5FE-4EB4-8224-CF6961A43CA3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9198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157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078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8857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557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729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510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457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71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776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011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472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4E2CD-BA1A-4CAF-9BAC-AB7E69DA1B2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589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Профессиональная деятельность преподавателя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251520" y="908720"/>
            <a:ext cx="5829386" cy="338437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Протодьяконова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Екатерина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Васильевна</a:t>
            </a:r>
          </a:p>
          <a:p>
            <a:pPr marL="0" indent="0" algn="just">
              <a:buNone/>
            </a:pPr>
            <a:endParaRPr lang="ru-RU" sz="1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 декабря 1979г.</a:t>
            </a:r>
          </a:p>
          <a:p>
            <a:pPr marL="0" indent="0" algn="just"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ЯГУ ИФК и С, педагог физической культуры и спорта, преподаватель «Безопасность жизнедеятельности» 2004г; 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 ГОУ ДПО  Институт управления при Президенте РС (Я) по программе «Правовое обеспечение государственного и муниципального управления» 2009г</a:t>
            </a:r>
          </a:p>
          <a:p>
            <a:pPr marL="0" indent="0" algn="just"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:18 лет </a:t>
            </a:r>
          </a:p>
          <a:p>
            <a:pPr marL="0" indent="0" algn="just"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работы в данном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ОУ: 12 год</a:t>
            </a:r>
          </a:p>
          <a:p>
            <a:pPr marL="0" indent="0" algn="just"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работы: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заместитель заведующего по учебно- производственной работе,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 </a:t>
            </a:r>
            <a:r>
              <a:rPr lang="ru-RU" sz="1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филиала ГБПОУ РС (Я) «Якутский сельскохозяйственный техникум»</a:t>
            </a:r>
          </a:p>
          <a:p>
            <a:pPr marL="0" indent="0" algn="just"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как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 –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высшая категория 26 декабря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2017г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№06-22/10 Министерство образования и науки РС (Я)</a:t>
            </a:r>
          </a:p>
          <a:p>
            <a:pPr marL="0" indent="0" algn="just">
              <a:buNone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6"/>
          <p:cNvSpPr>
            <a:spLocks noGrp="1"/>
          </p:cNvSpPr>
          <p:nvPr>
            <p:ph sz="half" idx="2"/>
          </p:nvPr>
        </p:nvSpPr>
        <p:spPr>
          <a:xfrm>
            <a:off x="251520" y="3933056"/>
            <a:ext cx="8433649" cy="31683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Общественная работа: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Председатель профбюро,  депутат </a:t>
            </a:r>
            <a:r>
              <a:rPr lang="ru-RU" sz="1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наслежного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Совета,</a:t>
            </a: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сборной команды наслега по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волейболу </a:t>
            </a: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Активная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участница художественной самодеятельности</a:t>
            </a:r>
          </a:p>
          <a:p>
            <a:pPr marL="0" indent="0" algn="just"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Награды: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Почетная грамота Министерства по молодежной политике Республики Саха (Якутия) 2008г; Благодарственное письмо Министерства науки и профессионального образования РС (Я) 2008г. Благодарственное письмо администрации МО «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Тюнгюлюнский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наслег» МР «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Мегино-Кангаласский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улус» 2010г; 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Нагрудный знак «Надежда Якутии» 20.03.2014г; 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Нагрудный знак «Отличник молодежной политики Республики Саха (Якутия)» 01.12.2016г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Нагрудный знак «Отличник системы образования Республики Саха (Якутия)» 26.04.2022г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Контакты: 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678075, Республика Саха (Якутия), 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Мегино-Кангаласский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 (район),с. 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30 лет 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Побды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19, 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Раб.тел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(41143) 23-195; e-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Katya171279@mail.ru; сот. Тел 89142328698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37"/>
          <a:stretch>
            <a:fillRect/>
          </a:stretch>
        </p:blipFill>
        <p:spPr bwMode="auto">
          <a:xfrm>
            <a:off x="6228184" y="765384"/>
            <a:ext cx="2602632" cy="395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292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21514345"/>
              </p:ext>
            </p:extLst>
          </p:nvPr>
        </p:nvGraphicFramePr>
        <p:xfrm>
          <a:off x="251520" y="764705"/>
          <a:ext cx="8589640" cy="5688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1924158390"/>
                    </a:ext>
                  </a:extLst>
                </a:gridCol>
                <a:gridCol w="2359606">
                  <a:extLst>
                    <a:ext uri="{9D8B030D-6E8A-4147-A177-3AD203B41FA5}">
                      <a16:colId xmlns:a16="http://schemas.microsoft.com/office/drawing/2014/main" xmlns="" val="3101968977"/>
                    </a:ext>
                  </a:extLst>
                </a:gridCol>
                <a:gridCol w="3006332">
                  <a:extLst>
                    <a:ext uri="{9D8B030D-6E8A-4147-A177-3AD203B41FA5}">
                      <a16:colId xmlns:a16="http://schemas.microsoft.com/office/drawing/2014/main" xmlns="" val="2478679750"/>
                    </a:ext>
                  </a:extLst>
                </a:gridCol>
                <a:gridCol w="901900">
                  <a:extLst>
                    <a:ext uri="{9D8B030D-6E8A-4147-A177-3AD203B41FA5}">
                      <a16:colId xmlns:a16="http://schemas.microsoft.com/office/drawing/2014/main" xmlns="" val="3887437439"/>
                    </a:ext>
                  </a:extLst>
                </a:gridCol>
                <a:gridCol w="1889754">
                  <a:extLst>
                    <a:ext uri="{9D8B030D-6E8A-4147-A177-3AD203B41FA5}">
                      <a16:colId xmlns:a16="http://schemas.microsoft.com/office/drawing/2014/main" xmlns="" val="1455813584"/>
                    </a:ext>
                  </a:extLst>
                </a:gridCol>
              </a:tblGrid>
              <a:tr h="315562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Ф.И., участников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8887242"/>
                  </a:ext>
                </a:extLst>
              </a:tr>
              <a:tr h="482067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Первенство </a:t>
                      </a:r>
                      <a:r>
                        <a:rPr lang="ru-RU" sz="90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Мегино-Кангаласского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улуса по </a:t>
                      </a:r>
                      <a:r>
                        <a:rPr lang="ru-RU" sz="90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мас-рестлингу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с. Балыктах 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Окоемов Анатолий 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Иванов Сергей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Любимов Ефрем 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17.11.2018г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57380051"/>
                  </a:ext>
                </a:extLst>
              </a:tr>
              <a:tr h="977353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Лично-командное первенство по борьбе «Хапсагай» совместно с администрацией села Тюнгюлю  весовой категории: до 55кг, до 60кг, до 65кг, до 70 кг и св.70кг. </a:t>
                      </a:r>
                      <a:endParaRPr lang="ru-RU" sz="9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55кг 1 место занял </a:t>
                      </a:r>
                      <a:r>
                        <a:rPr lang="ru-RU" sz="90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Ядрихинский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Вадим, До 60кг 1 место – Ноев Юлиан, 2 место – Охлопков Анатолий, 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70 кг 1 место занял Окоемов Анатолий, 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Свыше 70кг 1 место занял Любимов Ефрем, 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Абсолютным чемпионом стал Окоемов Анатолий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29.11.2018 года 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Общекомандном 1 место 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80299793"/>
                  </a:ext>
                </a:extLst>
              </a:tr>
              <a:tr h="482067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 здоровья «Я Выбираю здоровье»</a:t>
                      </a:r>
                      <a:r>
                        <a:rPr lang="ru-RU" sz="9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соревнования между командами работников и студентов</a:t>
                      </a:r>
                      <a:endParaRPr lang="ru-RU" sz="9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Окоемов Анатолий, Стручков Гоша, Иванов Сергей, Титов Николай, Любимов Ефрем, Петров Гриша, Винокуров Семен</a:t>
                      </a:r>
                      <a:endParaRPr lang="ru-RU" sz="9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12-16.11.2018г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 студентов 2 место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40777460"/>
                  </a:ext>
                </a:extLst>
              </a:tr>
              <a:tr h="316971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Лично-командное первенство по настольному теннису среди групп</a:t>
                      </a:r>
                      <a:endParaRPr lang="ru-RU" sz="9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 Титов Коля 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 Окоемов Анатолий 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12.12.2018г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общекомандном 1 место – ТРМ-3 курса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94741620"/>
                  </a:ext>
                </a:extLst>
              </a:tr>
              <a:tr h="316971"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Винокуров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Сеня,Семен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Данилов «Мин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дойдум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»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26215804"/>
                  </a:ext>
                </a:extLst>
              </a:tr>
              <a:tr h="697803"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Уоланнар</a:t>
                      </a:r>
                      <a:r>
                        <a:rPr lang="ru-RU" sz="9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аа5ыылара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Винокуров Сеня,(Семен Данилов «Мин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дойдум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»)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Жирков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Дьулус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(Семен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данилов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Ийэ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дойдум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мин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тиийбиппэр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»)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13.02.2019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Номинант «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Бастын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хоьоон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аа5ааччы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Номинант «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Иэйиилээх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аа5ааччы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42320877"/>
                  </a:ext>
                </a:extLst>
              </a:tr>
              <a:tr h="315562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«Урун Уолан» </a:t>
                      </a:r>
                      <a:endParaRPr lang="ru-RU" sz="9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Окоемов Анатолий 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28.02.2019г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31870931"/>
                  </a:ext>
                </a:extLst>
              </a:tr>
              <a:tr h="820141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Кубок по национальной борьбе «Хапсагай» среди студентов СПО на призы отличника профтехобразования России 2-х кратного чемпиона РСФСР; МСМК СССР по вольной борьбе Христофорова Г.Н. </a:t>
                      </a:r>
                      <a:endParaRPr lang="ru-RU" sz="9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 сборной команды Тюнгюлюнского филиала ГБПОУ РС (Я) «ЯСХТ» участвовали Иванов Сергей Васильевич, Окоемов Анатолий Анатольевич, Любимов Ефрем Александрович.</a:t>
                      </a:r>
                      <a:endParaRPr lang="ru-RU" sz="9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5-6.03.2019г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приняли активное участие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87257767"/>
                  </a:ext>
                </a:extLst>
              </a:tr>
              <a:tr h="482067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призы ветерана спорта В.Ф. Петрова по мас-реслингу с. Тюнгюлю</a:t>
                      </a:r>
                      <a:endParaRPr lang="ru-RU" sz="9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Стручков Егор Тимофеевич 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8.04.2018г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23685483"/>
                  </a:ext>
                </a:extLst>
              </a:tr>
              <a:tr h="482067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Республиканский конкурс рисунков и плакатов «Послание прадеда»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Жирков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Дьулус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2018г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Награжден путевкой в составе поисково-исследовательской группы 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91793210"/>
                  </a:ext>
                </a:extLst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22325"/>
          </a:xfrm>
        </p:spPr>
        <p:txBody>
          <a:bodyPr>
            <a:normAutofit/>
          </a:bodyPr>
          <a:lstStyle/>
          <a:p>
            <a: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Деятельность педагога по выполнению функций </a:t>
            </a:r>
            <a:b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классного руководителя</a:t>
            </a:r>
            <a:endParaRPr lang="ru-RU" sz="1600" b="1" cap="all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46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22325"/>
          </a:xfrm>
        </p:spPr>
        <p:txBody>
          <a:bodyPr>
            <a:normAutofit/>
          </a:bodyPr>
          <a:lstStyle/>
          <a:p>
            <a: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Деятельность педагога по выполнению функций </a:t>
            </a:r>
            <a:b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классного руководителя</a:t>
            </a:r>
            <a:endParaRPr lang="ru-RU" sz="1600" b="1" cap="all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01" t="6950" r="10800" b="10101"/>
          <a:stretch/>
        </p:blipFill>
        <p:spPr>
          <a:xfrm>
            <a:off x="107505" y="620688"/>
            <a:ext cx="2590466" cy="3528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2" r="6783"/>
          <a:stretch/>
        </p:blipFill>
        <p:spPr>
          <a:xfrm>
            <a:off x="2824128" y="1210076"/>
            <a:ext cx="3709947" cy="2288305"/>
          </a:xfrm>
          <a:prstGeom prst="rect">
            <a:avLst/>
          </a:prstGeom>
        </p:spPr>
      </p:pic>
      <p:pic>
        <p:nvPicPr>
          <p:cNvPr id="5" name="Содержимое 3" descr="C:\Users\Библиотека\Desktop\люба\IMG_4277.JPG"/>
          <p:cNvPicPr>
            <a:picLocks noGrp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1745" y="3704219"/>
            <a:ext cx="2246170" cy="145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8912" y="4019354"/>
            <a:ext cx="3947902" cy="2315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e5a99f8a-2ff1-4ad2-ad31-083a2874a4a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945" y="4808476"/>
            <a:ext cx="2476957" cy="185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39" y="5247063"/>
            <a:ext cx="2220075" cy="147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660232" y="2281262"/>
            <a:ext cx="2292083" cy="1370452"/>
          </a:xfrm>
          <a:prstGeom prst="rect">
            <a:avLst/>
          </a:prstGeom>
        </p:spPr>
      </p:pic>
      <p:pic>
        <p:nvPicPr>
          <p:cNvPr id="10" name="Picture 2" descr="F:\IMG-20170517-WA002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732240" y="569160"/>
            <a:ext cx="2163844" cy="162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5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5daf8e96-8c12-4591-ac4d-b17ea1e6fc3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1" r="1"/>
          <a:stretch/>
        </p:blipFill>
        <p:spPr bwMode="auto">
          <a:xfrm>
            <a:off x="6948264" y="4647664"/>
            <a:ext cx="1512168" cy="21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ВЫСТАВКАХ, КОНКУРСАХ, ОЛИМПИАДАХ, КОНФЕРЕНЦИЯХ, СОРЕВНОВАНИЯХ (ПО ПРЕПОДАВАЕМЫМ ПРОФЕССИОНАЛЬНЫМ МОДУЛЯМ, МЕЖДИСЦИПЛИНАРНЫМ КУРСАМ, ДИСЦИПЛИНАМ)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 ПЕРИОД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9336618"/>
              </p:ext>
            </p:extLst>
          </p:nvPr>
        </p:nvGraphicFramePr>
        <p:xfrm>
          <a:off x="107504" y="1268760"/>
          <a:ext cx="6624737" cy="4989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2">
                  <a:extLst>
                    <a:ext uri="{9D8B030D-6E8A-4147-A177-3AD203B41FA5}">
                      <a16:colId xmlns:a16="http://schemas.microsoft.com/office/drawing/2014/main" xmlns="" val="1758230120"/>
                    </a:ext>
                  </a:extLst>
                </a:gridCol>
                <a:gridCol w="1187224">
                  <a:extLst>
                    <a:ext uri="{9D8B030D-6E8A-4147-A177-3AD203B41FA5}">
                      <a16:colId xmlns:a16="http://schemas.microsoft.com/office/drawing/2014/main" xmlns="" val="3342995450"/>
                    </a:ext>
                  </a:extLst>
                </a:gridCol>
                <a:gridCol w="501030">
                  <a:extLst>
                    <a:ext uri="{9D8B030D-6E8A-4147-A177-3AD203B41FA5}">
                      <a16:colId xmlns:a16="http://schemas.microsoft.com/office/drawing/2014/main" xmlns="" val="2658899409"/>
                    </a:ext>
                  </a:extLst>
                </a:gridCol>
                <a:gridCol w="2616494">
                  <a:extLst>
                    <a:ext uri="{9D8B030D-6E8A-4147-A177-3AD203B41FA5}">
                      <a16:colId xmlns:a16="http://schemas.microsoft.com/office/drawing/2014/main" xmlns="" val="2974723452"/>
                    </a:ext>
                  </a:extLst>
                </a:gridCol>
                <a:gridCol w="1036020">
                  <a:extLst>
                    <a:ext uri="{9D8B030D-6E8A-4147-A177-3AD203B41FA5}">
                      <a16:colId xmlns:a16="http://schemas.microsoft.com/office/drawing/2014/main" xmlns="" val="191209639"/>
                    </a:ext>
                  </a:extLst>
                </a:gridCol>
                <a:gridCol w="995937">
                  <a:extLst>
                    <a:ext uri="{9D8B030D-6E8A-4147-A177-3AD203B41FA5}">
                      <a16:colId xmlns:a16="http://schemas.microsoft.com/office/drawing/2014/main" xmlns="" val="796737607"/>
                    </a:ext>
                  </a:extLst>
                </a:gridCol>
              </a:tblGrid>
              <a:tr h="133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 участника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extLst>
                  <a:ext uri="{0D108BD9-81ED-4DB2-BD59-A6C34878D82A}">
                    <a16:rowId xmlns:a16="http://schemas.microsoft.com/office/drawing/2014/main" xmlns="" val="2029187473"/>
                  </a:ext>
                </a:extLst>
              </a:tr>
              <a:tr h="133117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уровне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5317156"/>
                  </a:ext>
                </a:extLst>
              </a:tr>
              <a:tr h="66558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Габышева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Дария Иннокентьевна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МЖ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Личное первенство среди девушек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Тюнгюлюнскоо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филиала ГБПОУ РС (Я) «ЯСХТ» по русским шашкам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8.11.2018г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extLst>
                  <a:ext uri="{0D108BD9-81ED-4DB2-BD59-A6C34878D82A}">
                    <a16:rowId xmlns:a16="http://schemas.microsoft.com/office/drawing/2014/main" xmlns="" val="3069407888"/>
                  </a:ext>
                </a:extLst>
              </a:tr>
              <a:tr h="53246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Куличкин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Вячеслав Алексеевич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МЖ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внутриулусном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соревновании  по футболу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Мегино-Кангаласского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улуса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октября 2018г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extLst>
                  <a:ext uri="{0D108BD9-81ED-4DB2-BD59-A6C34878D82A}">
                    <a16:rowId xmlns:a16="http://schemas.microsoft.com/office/drawing/2014/main" xmlns="" val="3548074627"/>
                  </a:ext>
                </a:extLst>
              </a:tr>
              <a:tr h="93181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Рехлясов Данил Айалович 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ТРМ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хабылык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хаамыска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среди мужчин на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внутриулусном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спартакиаде Героя гражданской войны Иннокентия Егоровича Алексеева   с. Петровка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апреля 2018г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extLst>
                  <a:ext uri="{0D108BD9-81ED-4DB2-BD59-A6C34878D82A}">
                    <a16:rowId xmlns:a16="http://schemas.microsoft.com/office/drawing/2014/main" xmlns="" val="972536673"/>
                  </a:ext>
                </a:extLst>
              </a:tr>
              <a:tr h="53246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Стручков Егор Тимофеевич 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ТРМ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призы ветерана спорта В.Ф. Петрова по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-реслингу с.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Тюнгюлю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апреля 2018г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extLst>
                  <a:ext uri="{0D108BD9-81ED-4DB2-BD59-A6C34878D82A}">
                    <a16:rowId xmlns:a16="http://schemas.microsoft.com/office/drawing/2014/main" xmlns="" val="2266991966"/>
                  </a:ext>
                </a:extLst>
              </a:tr>
              <a:tr h="93181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Габышева Дария Иннокентьевна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МЖ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Гиревой спорт среди организаций 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Тюнгюлюнского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наслега в отборочном туре в 64-й Эстафете Культуры и спорта им В.К. Степанова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16-21.12.2019г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extLst>
                  <a:ext uri="{0D108BD9-81ED-4DB2-BD59-A6C34878D82A}">
                    <a16:rowId xmlns:a16="http://schemas.microsoft.com/office/drawing/2014/main" xmlns="" val="1756284060"/>
                  </a:ext>
                </a:extLst>
              </a:tr>
              <a:tr h="66558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Габышева Дария Иннокентьевна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МЖ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Спартакиада молодежи между микрорайонами МО «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Тюнгюлюнский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наслег по настольному теннису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 anchor="ctr"/>
                </a:tc>
                <a:extLst>
                  <a:ext uri="{0D108BD9-81ED-4DB2-BD59-A6C34878D82A}">
                    <a16:rowId xmlns:a16="http://schemas.microsoft.com/office/drawing/2014/main" xmlns="" val="495771095"/>
                  </a:ext>
                </a:extLst>
              </a:tr>
            </a:tbl>
          </a:graphicData>
        </a:graphic>
      </p:graphicFrame>
      <p:pic>
        <p:nvPicPr>
          <p:cNvPr id="18435" name="Picture 3" descr="0cd14299-6578-4d26-b79d-02fc957ab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7435" y="2746576"/>
            <a:ext cx="1573948" cy="210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8ab6bc03-7823-482c-a19d-2112ff3173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9" y="1268760"/>
            <a:ext cx="1368152" cy="182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ВЫСТАВКАХ, КОНКУРСАХ, ОЛИМПИАДАХ, КОНФЕРЕНЦИЯХ, СОРЕВНОВАНИЯХ (ПО ПРЕПОДАВАЕМЫМ ПРОФЕССИОНАЛЬНЫМ МОДУЛЯМ, МЕЖДИСЦИПЛИНАРНЫМ КУРСАМ, ДИСЦИПЛИНАМ) В МЕЖАТТЕСТАЦИОННЫЙ ПЕРИОД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2082491"/>
              </p:ext>
            </p:extLst>
          </p:nvPr>
        </p:nvGraphicFramePr>
        <p:xfrm>
          <a:off x="2627784" y="1340768"/>
          <a:ext cx="6336703" cy="5279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641">
                  <a:extLst>
                    <a:ext uri="{9D8B030D-6E8A-4147-A177-3AD203B41FA5}">
                      <a16:colId xmlns:a16="http://schemas.microsoft.com/office/drawing/2014/main" xmlns="" val="3707139931"/>
                    </a:ext>
                  </a:extLst>
                </a:gridCol>
                <a:gridCol w="1038804">
                  <a:extLst>
                    <a:ext uri="{9D8B030D-6E8A-4147-A177-3AD203B41FA5}">
                      <a16:colId xmlns:a16="http://schemas.microsoft.com/office/drawing/2014/main" xmlns="" val="3847936755"/>
                    </a:ext>
                  </a:extLst>
                </a:gridCol>
                <a:gridCol w="571342">
                  <a:extLst>
                    <a:ext uri="{9D8B030D-6E8A-4147-A177-3AD203B41FA5}">
                      <a16:colId xmlns:a16="http://schemas.microsoft.com/office/drawing/2014/main" xmlns="" val="911887993"/>
                    </a:ext>
                  </a:extLst>
                </a:gridCol>
                <a:gridCol w="2493129">
                  <a:extLst>
                    <a:ext uri="{9D8B030D-6E8A-4147-A177-3AD203B41FA5}">
                      <a16:colId xmlns:a16="http://schemas.microsoft.com/office/drawing/2014/main" xmlns="" val="1625235026"/>
                    </a:ext>
                  </a:extLst>
                </a:gridCol>
                <a:gridCol w="969152">
                  <a:extLst>
                    <a:ext uri="{9D8B030D-6E8A-4147-A177-3AD203B41FA5}">
                      <a16:colId xmlns:a16="http://schemas.microsoft.com/office/drawing/2014/main" xmlns="" val="1420880750"/>
                    </a:ext>
                  </a:extLst>
                </a:gridCol>
                <a:gridCol w="952635">
                  <a:extLst>
                    <a:ext uri="{9D8B030D-6E8A-4147-A177-3AD203B41FA5}">
                      <a16:colId xmlns:a16="http://schemas.microsoft.com/office/drawing/2014/main" xmlns="" val="1547421827"/>
                    </a:ext>
                  </a:extLst>
                </a:gridCol>
              </a:tblGrid>
              <a:tr h="84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 участника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extLst>
                  <a:ext uri="{0D108BD9-81ED-4DB2-BD59-A6C34878D82A}">
                    <a16:rowId xmlns:a16="http://schemas.microsoft.com/office/drawing/2014/main" xmlns="" val="544833441"/>
                  </a:ext>
                </a:extLst>
              </a:tr>
              <a:tr h="231956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региональном уровне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900235"/>
                  </a:ext>
                </a:extLst>
              </a:tr>
              <a:tr h="31927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Габышева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Дария Иннокентьевна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МЖ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Чемпионат по шашкам среди студентов СПО РС (Я)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extLst>
                  <a:ext uri="{0D108BD9-81ED-4DB2-BD59-A6C34878D82A}">
                    <a16:rowId xmlns:a16="http://schemas.microsoft.com/office/drawing/2014/main" xmlns="" val="2207082210"/>
                  </a:ext>
                </a:extLst>
              </a:tr>
              <a:tr h="55873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Стручков Егор Тимофеевич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ТРМ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VI республиканском турнире по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-реслингу среди юношей и юниоров на призы КМС, судьи I категории  Николая Антоновича Никанорова с.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Хочо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28-30 сентября 2018г.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extLst>
                  <a:ext uri="{0D108BD9-81ED-4DB2-BD59-A6C34878D82A}">
                    <a16:rowId xmlns:a16="http://schemas.microsoft.com/office/drawing/2014/main" xmlns="" val="1676019447"/>
                  </a:ext>
                </a:extLst>
              </a:tr>
              <a:tr h="87800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Сборная команда техникума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 ТРМ, МЖ и ЭЛМ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Кубок по национальной борьбе «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Хапсагай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среди студентов СПО РС (Я) на призы отличника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пофтехобразоания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России, 2-х кратного чемпиона РСФСР, МСМК СССР по вольной борьбе Христофорова Григория Николаевича. г. Якутск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5-7 марта 2019г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extLst>
                  <a:ext uri="{0D108BD9-81ED-4DB2-BD59-A6C34878D82A}">
                    <a16:rowId xmlns:a16="http://schemas.microsoft.com/office/drawing/2014/main" xmlns="" val="1710239011"/>
                  </a:ext>
                </a:extLst>
              </a:tr>
              <a:tr h="39909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Габышева Дария Иннокентьевна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МЖ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Первенство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Усть-Алданского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улуса 2019 года среди команд  2 группы наслегов по волейболу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extLst>
                  <a:ext uri="{0D108BD9-81ED-4DB2-BD59-A6C34878D82A}">
                    <a16:rowId xmlns:a16="http://schemas.microsoft.com/office/drawing/2014/main" xmlns="" val="3220181800"/>
                  </a:ext>
                </a:extLst>
              </a:tr>
              <a:tr h="47891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Попов Далан Николаевич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ТРМ3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Республиканское соревнование по лыжным гонкам V этапа Кубка РС(Я) юноши 2002-2003г.р. г. Покровск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07марта 2020г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704" marR="21704" marT="0" marB="0" anchor="ctr"/>
                </a:tc>
                <a:extLst>
                  <a:ext uri="{0D108BD9-81ED-4DB2-BD59-A6C34878D82A}">
                    <a16:rowId xmlns:a16="http://schemas.microsoft.com/office/drawing/2014/main" xmlns="" val="575868283"/>
                  </a:ext>
                </a:extLst>
              </a:tr>
            </a:tbl>
          </a:graphicData>
        </a:graphic>
      </p:graphicFrame>
      <p:pic>
        <p:nvPicPr>
          <p:cNvPr id="19457" name="Picture 1" descr="68037008-cae5-4053-a08f-eca782c39af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43" y="1231126"/>
            <a:ext cx="1535177" cy="205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Объект 7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28" t="18134" r="26135" b="18227"/>
          <a:stretch>
            <a:fillRect/>
          </a:stretch>
        </p:blipFill>
        <p:spPr bwMode="auto">
          <a:xfrm rot="-5400000">
            <a:off x="454001" y="3079815"/>
            <a:ext cx="2318828" cy="171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ba72258a-3005-4068-8982-f87b9bc5df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43" y="4863054"/>
            <a:ext cx="1396422" cy="186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653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ВЫСТАВКАХ, КОНКУРСАХ, ОЛИМПИАДАХ, КОНФЕРЕНЦИЯХ, СОРЕВНОВАНИЯХ (ПО ПРЕПОДАВАЕМЫМ ПРОФЕССИОНАЛЬНЫМ МОДУЛЯМ, МЕЖДИСЦИПЛИНАРНЫМ КУРСАМ, ДИСЦИПЛИНАМ) В МЕЖАТТЕСТАЦИОННЫЙ ПЕРИОД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8998718"/>
              </p:ext>
            </p:extLst>
          </p:nvPr>
        </p:nvGraphicFramePr>
        <p:xfrm>
          <a:off x="323528" y="1340768"/>
          <a:ext cx="8424935" cy="2313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8375">
                  <a:extLst>
                    <a:ext uri="{9D8B030D-6E8A-4147-A177-3AD203B41FA5}">
                      <a16:colId xmlns:a16="http://schemas.microsoft.com/office/drawing/2014/main" xmlns="" val="1314663217"/>
                    </a:ext>
                  </a:extLst>
                </a:gridCol>
                <a:gridCol w="1553704">
                  <a:extLst>
                    <a:ext uri="{9D8B030D-6E8A-4147-A177-3AD203B41FA5}">
                      <a16:colId xmlns:a16="http://schemas.microsoft.com/office/drawing/2014/main" xmlns="" val="4003109386"/>
                    </a:ext>
                  </a:extLst>
                </a:gridCol>
                <a:gridCol w="644225">
                  <a:extLst>
                    <a:ext uri="{9D8B030D-6E8A-4147-A177-3AD203B41FA5}">
                      <a16:colId xmlns:a16="http://schemas.microsoft.com/office/drawing/2014/main" xmlns="" val="2229371434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xmlns="" val="17857590"/>
                    </a:ext>
                  </a:extLst>
                </a:gridCol>
                <a:gridCol w="1397723">
                  <a:extLst>
                    <a:ext uri="{9D8B030D-6E8A-4147-A177-3AD203B41FA5}">
                      <a16:colId xmlns:a16="http://schemas.microsoft.com/office/drawing/2014/main" xmlns="" val="1938475131"/>
                    </a:ext>
                  </a:extLst>
                </a:gridCol>
                <a:gridCol w="1266572">
                  <a:extLst>
                    <a:ext uri="{9D8B030D-6E8A-4147-A177-3AD203B41FA5}">
                      <a16:colId xmlns:a16="http://schemas.microsoft.com/office/drawing/2014/main" xmlns="" val="424154737"/>
                    </a:ext>
                  </a:extLst>
                </a:gridCol>
              </a:tblGrid>
              <a:tr h="53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 участника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extLst>
                  <a:ext uri="{0D108BD9-81ED-4DB2-BD59-A6C34878D82A}">
                    <a16:rowId xmlns:a16="http://schemas.microsoft.com/office/drawing/2014/main" xmlns="" val="2534959257"/>
                  </a:ext>
                </a:extLst>
              </a:tr>
              <a:tr h="5388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всероссийском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уровне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953070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Габышева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Дария Иннокентьевна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МЖ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Всеросийское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соревнование по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мас-рестлингу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среди мужчин и женщин  Кубок-Кавказа 2021» г. Ставрополь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24.04.2021г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extLst>
                  <a:ext uri="{0D108BD9-81ED-4DB2-BD59-A6C34878D82A}">
                    <a16:rowId xmlns:a16="http://schemas.microsoft.com/office/drawing/2014/main" xmlns="" val="3644167919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Корнилов Серафим Васильевич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1ЭЛМ11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 олимпиада по Физической культуре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03.02.2022г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2 степени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extLst>
                  <a:ext uri="{0D108BD9-81ED-4DB2-BD59-A6C34878D82A}">
                    <a16:rowId xmlns:a16="http://schemas.microsoft.com/office/drawing/2014/main" xmlns="" val="2806258874"/>
                  </a:ext>
                </a:extLst>
              </a:tr>
              <a:tr h="8398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Павлов Максим Михайлович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1ЭЛМ11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 олимпиада по Физической культуре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03.02.2022г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2 степени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extLst>
                  <a:ext uri="{0D108BD9-81ED-4DB2-BD59-A6C34878D82A}">
                    <a16:rowId xmlns:a16="http://schemas.microsoft.com/office/drawing/2014/main" xmlns="" val="1195269505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Аммосов Афанасий Афанасьевич 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1ЭЛМ11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 олимпиада по Физической культуре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03.02.2022г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1 степени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extLst>
                  <a:ext uri="{0D108BD9-81ED-4DB2-BD59-A6C34878D82A}">
                    <a16:rowId xmlns:a16="http://schemas.microsoft.com/office/drawing/2014/main" xmlns="" val="2205960836"/>
                  </a:ext>
                </a:extLst>
              </a:tr>
            </a:tbl>
          </a:graphicData>
        </a:graphic>
      </p:graphicFrame>
      <p:pic>
        <p:nvPicPr>
          <p:cNvPr id="20481" name="Picture 1" descr="f3fd423c-7ec4-4aed-be0a-8c67541dc2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184943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1826" y="3933056"/>
            <a:ext cx="1744228" cy="2466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9792" y="3926620"/>
            <a:ext cx="1748779" cy="2473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4447" y="3933056"/>
            <a:ext cx="1744228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423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197768"/>
            <a:ext cx="8229600" cy="11430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ИСПОЛЬЗОВАНИЯ НОВЫХ ОБРАЗОВАТЕЛЬНЫХ ТЕХНОЛОГИЙ В МЕЖАТТЕСТАЦИОННЫЙ ПЕРИОД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681" y="1052736"/>
            <a:ext cx="8229600" cy="5616624"/>
          </a:xfrm>
        </p:spPr>
        <p:txBody>
          <a:bodyPr>
            <a:noAutofit/>
          </a:bodyPr>
          <a:lstStyle/>
          <a:p>
            <a:pPr marL="114300"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Разработка учебных планов в программе УП СПО (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gosinsp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электронно-библиотечной системы (ЭБС) «Лань»;</a:t>
            </a: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технологии модульного обучения,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игровые технологии; Применение активных методов обучения;</a:t>
            </a: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Информационно-коммуникационные технологии: графические редакторы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мультимедийный проектор, компьютер;</a:t>
            </a: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технологии дистанционного обучения;</a:t>
            </a: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и ведение документов в системе «Сетевой город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 «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Сферум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Webinar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дистанционного обучения</a:t>
            </a:r>
          </a:p>
          <a:p>
            <a:pPr marL="228600" indent="-571500" algn="just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accent1"/>
              </a:solidFill>
              <a:latin typeface="Book Antiqua" pitchFamily="18" charset="0"/>
              <a:cs typeface="Times New Roman" pitchFamily="18" charset="0"/>
            </a:endParaRPr>
          </a:p>
          <a:p>
            <a:pPr marL="228600" indent="-571500" algn="just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accent1"/>
              </a:solidFill>
              <a:latin typeface="Book Antiqu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44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ЭФФЕКТИВНОСТЬ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РАБОТЫ ПО ПРОГРАММНО-МЕТОДИЧЕСКОМУ СОПРОВОЖДЕНИЮ ОБРАЗОВАТЕЛЬНОГО ПРОЦЕССА В МЕЖАТТЕСТАЦИОННЫЙ ПЕРИОД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91264" cy="52565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Учебно-методический комплекс: рабочие программы</a:t>
            </a:r>
          </a:p>
          <a:p>
            <a:pPr marL="0" indent="0" algn="just">
              <a:buNone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35.01.13 Тракторист-машинист сельскохозяйственного производства: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ОДБ.11 Физическая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Методические указания по выполнению самостоятельной работы по учебной дисциплине 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ОДБ.11 Физическая культура,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ФК.00 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Физическая культура, </a:t>
            </a:r>
          </a:p>
          <a:p>
            <a:pPr marL="0" indent="0" algn="just">
              <a:buNone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Фонды оценочных средств по учебной дисциплине 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ОДБ.11 Физическая культура,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ФК.00 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Физическая культура, </a:t>
            </a:r>
          </a:p>
          <a:p>
            <a:pPr algn="just">
              <a:buFontTx/>
              <a:buChar char="-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98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ЭФФЕКТИВНОСТЬ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РАБОТЫ ПО ПРОГРАММНО-МЕТОДИЧЕСКОМУ СОПРОВОЖДЕНИЮ ОБРАЗОВАТЕЛЬНОГО ПРОЦЕССА В МЕЖАТТЕСТАЦИОННЫЙ ПЕРИОД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1220"/>
            <a:ext cx="8445624" cy="41764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Учебно-методический комплекс: рабочие 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endParaRPr lang="ru-RU" sz="1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19.01.12 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Переработчик скота и мяса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ФК.00 Физическая культура</a:t>
            </a:r>
          </a:p>
          <a:p>
            <a:pPr marL="0" indent="0" algn="just">
              <a:buNone/>
            </a:pP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Методические указания по выполнению самостоятельной работы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учебной дисциплине ФК.00 Физическая культура</a:t>
            </a:r>
          </a:p>
          <a:p>
            <a:pPr marL="0" indent="0" algn="just">
              <a:buNone/>
            </a:pP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Фонды оценочных средств по учебной дисциплине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ФК.00 Физическая культура, </a:t>
            </a:r>
          </a:p>
          <a:p>
            <a:pPr marL="0" indent="0" algn="just">
              <a:buNone/>
            </a:pP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36.01.02 Мастер животноводства: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ОУД.6 Физическая 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Методические указания по выполнению самостоятельной работы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учебной дисциплине ОУД.6 Физическая 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культура 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Фонды оценочных средств по учебной дисциплине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ОУД.6 Физическая 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культура 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34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ЭФФЕКТИВНОСТЬ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РАБОТЫ ПО ПРОГРАММНО-МЕТОДИЧЕСКОМУ СОПРОВОЖДЕНИЮ ОБРАЗОВАТЕЛЬНОГО ПРОЦЕССА В МЕЖАТТЕСТАЦИОННЫЙ ПЕРИОД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424936" cy="55172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Учебно-методический комплекс: 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рабочие 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endParaRPr lang="ru-RU" sz="1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35.01.15 Электромонтер по ремонту и обслуживанию электрооборудования в сельскохозяйственном производстве: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ФК.00 Физическая 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Методические 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указания по выполнению самостоятельной работы по учебной дисциплине 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ФК.00 Физическая культура, 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Фонды 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оценочных средств по учебной дисциплине 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ФК.00 Физическая 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4. участие в разработке Примерных основных образовательных программ Профессионалитета 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(ПООП-П) 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актуализированным ФГОС СПО 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профессиям:  35.01.15 Мастер по ремонту и обслуживанию электрооборудования в сельском хозяйстве 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35.01.27 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сельскохозяйственного производства, 2022 г.</a:t>
            </a: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Цифровые 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образовательные контента по 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обучаемой дисциплине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061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xmlns="" val="3019175368"/>
              </p:ext>
            </p:extLst>
          </p:nvPr>
        </p:nvGraphicFramePr>
        <p:xfrm>
          <a:off x="357158" y="2714620"/>
          <a:ext cx="8363270" cy="791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1">
                  <a:extLst>
                    <a:ext uri="{9D8B030D-6E8A-4147-A177-3AD203B41FA5}">
                      <a16:colId xmlns:a16="http://schemas.microsoft.com/office/drawing/2014/main" xmlns="" val="393984109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1891353729"/>
                    </a:ext>
                  </a:extLst>
                </a:gridCol>
                <a:gridCol w="4546849">
                  <a:extLst>
                    <a:ext uri="{9D8B030D-6E8A-4147-A177-3AD203B41FA5}">
                      <a16:colId xmlns:a16="http://schemas.microsoft.com/office/drawing/2014/main" xmlns="" val="1911308152"/>
                    </a:ext>
                  </a:extLst>
                </a:gridCol>
                <a:gridCol w="919634">
                  <a:extLst>
                    <a:ext uri="{9D8B030D-6E8A-4147-A177-3AD203B41FA5}">
                      <a16:colId xmlns:a16="http://schemas.microsoft.com/office/drawing/2014/main" xmlns="" val="872253"/>
                    </a:ext>
                  </a:extLst>
                </a:gridCol>
                <a:gridCol w="1672654">
                  <a:extLst>
                    <a:ext uri="{9D8B030D-6E8A-4147-A177-3AD203B41FA5}">
                      <a16:colId xmlns:a16="http://schemas.microsoft.com/office/drawing/2014/main" xmlns="" val="41182935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68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07541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Смотр семейных проектов, проведенном в рамках декады родителей «Искусство быть родителем»  18-30 января 2018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эксперт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6322660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85720" y="2214554"/>
            <a:ext cx="836326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муниципальном уровне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34105"/>
              </p:ext>
            </p:extLst>
          </p:nvPr>
        </p:nvGraphicFramePr>
        <p:xfrm>
          <a:off x="357158" y="4071942"/>
          <a:ext cx="8363270" cy="253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1">
                  <a:extLst>
                    <a:ext uri="{9D8B030D-6E8A-4147-A177-3AD203B41FA5}">
                      <a16:colId xmlns:a16="http://schemas.microsoft.com/office/drawing/2014/main" xmlns="" val="44062647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3847956214"/>
                    </a:ext>
                  </a:extLst>
                </a:gridCol>
                <a:gridCol w="4536505">
                  <a:extLst>
                    <a:ext uri="{9D8B030D-6E8A-4147-A177-3AD203B41FA5}">
                      <a16:colId xmlns:a16="http://schemas.microsoft.com/office/drawing/2014/main" xmlns="" val="481243681"/>
                    </a:ext>
                  </a:extLst>
                </a:gridCol>
                <a:gridCol w="929978">
                  <a:extLst>
                    <a:ext uri="{9D8B030D-6E8A-4147-A177-3AD203B41FA5}">
                      <a16:colId xmlns:a16="http://schemas.microsoft.com/office/drawing/2014/main" xmlns="" val="1038720348"/>
                    </a:ext>
                  </a:extLst>
                </a:gridCol>
                <a:gridCol w="1672654">
                  <a:extLst>
                    <a:ext uri="{9D8B030D-6E8A-4147-A177-3AD203B41FA5}">
                      <a16:colId xmlns:a16="http://schemas.microsoft.com/office/drawing/2014/main" xmlns="" val="2501016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68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1366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68580" algn="l"/>
                        </a:tabLs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«Социализация детей-сирот, детей, </a:t>
                      </a: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оставщихся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без попечения родителей, и лиц из их числа в условиях учреждений профессионального образования» (</a:t>
                      </a: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специаьный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блок) в объеме 11 часов г Якутск ГБУ РС (Я) «Методический центр организации социального обслуживания»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участие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40174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ru-RU" sz="105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68580" algn="l"/>
                        </a:tabLs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05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780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Мастер-класс «Развитие Soft Skills у одаренных школьников», организованном ООГДЮО ЯРО "Российское движение школьников" года в рамках гражданского межрегионального форума «За будущее России современные вызовы и консолидация регионов», посвященного Десятилетию детства в Российской Федерации и Году патриотизма в Республике Саха (Якутия)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участие</a:t>
                      </a:r>
                      <a:endParaRPr lang="ru-RU" sz="105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44439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ru-RU" sz="105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68580" algn="l"/>
                        </a:tabLs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05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780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Опубликовала свой материал «Программа Баскетбол» ООО "ИНТОЛИМП"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публикация</a:t>
                      </a:r>
                      <a:endParaRPr lang="ru-RU" sz="105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Свидетельство о </a:t>
                      </a: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публикациии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38668123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85720" y="3643314"/>
            <a:ext cx="261584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региональном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уровне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3976" y="857878"/>
            <a:ext cx="836326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 образовательном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уровне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xmlns="" val="3479896232"/>
              </p:ext>
            </p:extLst>
          </p:nvPr>
        </p:nvGraphicFramePr>
        <p:xfrm>
          <a:off x="284421" y="1233942"/>
          <a:ext cx="8363270" cy="92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1">
                  <a:extLst>
                    <a:ext uri="{9D8B030D-6E8A-4147-A177-3AD203B41FA5}">
                      <a16:colId xmlns:a16="http://schemas.microsoft.com/office/drawing/2014/main" xmlns="" val="393984109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1891353729"/>
                    </a:ext>
                  </a:extLst>
                </a:gridCol>
                <a:gridCol w="4546849">
                  <a:extLst>
                    <a:ext uri="{9D8B030D-6E8A-4147-A177-3AD203B41FA5}">
                      <a16:colId xmlns:a16="http://schemas.microsoft.com/office/drawing/2014/main" xmlns="" val="1911308152"/>
                    </a:ext>
                  </a:extLst>
                </a:gridCol>
                <a:gridCol w="919634">
                  <a:extLst>
                    <a:ext uri="{9D8B030D-6E8A-4147-A177-3AD203B41FA5}">
                      <a16:colId xmlns:a16="http://schemas.microsoft.com/office/drawing/2014/main" xmlns="" val="872253"/>
                    </a:ext>
                  </a:extLst>
                </a:gridCol>
                <a:gridCol w="1672654">
                  <a:extLst>
                    <a:ext uri="{9D8B030D-6E8A-4147-A177-3AD203B41FA5}">
                      <a16:colId xmlns:a16="http://schemas.microsoft.com/office/drawing/2014/main" xmlns="" val="41182935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6858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07541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Круглый стол "Курение потомство и Мы" в рамках месячника "Психологического здоровья"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Круглый стол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37894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471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834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ПОВЫШЕНИЯ КВАЛИФИКАЦИИ ПО ПРОФИЛЮ ПЕДАГОГИЧЕСКОЙ ДЕЯТЕЛЬНОСТИ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3087083"/>
              </p:ext>
            </p:extLst>
          </p:nvPr>
        </p:nvGraphicFramePr>
        <p:xfrm>
          <a:off x="179512" y="946341"/>
          <a:ext cx="8784976" cy="5269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327">
                  <a:extLst>
                    <a:ext uri="{9D8B030D-6E8A-4147-A177-3AD203B41FA5}">
                      <a16:colId xmlns:a16="http://schemas.microsoft.com/office/drawing/2014/main" xmlns="" val="3461971291"/>
                    </a:ext>
                  </a:extLst>
                </a:gridCol>
                <a:gridCol w="2627017">
                  <a:extLst>
                    <a:ext uri="{9D8B030D-6E8A-4147-A177-3AD203B41FA5}">
                      <a16:colId xmlns:a16="http://schemas.microsoft.com/office/drawing/2014/main" xmlns="" val="311087553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96694064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765959124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xmlns="" val="3711865330"/>
                    </a:ext>
                  </a:extLst>
                </a:gridCol>
              </a:tblGrid>
              <a:tr h="15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Проблематика курса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часов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полученного документа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 anchor="ctr"/>
                </a:tc>
                <a:extLst>
                  <a:ext uri="{0D108BD9-81ED-4DB2-BD59-A6C34878D82A}">
                    <a16:rowId xmlns:a16="http://schemas.microsoft.com/office/drawing/2014/main" xmlns="" val="750480625"/>
                  </a:ext>
                </a:extLst>
              </a:tr>
              <a:tr h="7955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Удостоверения о повышении квалификации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9136363"/>
                  </a:ext>
                </a:extLst>
              </a:tr>
              <a:tr h="31821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Фундаментальный курс учителей физкультуры, тренеров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120ч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9-13.11.2020г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16-21.2020г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Свидетельство о повышении квалификации МО РС (Я) АОУ РС (Я) ДПО ИРО и ПК имени С.Н. Донского –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 Якутск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extLst>
                  <a:ext uri="{0D108BD9-81ED-4DB2-BD59-A6C34878D82A}">
                    <a16:rowId xmlns:a16="http://schemas.microsoft.com/office/drawing/2014/main" xmlns="" val="216609174"/>
                  </a:ext>
                </a:extLst>
              </a:tr>
              <a:tr h="31821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«Разработка учебных планов образовательных программ СПО с учетом требований актуализированных ФГОС СПО»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32ч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27 по 30 апреля 2020г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Удостоверение о повышении </a:t>
                      </a: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квалификации ГАУ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ДПО РС (Я) «Институт развития профессионального образования», г. Якутск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extLst>
                  <a:ext uri="{0D108BD9-81ED-4DB2-BD59-A6C34878D82A}">
                    <a16:rowId xmlns:a16="http://schemas.microsoft.com/office/drawing/2014/main" xmlns="" val="1405525962"/>
                  </a:ext>
                </a:extLst>
              </a:tr>
              <a:tr h="31821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«Оказание первой доврачебной медицинской помощи»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ч.</a:t>
                      </a:r>
                      <a:endParaRPr lang="ru-RU" sz="14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24.04 – 02.05.2021г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Удостоверение о повышении квалификации АНО ДПО «ИДПО и повышения квалификации» г. Якутск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extLst>
                  <a:ext uri="{0D108BD9-81ED-4DB2-BD59-A6C34878D82A}">
                    <a16:rowId xmlns:a16="http://schemas.microsoft.com/office/drawing/2014/main" xmlns="" val="1815618720"/>
                  </a:ext>
                </a:extLst>
              </a:tr>
              <a:tr h="39777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«Деятельность государственных органов и образовательных организаций по профилактике экстремизма и терроризма в молодежной среде»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16ч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23-30.11.2021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Удостоверение о повышении квалификации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Межрегиональный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институт ПК и </a:t>
                      </a: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переподготовки</a:t>
                      </a:r>
                      <a:r>
                        <a:rPr lang="ru-RU" sz="1400" b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Липецк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extLst>
                  <a:ext uri="{0D108BD9-81ED-4DB2-BD59-A6C34878D82A}">
                    <a16:rowId xmlns:a16="http://schemas.microsoft.com/office/drawing/2014/main" xmlns="" val="1452682961"/>
                  </a:ext>
                </a:extLst>
              </a:tr>
              <a:tr h="39777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воспитательной деятельности в учреждениях среднего профессионального образования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ч.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6-9.10.2022г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Удостоверение о повышении квалификации Федерального государственного бюджетного образовательного учреждения «Международный детский центр «Артек»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42" marR="25942" marT="0" marB="0"/>
                </a:tc>
                <a:extLst>
                  <a:ext uri="{0D108BD9-81ED-4DB2-BD59-A6C34878D82A}">
                    <a16:rowId xmlns:a16="http://schemas.microsoft.com/office/drawing/2014/main" xmlns="" val="334704204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1179" y="878076"/>
            <a:ext cx="8363269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 региональном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уровне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0156146"/>
              </p:ext>
            </p:extLst>
          </p:nvPr>
        </p:nvGraphicFramePr>
        <p:xfrm>
          <a:off x="251520" y="1268760"/>
          <a:ext cx="8640959" cy="5738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44062647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3847956214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xmlns="" val="48124368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1038720348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xmlns="" val="2501016881"/>
                    </a:ext>
                  </a:extLst>
                </a:gridCol>
              </a:tblGrid>
              <a:tr h="331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68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1366316"/>
                  </a:ext>
                </a:extLst>
              </a:tr>
              <a:tr h="471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6858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78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образовательного форум «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 SKILS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 молодых педагогов профессиональных образовательных организаций РС (Я) с 16-17 апреля 2021г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участник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40174284"/>
                  </a:ext>
                </a:extLst>
              </a:tr>
              <a:tr h="1074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республиканском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педагогическом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чтении «Проблемы и перспективы реализации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компетентностного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подхода к обучению в учреждениях СПО» посвященный Году науки и технологи Российской Федерации в направлении «Инновационные педагогические технологии как основа достижения качественного образовательного результата»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доклад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Сертификат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44439065"/>
                  </a:ext>
                </a:extLst>
              </a:tr>
              <a:tr h="448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Большой этнографический диктант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доклад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99307666"/>
                  </a:ext>
                </a:extLst>
              </a:tr>
              <a:tr h="1052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Республиканской научно-практической конференции,  посвящённой Году культурного наследия народов России и 55-летию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Чурапчинского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аграрно-технического колледжа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на тему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Инновационные педагогические технологии в учебно-воспитательном процессе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Тюнгюлюнского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филиала ГБПОУ РС (Я) «Якутский сельскохозяйственный техникум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доклад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участник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59409291"/>
                  </a:ext>
                </a:extLst>
              </a:tr>
              <a:tr h="1097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Российская Федерация-Республика Саха (Якутия) Республиканское электронное информационное издание «ПЕДАГОГИ ЯКУТИИ» учебно-методический материал, в рамках дистанционной программы по распространению педагогического опыта  на тему: методический материал: Инновационные педагогические технологии в учебно-воспитательном процессе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Тюнгюлюнского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филиала ГБПОУ РС (Я) «Якутский сельскохозяйственный техникум»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публикация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Сертификат о распространении опыта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40236629"/>
                  </a:ext>
                </a:extLst>
              </a:tr>
              <a:tr h="1097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Российская Федерация-Республика Саха (Якутия) Республиканское электронное информационное издание «ПЕДАГОГИ ЯКУТИИ» учебно-методический материал, в рамках дистанционной программы по распространению педагогического опыта  на тему: методический материал: ПРОГРАММА «МЫ ЗА ЗДОРОВЫЙ ОБРАЗ ЖИЗНИ»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публикация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Сертификат о распространении опыта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12127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7822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310124"/>
            <a:ext cx="8363269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 федеральном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уровне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57456496"/>
              </p:ext>
            </p:extLst>
          </p:nvPr>
        </p:nvGraphicFramePr>
        <p:xfrm>
          <a:off x="251520" y="1772816"/>
          <a:ext cx="8568951" cy="4403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228">
                  <a:extLst>
                    <a:ext uri="{9D8B030D-6E8A-4147-A177-3AD203B41FA5}">
                      <a16:colId xmlns:a16="http://schemas.microsoft.com/office/drawing/2014/main" xmlns="" val="440626477"/>
                    </a:ext>
                  </a:extLst>
                </a:gridCol>
                <a:gridCol w="664010">
                  <a:extLst>
                    <a:ext uri="{9D8B030D-6E8A-4147-A177-3AD203B41FA5}">
                      <a16:colId xmlns:a16="http://schemas.microsoft.com/office/drawing/2014/main" xmlns="" val="3847956214"/>
                    </a:ext>
                  </a:extLst>
                </a:gridCol>
                <a:gridCol w="4648076">
                  <a:extLst>
                    <a:ext uri="{9D8B030D-6E8A-4147-A177-3AD203B41FA5}">
                      <a16:colId xmlns:a16="http://schemas.microsoft.com/office/drawing/2014/main" xmlns="" val="481243681"/>
                    </a:ext>
                  </a:extLst>
                </a:gridCol>
                <a:gridCol w="952847">
                  <a:extLst>
                    <a:ext uri="{9D8B030D-6E8A-4147-A177-3AD203B41FA5}">
                      <a16:colId xmlns:a16="http://schemas.microsoft.com/office/drawing/2014/main" xmlns="" val="1038720348"/>
                    </a:ext>
                  </a:extLst>
                </a:gridCol>
                <a:gridCol w="1713790">
                  <a:extLst>
                    <a:ext uri="{9D8B030D-6E8A-4147-A177-3AD203B41FA5}">
                      <a16:colId xmlns:a16="http://schemas.microsoft.com/office/drawing/2014/main" xmlns="" val="2501016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68580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1366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6858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Всероссийское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тестирование «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ПедЭксперт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ноябрь 2021»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направление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профессиональные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компетенции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педагога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дистанционная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Диплом победителя (1 степени)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40174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780" indent="-1778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Победитель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Всероссийской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олимпиады «Здоровый образ жизни. Международного центра проведения и разработки интерактивно-образовательных мероприятий «Талант педагога»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дистанционная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44439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780" indent="-17780"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Профессиональное тестирование педагогов «ИКТ-компетентность современного педагога"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тестирование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Диплом 1 степени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73127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780" indent="-17780"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Победитель всероссийского научно-практического конкурса для педагогов «Патриотическое и духовно-нравственного воспитания граждан Российской федерации» в номинации методическая разработка «Программа Мы за здоровый образ жизни». Международного центра проведения и разработки интерактивно-образовательных мероприятий «Талант педагога»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дистанционная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99942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780" indent="-17780"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Участник Всероссийской конференции «Инновационная деятельность в образовательной организации: вчера и сегодня» в качестве докладчика Название работы: «Инновационные педагогические технологии в учебно-воспитательном процессе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Тюнгюлюнского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филиала ГБПОУ РС (Я) «ЯСХТ»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доклад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Диплом участника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05710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Всероссийское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тестирование «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ПедЭксперт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ноябрь 2022»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направление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Охрана труда, оказание первой помощи и действия при ЧС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дистанционная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Диплом победителя (1 степени)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72333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670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a:t>
            </a:r>
          </a:p>
        </p:txBody>
      </p:sp>
      <p:pic>
        <p:nvPicPr>
          <p:cNvPr id="2050" name="Picture 2" descr="сертификат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51" t="6909" r="12848" b="9636"/>
          <a:stretch>
            <a:fillRect/>
          </a:stretch>
        </p:blipFill>
        <p:spPr bwMode="auto">
          <a:xfrm>
            <a:off x="683568" y="1398055"/>
            <a:ext cx="3384376" cy="498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Объект 3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43" t="10178" r="8237" b="8681"/>
          <a:stretch>
            <a:fillRect/>
          </a:stretch>
        </p:blipFill>
        <p:spPr bwMode="auto">
          <a:xfrm>
            <a:off x="4734768" y="1184470"/>
            <a:ext cx="3653656" cy="263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WhatsApp Image 2022-11-06 at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4768" y="4068013"/>
            <a:ext cx="3653656" cy="258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616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a:t>
            </a:r>
          </a:p>
        </p:txBody>
      </p:sp>
      <p:pic>
        <p:nvPicPr>
          <p:cNvPr id="3074" name="Picture 2" descr="Свидетельство Программа _Баскетбол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7"/>
            <a:ext cx="3384376" cy="239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WhatsApp Image 2022-11-06 at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22" r="2342" b="52336"/>
          <a:stretch>
            <a:fillRect/>
          </a:stretch>
        </p:blipFill>
        <p:spPr bwMode="auto">
          <a:xfrm>
            <a:off x="4499992" y="1328280"/>
            <a:ext cx="4032448" cy="240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WhatsApp Image 2022-11-06 at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00989"/>
            <a:ext cx="3960440" cy="280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WhatsApp Image 2022-11-06 at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476" y="3901644"/>
            <a:ext cx="3959963" cy="280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0192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3356992"/>
            <a:ext cx="4673846" cy="33045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70" y="1124744"/>
            <a:ext cx="4393622" cy="310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132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a:t>
            </a:r>
          </a:p>
        </p:txBody>
      </p:sp>
      <p:pic>
        <p:nvPicPr>
          <p:cNvPr id="4098" name="Picture 2" descr="WhatsApp Image 2022-11-06 at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0662"/>
            <a:ext cx="2793491" cy="394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WhatsApp Image 2022-11-06 at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88840"/>
            <a:ext cx="2779937" cy="39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WhatsApp Image 2022-11-06 at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80928"/>
            <a:ext cx="2762233" cy="39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390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a:t>
            </a:r>
          </a:p>
        </p:txBody>
      </p:sp>
      <p:pic>
        <p:nvPicPr>
          <p:cNvPr id="5123" name="Picture 3" descr="WhatsApp Image 2022-11-06 at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150" y="1340768"/>
            <a:ext cx="2774820" cy="39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WhatsApp Image 2022-11-06 at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3196" y="2060848"/>
            <a:ext cx="2776956" cy="39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WhatsApp Image 2022-11-07 at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4556" y="2708920"/>
            <a:ext cx="2767924" cy="392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15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/>
          </a:bodyPr>
          <a:lstStyle/>
          <a:p>
            <a: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открытых уроков и мероприятий</a:t>
            </a:r>
            <a:endParaRPr lang="ru-RU" sz="1600" b="1" cap="all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48943677"/>
              </p:ext>
            </p:extLst>
          </p:nvPr>
        </p:nvGraphicFramePr>
        <p:xfrm>
          <a:off x="413795" y="836712"/>
          <a:ext cx="8334669" cy="1836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16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930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70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508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143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6858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Тема урока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8288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Уровень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Круглый стол "Курение потомство и Мы" в рамках месячника "Психологического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здоровья« 16.11.2018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18288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ПОО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" name="Рисунок 4" descr="C:\Users\Библиотека\Desktop\по работе (2)\20181217_1551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214686"/>
            <a:ext cx="500066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8845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864096"/>
          </a:xfrm>
        </p:spPr>
        <p:txBody>
          <a:bodyPr>
            <a:normAutofit/>
          </a:bodyPr>
          <a:lstStyle/>
          <a:p>
            <a:r>
              <a:rPr lang="ru-RU" sz="16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публикаций, включая интернет-публикации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3559" y="548680"/>
            <a:ext cx="558691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ООО "ИНТОЛИМП"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методическая разработка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«Программа Баскетбол»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Свидетельство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публикации 14.11.2020г</a:t>
            </a:r>
          </a:p>
          <a:p>
            <a:pPr marL="285750" lvl="0" indent="-285750" algn="just"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Российская Федерация-Республика Саха (Якутия) Республиканское электронное информационное издание «ПЕДАГОГИ ЯКУТИИ» учебно-методический материал, в рамках дистанционной программы по распространению педагогического опыта  на тему: методический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Инновационные педагогические технологии в учебно-воспитательном процессе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Тюнгюлюнского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филиала ГБПОУ РС (Я) «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Якутский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сельскохозяйственный техникум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 Свидетельство о публикации, 09.11.2022г</a:t>
            </a:r>
          </a:p>
          <a:p>
            <a:pPr marL="285750" lvl="0" indent="-285750" algn="just"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Российская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Федерация-Республика Саха (Якутия) Республиканское электронное информационное издание «ПЕДАГОГИ ЯКУТИИ» учебно-методический материал, в рамках дистанционной программы по распространению педагогического опыта  на тему: методический материал: ПРОГРАММА «МЫ ЗА ЗДОРОВЫЙ ОБРАЗ ЖИЗНИ». Свидетельство о публикации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09.11.2022г</a:t>
            </a:r>
          </a:p>
        </p:txBody>
      </p:sp>
      <p:pic>
        <p:nvPicPr>
          <p:cNvPr id="3074" name="Picture 2" descr="Свидетельство Программа _Баскетбол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032" y="2636912"/>
            <a:ext cx="2915816" cy="20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032" y="503331"/>
            <a:ext cx="2915816" cy="20615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329" y="4780294"/>
            <a:ext cx="2875519" cy="20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20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95143463"/>
              </p:ext>
            </p:extLst>
          </p:nvPr>
        </p:nvGraphicFramePr>
        <p:xfrm>
          <a:off x="539552" y="548680"/>
          <a:ext cx="8147248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00">
                  <a:extLst>
                    <a:ext uri="{9D8B030D-6E8A-4147-A177-3AD203B41FA5}">
                      <a16:colId xmlns:a16="http://schemas.microsoft.com/office/drawing/2014/main" xmlns="" val="3357596840"/>
                    </a:ext>
                  </a:extLst>
                </a:gridCol>
                <a:gridCol w="2005880">
                  <a:extLst>
                    <a:ext uri="{9D8B030D-6E8A-4147-A177-3AD203B41FA5}">
                      <a16:colId xmlns:a16="http://schemas.microsoft.com/office/drawing/2014/main" xmlns="" val="1455918030"/>
                    </a:ext>
                  </a:extLst>
                </a:gridCol>
                <a:gridCol w="3590156">
                  <a:extLst>
                    <a:ext uri="{9D8B030D-6E8A-4147-A177-3AD203B41FA5}">
                      <a16:colId xmlns:a16="http://schemas.microsoft.com/office/drawing/2014/main" xmlns="" val="490534443"/>
                    </a:ext>
                  </a:extLst>
                </a:gridCol>
                <a:gridCol w="2036812">
                  <a:extLst>
                    <a:ext uri="{9D8B030D-6E8A-4147-A177-3AD203B41FA5}">
                      <a16:colId xmlns:a16="http://schemas.microsoft.com/office/drawing/2014/main" xmlns="" val="23949730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работы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588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Военно-патриотический клуб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«Патриот»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2013-2018гг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3345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Проект-программа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«Мы за здоровый образ жизни»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2020-2025гг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2674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«Инновационные педагогические технологии в учебно-воспитательном процессе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Тюнгюлюнского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филиала ГБПОУ РС (Я) «Якутский сельскохозяйственный техникум»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2021-2023гг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8452405"/>
                  </a:ext>
                </a:extLst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86409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 sz="1600" b="1" cap="all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  <a:endParaRPr lang="ru-RU" sz="1400" cap="all" dirty="0">
              <a:solidFill>
                <a:srgbClr val="C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850272"/>
            <a:ext cx="4186808" cy="29602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645024"/>
            <a:ext cx="4176464" cy="295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37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повышения квалификации собственного профессионального уровня</a:t>
            </a:r>
            <a:endParaRPr lang="ru-RU" sz="1600" b="1" cap="all" dirty="0"/>
          </a:p>
        </p:txBody>
      </p:sp>
      <p:pic>
        <p:nvPicPr>
          <p:cNvPr id="12290" name="Picture 2" descr="Протодьяконова свидетельство ПК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28"/>
          <a:stretch/>
        </p:blipFill>
        <p:spPr bwMode="auto">
          <a:xfrm>
            <a:off x="395536" y="1268760"/>
            <a:ext cx="3672408" cy="261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удостовер курсы антитерро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672408" cy="260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WhatsApp Image 2022-11-06 at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09" t="12894" r="6021" b="5595"/>
          <a:stretch>
            <a:fillRect/>
          </a:stretch>
        </p:blipFill>
        <p:spPr bwMode="auto">
          <a:xfrm>
            <a:off x="484205" y="4146586"/>
            <a:ext cx="3583739" cy="252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WhatsApp Image 2022-11-06 at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08845"/>
            <a:ext cx="3575744" cy="256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957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1084536"/>
            <a:ext cx="5256584" cy="5400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уровне образовательной организации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Организатор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член экспертной комиссии I (подготовительного) этапа научно-практической конференции молодых исследователей «Шаг в будущую профессию» ГБПОУ РС(Я) «ЯСХТ» филиал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Тюнгюлюнский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2017 года;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экспертной комиссии по паспортизации учебных кабинетов, лабораторий, мастерских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филиала ГБПОУ РС(Я) «ЯСХТ» с 2017г.;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ГАК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филиала ГБПОУ РС(Я) «ЯСХТ» с 2017г.;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Председатель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методической комиссии общеобразовательного цикла за 2017-2018 уч. г.;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экспертной комиссии «Педагог года 2022» (конкурс среди молодых педагогов) ГБПОУ РС(Я) «ЯСХТ» филиал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Тюнгюлюнский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18 февраля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2022г;</a:t>
            </a:r>
          </a:p>
          <a:p>
            <a:pPr marL="0" indent="0" algn="just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уровне: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секретарь республиканского турнира по настольному теннису на призы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Баишева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Никифора Александровича,  23.03. 2019г.;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реализация ПООП-П 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 профессии 35.01.15 Мастер по ремонту и обслуживанию электрооборудования в сельском хозяйстве и 35.01.27 Мастер сельскохозяйственного производства, 2022г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050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5" t="9018" r="15047" b="7722"/>
          <a:stretch>
            <a:fillRect/>
          </a:stretch>
        </p:blipFill>
        <p:spPr bwMode="auto">
          <a:xfrm>
            <a:off x="899592" y="1158528"/>
            <a:ext cx="20574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WhatsApp Image 2022-11-12 at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384" y="4354679"/>
            <a:ext cx="3048496" cy="228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224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ЛИЧНОГО УЧАСТИЯ В КОНКУРСАХ (ВЫСТАВКАХ) ПРОФЕССИОНАЛЬНОГО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МАСТЕРСТВА В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 ПЕРИОД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3205" y="2204864"/>
            <a:ext cx="4608512" cy="237626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Всероссийское тестирование «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ПедЭксперт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ноябрь 2021» направление профессиональные компетенции педагога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Picture 2" descr="WhatsApp Image 2022-11-06 at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0662"/>
            <a:ext cx="3888432" cy="549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767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ЛИЧНОГО УЧАСТИЯ В КОНКУРСАХ (ВЫСТАВКАХ) ПРОФЕССИОНАЛЬНОГО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МАСТЕРСТВА В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 ПЕРИОД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3848" y="1124744"/>
            <a:ext cx="5472608" cy="216024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образовательного форум «PROF SKILS» молодых педагогов профессиональных образовательных организаций РС (Я) с 16-17 апреля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2021год, г. Алдан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482" y="3540212"/>
            <a:ext cx="3988486" cy="29851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1" y="3562349"/>
            <a:ext cx="3960440" cy="29629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1" t="12200" r="15000" b="4851"/>
          <a:stretch/>
        </p:blipFill>
        <p:spPr>
          <a:xfrm>
            <a:off x="1259632" y="908720"/>
            <a:ext cx="173548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621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ЛИЧНОГО УЧАСТИЯ В КОНКУРСАХ (ВЫСТАВКАХ) ПРОФЕССИОНАЛЬНОГО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МАСТЕРСТВА В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 ПЕРИОД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3205" y="2204864"/>
            <a:ext cx="4608512" cy="237626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Всероссийской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олимпиады «Здоровый образ жизни. Международного центра проведения и разработки интерактивно-образовательных мероприятий «Талант педагога» Диплом Лауреата 1 степени 15.05.2022г.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Picture 3" descr="WhatsApp Image 2022-11-06 at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3608"/>
            <a:ext cx="3888432" cy="548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513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ЛИЧНОГО УЧАСТИЯ В КОНКУРСАХ (ВЫСТАВКАХ) ПРОФЕССИОНАЛЬНОГО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МАСТЕРСТВА В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 ПЕРИОД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556792"/>
            <a:ext cx="4536504" cy="403244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сероссийского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научно-практического конкурса для педагогов «Патриотическое и духовно-нравственного воспитания граждан Российской федерации» в номинации методическая разработка «Программа Мы за здоровый образ жизни». Международного центра проведения и разработки интерактивно-образовательных мероприятий «Талант педагога» Диплом Лауреата 1 степени 2022г.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Picture 3" descr="WhatsApp Image 2022-11-06 at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150" y="933811"/>
            <a:ext cx="4070818" cy="575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841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ЛИЧНОГО УЧАСТИЯ В КОНКУРСАХ (ВЫСТАВКАХ) ПРОФЕССИОНАЛЬНОГО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МАСТЕРСТВА В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 ПЕРИОД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844824"/>
            <a:ext cx="4536504" cy="360040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 Всероссийской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конференции «Инновационная деятельность в образовательной организации: вчера и сегодня» в качестве докладчика Название работы: «Инновационные педагогические технологии в учебно-воспитательном процессе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филиала ГБПОУ РС (Я) «ЯСХТ» Диплом участника конференции май 2022г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" name="Picture 4" descr="WhatsApp Image 2022-11-06 at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07710"/>
            <a:ext cx="3937401" cy="556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052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ЛИЧНОГО УЧАСТИЯ В КОНКУРСАХ (ВЫСТАВКАХ) ПРОФЕССИОНАЛЬНОГО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МАСТЕРСТВА В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 ПЕРИОД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844824"/>
            <a:ext cx="4536504" cy="180020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Всероссийское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тестирование «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ПедЭксперт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ноябрь 2022» направление Охрана труда, оказание первой помощи и действия при ЧС. Диплом победителя (1степени);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Picture 5" descr="WhatsApp Image 2022-11-07 at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3608"/>
            <a:ext cx="3960440" cy="561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525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16" y="-99392"/>
            <a:ext cx="8964488" cy="1143000"/>
          </a:xfrm>
        </p:spPr>
        <p:txBody>
          <a:bodyPr>
            <a:normAutofit/>
          </a:bodyPr>
          <a:lstStyle/>
          <a:p>
            <a:r>
              <a:rPr lang="ru-RU" sz="14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проведенных преподавателем  конференций, выставок, конкурсов профессионального мастерства, иных конкурсов и аналогичных мероприятий (в области преподаваемого учебного предмета, курса, дисциплины (модуля)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47525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уровне образовательной организации: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Захарова Егора, гр. 2ТРМ9, участника на НПК «Шаг в будущую профессию» по теме: «Создание мобильной бригады по заготовке сена», диплом 1 степени, 17 ноября 2018г.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соревнования по волейболу между учебными группами 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филиала, 07.10.2022г. Итоги: 1 место: 3ЭЛМ9,  2 место: 1ЭЛМ9, 3 место: 1МТОР11;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конкурса «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Урун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Уолан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2019», среди студентов 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филиала, победителем становился 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Олесов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Иван, гр. ТРМ-3., 2019г.</a:t>
            </a:r>
          </a:p>
          <a:p>
            <a:pPr marL="0" indent="0" algn="just"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 обучающихся на Федеральном уровне: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Габышева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Дария Иннокентьевна, гр. МЖ, участник Всероссийского соревнования по 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мас-рестлингу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среди мужчин и женщин Кубок Кавказа – 2021» в г. Ставрополь, диплом 2 степени, 24.04.2021г.;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Корнилов Серафим Васильевич, 1ЭЛМ11, участник Всероссийской олимпиады по Физической культуре, диплом 2 степени, 03.02.2022г.;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Павлов Максим Михайлович, 1ЭЛМ11, участник Всероссийской олимпиады по Физической культуре, диплом 2 степени, 03.02.2022г.;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Аммосов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Афанасий Афанасьевич, 1ЭЛМ11, участник Всероссийской олимпиады по Физической культуре, диплом 1 степени, 03.02.2022г.;</a:t>
            </a:r>
          </a:p>
          <a:p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6" name="Picture 1" descr="f3fd423c-7ec4-4aed-be0a-8c67541dc2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98" y="4274393"/>
            <a:ext cx="184943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4236" y="4274393"/>
            <a:ext cx="1744228" cy="2466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197" y="4267957"/>
            <a:ext cx="1748779" cy="24734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3996" y="4274393"/>
            <a:ext cx="1744228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503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 В МЕЖАТТЕСТАЦИОННЫЙ ПЕРИОД</a:t>
            </a:r>
            <a:endParaRPr lang="ru-RU" sz="16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89972" y="980728"/>
            <a:ext cx="4316288" cy="32249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на уровне образовательной и муниципальной организации:</a:t>
            </a:r>
          </a:p>
          <a:p>
            <a:pPr algn="ctr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За активное участие в общественной жизни села обладатель номинации «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Бастынтан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бастын-2019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администрации МО «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Тюнгюлюнский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наслег»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Мегино-Кангаласского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улуса январь 2020г</a:t>
            </a: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052735"/>
            <a:ext cx="4132772" cy="5510361"/>
          </a:xfrm>
          <a:prstGeom prst="rect">
            <a:avLst/>
          </a:prstGeom>
        </p:spPr>
      </p:pic>
      <p:pic>
        <p:nvPicPr>
          <p:cNvPr id="5123" name="Объект 13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16" t="13361" r="13640" b="8681"/>
          <a:stretch>
            <a:fillRect/>
          </a:stretch>
        </p:blipFill>
        <p:spPr bwMode="auto">
          <a:xfrm>
            <a:off x="5859168" y="3429000"/>
            <a:ext cx="2318939" cy="322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 В МЕЖАТТЕСТАЦИОННЫЙ ПЕРИОД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1531061"/>
            <a:ext cx="82296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Награждена нагрудным знаком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«Отличник системы образования Республики Саха (Якутия)» 26.04.2022г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01" t="1701" r="16401" b="4850"/>
          <a:stretch/>
        </p:blipFill>
        <p:spPr>
          <a:xfrm rot="16200000">
            <a:off x="2678756" y="1036259"/>
            <a:ext cx="3786488" cy="70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256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ПОВЫШЕНИЯ КВАЛИФИКАЦИИ ПО ПРОФИЛЮ ПЕДАГОГИЧЕСКОЙ ДЕЯТЕЛЬНОСТИ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00" t="9349" r="9401" b="5602"/>
          <a:stretch/>
        </p:blipFill>
        <p:spPr>
          <a:xfrm rot="16200000">
            <a:off x="1958376" y="-78056"/>
            <a:ext cx="5371263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806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ДРУГИЕ ФОРМЫ ОБЩЕСТВЕННОЙ РАБОТЫ</a:t>
            </a:r>
          </a:p>
          <a:p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620688"/>
            <a:ext cx="85689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сборной команды по волейболу. Чемпионка и призер улусных и республиканских соревнований по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волейболу.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профбюро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наслежного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Совета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 традиционной Эстафете культуры и спорта по волейболу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 спартакиаде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ОУ СПО РС (Я) по волейболу, член сборной команды техникума.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секретарем республиканского турнира по настольному теннису на призы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Баишева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Никифора Александровича 23 марта 2019г</a:t>
            </a:r>
          </a:p>
        </p:txBody>
      </p:sp>
      <p:pic>
        <p:nvPicPr>
          <p:cNvPr id="2052" name="Picture 4" descr="e548eb2b-8a9f-49d5-899f-80a20890353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66" y="3861048"/>
            <a:ext cx="2152650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0741" y="3861048"/>
            <a:ext cx="2114550" cy="2813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Объект 11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51" t="10623" r="13454" b="11816"/>
          <a:stretch>
            <a:fillRect/>
          </a:stretch>
        </p:blipFill>
        <p:spPr bwMode="auto">
          <a:xfrm>
            <a:off x="4744055" y="3867398"/>
            <a:ext cx="1943100" cy="2813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7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5920" y="3877964"/>
            <a:ext cx="2120268" cy="2802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7611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2852935"/>
            <a:ext cx="3600399" cy="2027474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ДРУГИЕ ФОРМЫ ОБЩЕСТВЕННОЙ РАБОТЫ</a:t>
            </a:r>
          </a:p>
          <a:p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WhatsApp Image 2022-11-06 at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1" t="10199" r="24385" b="11656"/>
          <a:stretch>
            <a:fillRect/>
          </a:stretch>
        </p:blipFill>
        <p:spPr bwMode="auto">
          <a:xfrm>
            <a:off x="323528" y="692696"/>
            <a:ext cx="3119437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Объект 9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9" t="22556" r="15047" b="17783"/>
          <a:stretch>
            <a:fillRect/>
          </a:stretch>
        </p:blipFill>
        <p:spPr bwMode="auto">
          <a:xfrm>
            <a:off x="6444208" y="692696"/>
            <a:ext cx="1872208" cy="203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2696"/>
            <a:ext cx="1545133" cy="20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5905" y="4149080"/>
            <a:ext cx="2592287" cy="2592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439"/>
          <a:stretch/>
        </p:blipFill>
        <p:spPr>
          <a:xfrm>
            <a:off x="116862" y="2852935"/>
            <a:ext cx="2272321" cy="2592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9544" y="4742824"/>
            <a:ext cx="3549022" cy="19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20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sz="16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учебной деятельности по итогам мониторинга ПОО </a:t>
            </a:r>
            <a:br>
              <a:rPr lang="ru-RU" sz="16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(общеобразовательный цикл)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7064091"/>
              </p:ext>
            </p:extLst>
          </p:nvPr>
        </p:nvGraphicFramePr>
        <p:xfrm>
          <a:off x="179512" y="1268760"/>
          <a:ext cx="8784975" cy="3716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52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4997">
                  <a:extLst>
                    <a:ext uri="{9D8B030D-6E8A-4147-A177-3AD203B41FA5}">
                      <a16:colId xmlns:a16="http://schemas.microsoft.com/office/drawing/2014/main" xmlns="" val="648065798"/>
                    </a:ext>
                  </a:extLst>
                </a:gridCol>
                <a:gridCol w="15687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167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32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годы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аттестованных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Успеваемость,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Качество,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1793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ТРМ-2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152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 и М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152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ПК-3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6911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ТРМ-2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extLst>
                  <a:ext uri="{0D108BD9-81ED-4DB2-BD59-A6C34878D82A}">
                    <a16:rowId xmlns:a16="http://schemas.microsoft.com/office/drawing/2014/main" xmlns="" val="3768705357"/>
                  </a:ext>
                </a:extLst>
              </a:tr>
              <a:tr h="326911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1МЖ9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extLst>
                  <a:ext uri="{0D108BD9-81ED-4DB2-BD59-A6C34878D82A}">
                    <a16:rowId xmlns:a16="http://schemas.microsoft.com/office/drawing/2014/main" xmlns="" val="4254851989"/>
                  </a:ext>
                </a:extLst>
              </a:tr>
              <a:tr h="326911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ЭЛМ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83%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extLst>
                  <a:ext uri="{0D108BD9-81ED-4DB2-BD59-A6C34878D82A}">
                    <a16:rowId xmlns:a16="http://schemas.microsoft.com/office/drawing/2014/main" xmlns="" val="2269568959"/>
                  </a:ext>
                </a:extLst>
              </a:tr>
              <a:tr h="32691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3МЖ9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67842339"/>
                  </a:ext>
                </a:extLst>
              </a:tr>
              <a:tr h="326911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1ТРМ11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92169685"/>
                  </a:ext>
                </a:extLst>
              </a:tr>
              <a:tr h="32691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2021-2022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1ЭЛМ11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7920290"/>
                  </a:ext>
                </a:extLst>
              </a:tr>
              <a:tr h="326911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1МПМП11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56374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3393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6976"/>
          </a:xfrm>
        </p:spPr>
        <p:txBody>
          <a:bodyPr>
            <a:normAutofit/>
          </a:bodyPr>
          <a:lstStyle/>
          <a:p>
            <a:r>
              <a:rPr lang="ru-RU" sz="14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 по итогам мониторинга системы образования</a:t>
            </a:r>
            <a:br>
              <a:rPr lang="ru-RU" sz="14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(общеобразовательный цикл)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7888365"/>
              </p:ext>
            </p:extLst>
          </p:nvPr>
        </p:nvGraphicFramePr>
        <p:xfrm>
          <a:off x="215514" y="1196752"/>
          <a:ext cx="8784972" cy="1084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574">
                  <a:extLst>
                    <a:ext uri="{9D8B030D-6E8A-4147-A177-3AD203B41FA5}">
                      <a16:colId xmlns:a16="http://schemas.microsoft.com/office/drawing/2014/main" xmlns="" val="3974923592"/>
                    </a:ext>
                  </a:extLst>
                </a:gridCol>
                <a:gridCol w="32444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2439">
                  <a:extLst>
                    <a:ext uri="{9D8B030D-6E8A-4147-A177-3AD203B41FA5}">
                      <a16:colId xmlns:a16="http://schemas.microsoft.com/office/drawing/2014/main" xmlns="" val="648065798"/>
                    </a:ext>
                  </a:extLst>
                </a:gridCol>
                <a:gridCol w="12155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77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7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7119">
                  <a:extLst>
                    <a:ext uri="{9D8B030D-6E8A-4147-A177-3AD203B41FA5}">
                      <a16:colId xmlns:a16="http://schemas.microsoft.com/office/drawing/2014/main" xmlns="" val="3411643392"/>
                    </a:ext>
                  </a:extLst>
                </a:gridCol>
              </a:tblGrid>
              <a:tr h="3811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</a:t>
                      </a:r>
                      <a:r>
                        <a:rPr lang="ru-RU" sz="105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дисциплины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05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аттестованных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Успеваемость,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Качество,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63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изическая культура 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ТРМ-2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4,67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5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 и М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4,60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5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ПК-3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4,28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92696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Итоги контрольных срезов на 2017-2018 учебный год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2176019"/>
              </p:ext>
            </p:extLst>
          </p:nvPr>
        </p:nvGraphicFramePr>
        <p:xfrm>
          <a:off x="215514" y="2708920"/>
          <a:ext cx="8784974" cy="968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576">
                  <a:extLst>
                    <a:ext uri="{9D8B030D-6E8A-4147-A177-3AD203B41FA5}">
                      <a16:colId xmlns:a16="http://schemas.microsoft.com/office/drawing/2014/main" xmlns="" val="1199131630"/>
                    </a:ext>
                  </a:extLst>
                </a:gridCol>
                <a:gridCol w="3244413">
                  <a:extLst>
                    <a:ext uri="{9D8B030D-6E8A-4147-A177-3AD203B41FA5}">
                      <a16:colId xmlns:a16="http://schemas.microsoft.com/office/drawing/2014/main" xmlns="" val="4247309914"/>
                    </a:ext>
                  </a:extLst>
                </a:gridCol>
                <a:gridCol w="972439">
                  <a:extLst>
                    <a:ext uri="{9D8B030D-6E8A-4147-A177-3AD203B41FA5}">
                      <a16:colId xmlns:a16="http://schemas.microsoft.com/office/drawing/2014/main" xmlns="" val="1319432162"/>
                    </a:ext>
                  </a:extLst>
                </a:gridCol>
                <a:gridCol w="1215551">
                  <a:extLst>
                    <a:ext uri="{9D8B030D-6E8A-4147-A177-3AD203B41FA5}">
                      <a16:colId xmlns:a16="http://schemas.microsoft.com/office/drawing/2014/main" xmlns="" val="356511438"/>
                    </a:ext>
                  </a:extLst>
                </a:gridCol>
                <a:gridCol w="1097757">
                  <a:extLst>
                    <a:ext uri="{9D8B030D-6E8A-4147-A177-3AD203B41FA5}">
                      <a16:colId xmlns:a16="http://schemas.microsoft.com/office/drawing/2014/main" xmlns="" val="1462615964"/>
                    </a:ext>
                  </a:extLst>
                </a:gridCol>
                <a:gridCol w="847119">
                  <a:extLst>
                    <a:ext uri="{9D8B030D-6E8A-4147-A177-3AD203B41FA5}">
                      <a16:colId xmlns:a16="http://schemas.microsoft.com/office/drawing/2014/main" xmlns="" val="819105689"/>
                    </a:ext>
                  </a:extLst>
                </a:gridCol>
                <a:gridCol w="847119">
                  <a:extLst>
                    <a:ext uri="{9D8B030D-6E8A-4147-A177-3AD203B41FA5}">
                      <a16:colId xmlns:a16="http://schemas.microsoft.com/office/drawing/2014/main" xmlns="" val="3197018885"/>
                    </a:ext>
                  </a:extLst>
                </a:gridCol>
              </a:tblGrid>
              <a:tr h="328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</a:t>
                      </a: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аттестованных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extLst>
                  <a:ext uri="{0D108BD9-81ED-4DB2-BD59-A6C34878D82A}">
                    <a16:rowId xmlns:a16="http://schemas.microsoft.com/office/drawing/2014/main" xmlns="" val="2695563834"/>
                  </a:ext>
                </a:extLst>
              </a:tr>
              <a:tr h="2109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ТРМ-2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27015248"/>
                  </a:ext>
                </a:extLst>
              </a:tr>
              <a:tr h="2109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1МЖ9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4,25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34150385"/>
                  </a:ext>
                </a:extLst>
              </a:tr>
              <a:tr h="2109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1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1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ЭЛМ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83%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4,26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40585602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395536" y="2204864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Итоги контрольных срезов на 2018-2019 учебный год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8724" y="3528490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Итоги контрольных срезов на 2020-2021 учебный год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5700046"/>
              </p:ext>
            </p:extLst>
          </p:nvPr>
        </p:nvGraphicFramePr>
        <p:xfrm>
          <a:off x="287519" y="4012897"/>
          <a:ext cx="8712967" cy="967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053">
                  <a:extLst>
                    <a:ext uri="{9D8B030D-6E8A-4147-A177-3AD203B41FA5}">
                      <a16:colId xmlns:a16="http://schemas.microsoft.com/office/drawing/2014/main" xmlns="" val="1993447759"/>
                    </a:ext>
                  </a:extLst>
                </a:gridCol>
                <a:gridCol w="3224364">
                  <a:extLst>
                    <a:ext uri="{9D8B030D-6E8A-4147-A177-3AD203B41FA5}">
                      <a16:colId xmlns:a16="http://schemas.microsoft.com/office/drawing/2014/main" xmlns="" val="1078114570"/>
                    </a:ext>
                  </a:extLst>
                </a:gridCol>
                <a:gridCol w="1012892">
                  <a:extLst>
                    <a:ext uri="{9D8B030D-6E8A-4147-A177-3AD203B41FA5}">
                      <a16:colId xmlns:a16="http://schemas.microsoft.com/office/drawing/2014/main" xmlns="" val="624336602"/>
                    </a:ext>
                  </a:extLst>
                </a:gridCol>
                <a:gridCol w="1210731">
                  <a:extLst>
                    <a:ext uri="{9D8B030D-6E8A-4147-A177-3AD203B41FA5}">
                      <a16:colId xmlns:a16="http://schemas.microsoft.com/office/drawing/2014/main" xmlns="" val="1788901678"/>
                    </a:ext>
                  </a:extLst>
                </a:gridCol>
                <a:gridCol w="1093405">
                  <a:extLst>
                    <a:ext uri="{9D8B030D-6E8A-4147-A177-3AD203B41FA5}">
                      <a16:colId xmlns:a16="http://schemas.microsoft.com/office/drawing/2014/main" xmlns="" val="2129590699"/>
                    </a:ext>
                  </a:extLst>
                </a:gridCol>
                <a:gridCol w="843761">
                  <a:extLst>
                    <a:ext uri="{9D8B030D-6E8A-4147-A177-3AD203B41FA5}">
                      <a16:colId xmlns:a16="http://schemas.microsoft.com/office/drawing/2014/main" xmlns="" val="208809336"/>
                    </a:ext>
                  </a:extLst>
                </a:gridCol>
                <a:gridCol w="843761">
                  <a:extLst>
                    <a:ext uri="{9D8B030D-6E8A-4147-A177-3AD203B41FA5}">
                      <a16:colId xmlns:a16="http://schemas.microsoft.com/office/drawing/2014/main" xmlns="" val="3880444801"/>
                    </a:ext>
                  </a:extLst>
                </a:gridCol>
              </a:tblGrid>
              <a:tr h="5129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</a:t>
                      </a: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аттестованных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 в 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</a:t>
                      </a:r>
                    </a:p>
                    <a:p>
                      <a:pPr marL="285750" indent="-285750" algn="ctr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extLst>
                  <a:ext uri="{0D108BD9-81ED-4DB2-BD59-A6C34878D82A}">
                    <a16:rowId xmlns:a16="http://schemas.microsoft.com/office/drawing/2014/main" xmlns="" val="462342039"/>
                  </a:ext>
                </a:extLst>
              </a:tr>
              <a:tr h="2356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3МЖ9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4,56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93531264"/>
                  </a:ext>
                </a:extLst>
              </a:tr>
              <a:tr h="2187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1ТРМ11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4,71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632654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23" y="4939615"/>
            <a:ext cx="8230313" cy="577617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062127"/>
              </p:ext>
            </p:extLst>
          </p:nvPr>
        </p:nvGraphicFramePr>
        <p:xfrm>
          <a:off x="251249" y="5475424"/>
          <a:ext cx="8713502" cy="1121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928">
                  <a:extLst>
                    <a:ext uri="{9D8B030D-6E8A-4147-A177-3AD203B41FA5}">
                      <a16:colId xmlns:a16="http://schemas.microsoft.com/office/drawing/2014/main" xmlns="" val="3706434847"/>
                    </a:ext>
                  </a:extLst>
                </a:gridCol>
                <a:gridCol w="34374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9170">
                  <a:extLst>
                    <a:ext uri="{9D8B030D-6E8A-4147-A177-3AD203B41FA5}">
                      <a16:colId xmlns:a16="http://schemas.microsoft.com/office/drawing/2014/main" xmlns="" val="648065798"/>
                    </a:ext>
                  </a:extLst>
                </a:gridCol>
                <a:gridCol w="12108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34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38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3814">
                  <a:extLst>
                    <a:ext uri="{9D8B030D-6E8A-4147-A177-3AD203B41FA5}">
                      <a16:colId xmlns:a16="http://schemas.microsoft.com/office/drawing/2014/main" xmlns="" val="3831650230"/>
                    </a:ext>
                  </a:extLst>
                </a:gridCol>
              </a:tblGrid>
              <a:tr h="477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</a:t>
                      </a: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аттестованных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 в </a:t>
                      </a: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</a:t>
                      </a:r>
                    </a:p>
                    <a:p>
                      <a:pPr marL="285750" indent="-285750" algn="ctr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64" marR="60364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1ЭЛМ11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4,60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20870047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изическая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1МПМП11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4,42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66204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93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99392"/>
            <a:ext cx="9252520" cy="998984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 ПО ИТОГАМ МОНИТОРИНГА СИСТЕМЫ ОБРАЗОВАНИЯ В МЕЖАТТЕСТАЦИОННЫЙ ПЕРИОД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2407110"/>
              </p:ext>
            </p:extLst>
          </p:nvPr>
        </p:nvGraphicFramePr>
        <p:xfrm>
          <a:off x="251520" y="1340768"/>
          <a:ext cx="8640960" cy="1900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0835">
                  <a:extLst>
                    <a:ext uri="{9D8B030D-6E8A-4147-A177-3AD203B41FA5}">
                      <a16:colId xmlns:a16="http://schemas.microsoft.com/office/drawing/2014/main" xmlns="" val="3346810131"/>
                    </a:ext>
                  </a:extLst>
                </a:gridCol>
                <a:gridCol w="3632732">
                  <a:extLst>
                    <a:ext uri="{9D8B030D-6E8A-4147-A177-3AD203B41FA5}">
                      <a16:colId xmlns:a16="http://schemas.microsoft.com/office/drawing/2014/main" xmlns="" val="1412864969"/>
                    </a:ext>
                  </a:extLst>
                </a:gridCol>
                <a:gridCol w="1206827">
                  <a:extLst>
                    <a:ext uri="{9D8B030D-6E8A-4147-A177-3AD203B41FA5}">
                      <a16:colId xmlns:a16="http://schemas.microsoft.com/office/drawing/2014/main" xmlns="" val="176644237"/>
                    </a:ext>
                  </a:extLst>
                </a:gridCol>
                <a:gridCol w="1094854">
                  <a:extLst>
                    <a:ext uri="{9D8B030D-6E8A-4147-A177-3AD203B41FA5}">
                      <a16:colId xmlns:a16="http://schemas.microsoft.com/office/drawing/2014/main" xmlns="" val="3470167893"/>
                    </a:ext>
                  </a:extLst>
                </a:gridCol>
                <a:gridCol w="1094854">
                  <a:extLst>
                    <a:ext uri="{9D8B030D-6E8A-4147-A177-3AD203B41FA5}">
                      <a16:colId xmlns:a16="http://schemas.microsoft.com/office/drawing/2014/main" xmlns="" val="1247551107"/>
                    </a:ext>
                  </a:extLst>
                </a:gridCol>
                <a:gridCol w="1020858">
                  <a:extLst>
                    <a:ext uri="{9D8B030D-6E8A-4147-A177-3AD203B41FA5}">
                      <a16:colId xmlns:a16="http://schemas.microsoft.com/office/drawing/2014/main" xmlns="" val="1617628668"/>
                    </a:ext>
                  </a:extLst>
                </a:gridCol>
              </a:tblGrid>
              <a:tr h="77913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24660867"/>
                  </a:ext>
                </a:extLst>
              </a:tr>
              <a:tr h="273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студентов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(95%)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(88%)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(97%)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(93%)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12024843"/>
                  </a:ext>
                </a:extLst>
              </a:tr>
              <a:tr h="27326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3267516"/>
                  </a:ext>
                </a:extLst>
              </a:tr>
              <a:tr h="27326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Серебро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5146554"/>
                  </a:ext>
                </a:extLst>
              </a:tr>
              <a:tr h="27326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Бронза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48254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23728" y="836712"/>
            <a:ext cx="460851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Нормативы «ГТО» по дисциплине физическая культура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37505265"/>
              </p:ext>
            </p:extLst>
          </p:nvPr>
        </p:nvGraphicFramePr>
        <p:xfrm>
          <a:off x="1259632" y="3356992"/>
          <a:ext cx="676875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0167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22325"/>
          </a:xfrm>
        </p:spPr>
        <p:txBody>
          <a:bodyPr>
            <a:normAutofit/>
          </a:bodyPr>
          <a:lstStyle/>
          <a:p>
            <a: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Деятельность педагога по выполнению функций </a:t>
            </a:r>
            <a:b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классного руководителя</a:t>
            </a:r>
            <a:endParaRPr lang="ru-RU" sz="1600" b="1" cap="all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498" y="844257"/>
            <a:ext cx="466252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52438" algn="l"/>
              </a:tabLst>
              <a:defRPr/>
            </a:pPr>
            <a:r>
              <a:rPr lang="ru-RU" sz="1600" dirty="0" smtClean="0">
                <a:latin typeface="Book Antiqua" pitchFamily="18" charset="0"/>
              </a:rPr>
              <a:t>	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2017-2018 учебном году назначена классным руководителем студентов группы по профессии 35.01.13 «Тракторист-машинист сельскохозяйственного производства» 2 курса. 2019 году успешно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сдали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ГИА 23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студента 100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% успеваемость 61% качество. Все получили диплом СПО и свидетельство тракториста категории «В,С», свидетельство водителя категории «С». 100% все трудоустроены из них по специальности 74% и 26% продолжают обучение высшем ОУ.</a:t>
            </a:r>
          </a:p>
          <a:p>
            <a:pPr algn="just">
              <a:tabLst>
                <a:tab pos="452438" algn="l"/>
              </a:tabLst>
              <a:defRPr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5" y="3861048"/>
            <a:ext cx="4183184" cy="2633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5206" y="935409"/>
            <a:ext cx="4068792" cy="25655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1" t="6950" r="8000" b="2751"/>
          <a:stretch/>
        </p:blipFill>
        <p:spPr>
          <a:xfrm rot="16200000">
            <a:off x="877430" y="3016695"/>
            <a:ext cx="3066242" cy="4322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82780648"/>
              </p:ext>
            </p:extLst>
          </p:nvPr>
        </p:nvGraphicFramePr>
        <p:xfrm>
          <a:off x="395536" y="1268760"/>
          <a:ext cx="8435280" cy="5562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872">
                  <a:extLst>
                    <a:ext uri="{9D8B030D-6E8A-4147-A177-3AD203B41FA5}">
                      <a16:colId xmlns:a16="http://schemas.microsoft.com/office/drawing/2014/main" xmlns="" val="1924158390"/>
                    </a:ext>
                  </a:extLst>
                </a:gridCol>
                <a:gridCol w="2575832">
                  <a:extLst>
                    <a:ext uri="{9D8B030D-6E8A-4147-A177-3AD203B41FA5}">
                      <a16:colId xmlns:a16="http://schemas.microsoft.com/office/drawing/2014/main" xmlns="" val="3101968977"/>
                    </a:ext>
                  </a:extLst>
                </a:gridCol>
                <a:gridCol w="2664513">
                  <a:extLst>
                    <a:ext uri="{9D8B030D-6E8A-4147-A177-3AD203B41FA5}">
                      <a16:colId xmlns:a16="http://schemas.microsoft.com/office/drawing/2014/main" xmlns="" val="2478679750"/>
                    </a:ext>
                  </a:extLst>
                </a:gridCol>
                <a:gridCol w="1254730">
                  <a:extLst>
                    <a:ext uri="{9D8B030D-6E8A-4147-A177-3AD203B41FA5}">
                      <a16:colId xmlns:a16="http://schemas.microsoft.com/office/drawing/2014/main" xmlns="" val="3887437439"/>
                    </a:ext>
                  </a:extLst>
                </a:gridCol>
                <a:gridCol w="1265333">
                  <a:extLst>
                    <a:ext uri="{9D8B030D-6E8A-4147-A177-3AD203B41FA5}">
                      <a16:colId xmlns:a16="http://schemas.microsoft.com/office/drawing/2014/main" xmlns="" val="1455813584"/>
                    </a:ext>
                  </a:extLst>
                </a:gridCol>
              </a:tblGrid>
              <a:tr h="30473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Ф.И., участников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8887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 день бега «Кросс Наций»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Всей группой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14.09.2018г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5738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Республиканский турнир по мас-рестлингу среди юношей и юниоров на призы КМС, судьи 1 категории Н.А. Никанорова в с Хочо 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Стручков Егор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29.09.2018г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80299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Первенство филиала между группами  по мини-футболу	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Окоемов Анатолий, Стручков Гоша, Марков Владимир, Титов Николай, Петров Айтал, Ядрихинский Вадим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04.10.2018г. по 08.10.2018г.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40777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Первенство филиала между группами  по баскетболу.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Окоемов Анатолий, Стручков Гоша, Иванов Сергей, Марков Владимир, Титов Николай, Шадрин Стас, 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Ядрихинский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Вадим, Любимов Ефрем, Петров Гриша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25.10.2018г. по 26.10.2018г.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94741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Первенство филиала между группами  по волейболу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Окоемов Анатолий, Иванов Сергей, Титов Николай, Шадрин Стас, Ядрихинский Вадим, Петров Гриша, Винокуров Семен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01.11.2018г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31870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Первенство филиала между группами  по шашкам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доске 3 место Окоемов Анатолий –ТРМ-3курс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 доске 3 место Иванов Сергей –ТРМ-3курс; IV доске 2 место – Винокуров Семен– ТРМ-3 курс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08.11.2018г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Общекомандном 2 место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87257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Семинар «Волонтерское движение» г Якутск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Ноев Юлиан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участие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58748249"/>
                  </a:ext>
                </a:extLst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84477" y="0"/>
            <a:ext cx="8229600" cy="792088"/>
          </a:xfrm>
        </p:spPr>
        <p:txBody>
          <a:bodyPr>
            <a:normAutofit/>
          </a:bodyPr>
          <a:lstStyle/>
          <a:p>
            <a: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Деятельность педагога по выполнению функций </a:t>
            </a:r>
            <a:b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классного руководителя</a:t>
            </a:r>
            <a:endParaRPr lang="ru-RU" sz="1600" b="1" cap="all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2102" y="620688"/>
            <a:ext cx="8229600" cy="7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аши достижения группы Тракторист-машинист сельскохозяйственного производства за 2018-2019 учебный год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7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4036</TotalTime>
  <Words>3795</Words>
  <Application>Microsoft Office PowerPoint</Application>
  <PresentationFormat>Экран (4:3)</PresentationFormat>
  <Paragraphs>732</Paragraphs>
  <Slides>41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Профессиональная деятельность преподавателя  </vt:lpstr>
      <vt:lpstr>РЕЗУЛЬТАТЫ ПОВЫШЕНИЯ КВАЛИФИКАЦИИ ПО ПРОФИЛЮ ПЕДАГОГИЧЕСКОЙ ДЕЯТЕЛЬНОСТИ</vt:lpstr>
      <vt:lpstr>Результаты повышения квалификации собственного профессионального уровня</vt:lpstr>
      <vt:lpstr>РЕЗУЛЬТАТЫ ПОВЫШЕНИЯ КВАЛИФИКАЦИИ ПО ПРОФИЛЮ ПЕДАГОГИЧЕСКОЙ ДЕЯТЕЛЬНОСТИ</vt:lpstr>
      <vt:lpstr>Результаты учебной деятельности по итогам мониторинга ПОО  (общеобразовательный цикл)</vt:lpstr>
      <vt:lpstr>Результаты освоения обучающимися образовательных программ по итогам мониторинга системы образования (общеобразовательный цикл)</vt:lpstr>
      <vt:lpstr>РЕЗУЛЬТАТЫ ОСВОЕНИЯ ОБУЧАЮЩИМИСЯ ОБРАЗОВАТЕЛЬНЫХ ПРОГРАММ ПО ИТОГАМ МОНИТОРИНГА СИСТЕМЫ ОБРАЗОВАНИЯ В МЕЖАТТЕСТАЦИОННЫЙ ПЕРИОД</vt:lpstr>
      <vt:lpstr>Деятельность педагога по выполнению функций  классного руководителя</vt:lpstr>
      <vt:lpstr>Деятельность педагога по выполнению функций  классного руководителя</vt:lpstr>
      <vt:lpstr>Деятельность педагога по выполнению функций  классного руководителя</vt:lpstr>
      <vt:lpstr>Деятельность педагога по выполнению функций  классного руководителя</vt:lpstr>
      <vt:lpstr>     РЕЗУЛЬТАТЫ УЧАСТИЯ ОБУЧАЮЩИХСЯ В  ВЫСТАВКАХ, КОНКУРСАХ, ОЛИМПИАДАХ, КОНФЕРЕНЦИЯХ, СОРЕВНОВАНИЯХ (ПО ПРЕПОДАВАЕМЫМ ПРОФЕССИОНАЛЬНЫМ МОДУЛЯМ, МЕЖДИСЦИПЛИНАРНЫМ КУРСАМ, ДИСЦИПЛИНАМ)  В МЕЖАТТЕСТАЦИОННЫЙ ПЕРИОД     </vt:lpstr>
      <vt:lpstr>     РЕЗУЛЬТАТЫ УЧАСТИЯ ОБУЧАЮЩИХСЯ В В ВЫСТАВКАХ, КОНКУРСАХ, ОЛИМПИАДАХ, КОНФЕРЕНЦИЯХ, СОРЕВНОВАНИЯХ (ПО ПРЕПОДАВАЕМЫМ ПРОФЕССИОНАЛЬНЫМ МОДУЛЯМ, МЕЖДИСЦИПЛИНАРНЫМ КУРСАМ, ДИСЦИПЛИНАМ) В МЕЖАТТЕСТАЦИОННЫЙ ПЕРИОД     </vt:lpstr>
      <vt:lpstr>     РЕЗУЛЬТАТЫ УЧАСТИЯ ОБУЧАЮЩИХСЯ В В ВЫСТАВКАХ, КОНКУРСАХ, ОЛИМПИАДАХ, КОНФЕРЕНЦИЯХ, СОРЕВНОВАНИЯХ (ПО ПРЕПОДАВАЕМЫМ ПРОФЕССИОНАЛЬНЫМ МОДУЛЯМ, МЕЖДИСЦИПЛИНАРНЫМ КУРСАМ, ДИСЦИПЛИНАМ) В МЕЖАТТЕСТАЦИОННЫЙ ПЕРИОД     </vt:lpstr>
      <vt:lpstr>РЕЗУЛЬТАТЫ ИСПОЛЬЗОВАНИЯ НОВЫХ ОБРАЗОВАТЕЛЬНЫХ ТЕХНОЛОГИЙ В МЕЖАТТЕСТАЦИОННЫЙ ПЕРИОД</vt:lpstr>
      <vt:lpstr>ЭФФЕКТИВНОСТЬ РАБОТЫ ПО ПРОГРАММНО-МЕТОДИЧЕСКОМУ СОПРОВОЖДЕНИЮ ОБРАЗОВАТЕЛЬНОГО ПРОЦЕССА В МЕЖАТТЕСТАЦИОННЫЙ ПЕРИОД</vt:lpstr>
      <vt:lpstr>ЭФФЕКТИВНОСТЬ РАБОТЫ ПО ПРОГРАММНО-МЕТОДИЧЕСКОМУ СОПРОВОЖДЕНИЮ ОБРАЗОВАТЕЛЬНОГО ПРОЦЕССА В МЕЖАТТЕСТАЦИОННЫЙ ПЕРИОД</vt:lpstr>
      <vt:lpstr>ЭФФЕКТИВНОСТЬ РАБОТЫ ПО ПРОГРАММНО-МЕТОДИЧЕСКОМУ СОПРОВОЖДЕНИЮ ОБРАЗОВАТЕЛЬНОГО ПРОЦЕССА В МЕЖАТТЕСТАЦИОННЫЙ ПЕРИОД</vt:lpstr>
      <vt:lpstr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vt:lpstr>
      <vt:lpstr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vt:lpstr>
      <vt:lpstr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vt:lpstr>
      <vt:lpstr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vt:lpstr>
      <vt:lpstr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vt:lpstr>
      <vt:lpstr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vt:lpstr>
      <vt:lpstr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vt:lpstr>
      <vt:lpstr>ОБОБЩЕНИЕ И РАСПРОСТРАНЕНИЕ В ПЕДАГОГИЧЕСКИХ КОЛЛЕКТИВАХ, ОПЫТА ПРАКТИЧЕСКИХ РЕЗУЛЬТАТОВ СВОЕЙ ПРОФЕССИОНАЛЬНОЙ ДЕЯТЕЛЬНОСТИ В МЕЖАТТЕСТАЦИОННЫЙ ПЕРИОД</vt:lpstr>
      <vt:lpstr>Проведение открытых уроков и мероприятий</vt:lpstr>
      <vt:lpstr>Наличие публикаций, включая интернет-публикации</vt:lpstr>
      <vt:lpstr>Наличие авторских программ, методических пособий</vt:lpstr>
      <vt:lpstr>Результаты участия и продуктивность методической деятельности преподавателя</vt:lpstr>
      <vt:lpstr>РЕЗУЛЬТАТЫ ЛИЧНОГО УЧАСТИЯ В КОНКУРСАХ (ВЫСТАВКАХ) ПРОФЕССИОНАЛЬНОГО МАСТЕРСТВА В МЕЖАТТЕСТАЦИОННЫЙ ПЕРИОД</vt:lpstr>
      <vt:lpstr>РЕЗУЛЬТАТЫ ЛИЧНОГО УЧАСТИЯ В КОНКУРСАХ (ВЫСТАВКАХ) ПРОФЕССИОНАЛЬНОГО МАСТЕРСТВА В МЕЖАТТЕСТАЦИОННЫЙ ПЕРИОД</vt:lpstr>
      <vt:lpstr>РЕЗУЛЬТАТЫ ЛИЧНОГО УЧАСТИЯ В КОНКУРСАХ (ВЫСТАВКАХ) ПРОФЕССИОНАЛЬНОГО МАСТЕРСТВА В МЕЖАТТЕСТАЦИОННЫЙ ПЕРИОД</vt:lpstr>
      <vt:lpstr>РЕЗУЛЬТАТЫ ЛИЧНОГО УЧАСТИЯ В КОНКУРСАХ (ВЫСТАВКАХ) ПРОФЕССИОНАЛЬНОГО МАСТЕРСТВА В МЕЖАТТЕСТАЦИОННЫЙ ПЕРИОД</vt:lpstr>
      <vt:lpstr>РЕЗУЛЬТАТЫ ЛИЧНОГО УЧАСТИЯ В КОНКУРСАХ (ВЫСТАВКАХ) ПРОФЕССИОНАЛЬНОГО МАСТЕРСТВА В МЕЖАТТЕСТАЦИОННЫЙ ПЕРИОД</vt:lpstr>
      <vt:lpstr>РЕЗУЛЬТАТЫ ЛИЧНОГО УЧАСТИЯ В КОНКУРСАХ (ВЫСТАВКАХ) ПРОФЕССИОНАЛЬНОГО МАСТЕРСТВА В МЕЖАТТЕСТАЦИОННЫЙ ПЕРИОД</vt:lpstr>
      <vt:lpstr>Результаты проведенных преподавателем  конференций, выставок, конкурсов профессионального мастерства, иных конкурсов и аналогичных мероприятий (в области преподаваемого учебного предмета, курса, дисциплины (модуля)</vt:lpstr>
      <vt:lpstr>ПООЩРЕНИЯ ЗА ПРОФЕССИОНАЛЬНУЮ ДЕЯТЕЛЬНОСТЬ В МЕЖАТТЕСТАЦИОННЫЙ ПЕРИОД</vt:lpstr>
      <vt:lpstr>Слайд 39</vt:lpstr>
      <vt:lpstr>Слайд 40</vt:lpstr>
      <vt:lpstr>Слайд 41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Общие сведения</dc:title>
  <dc:creator>Методист</dc:creator>
  <cp:lastModifiedBy>metodist</cp:lastModifiedBy>
  <cp:revision>283</cp:revision>
  <dcterms:created xsi:type="dcterms:W3CDTF">2020-03-14T00:47:00Z</dcterms:created>
  <dcterms:modified xsi:type="dcterms:W3CDTF">2022-12-13T00:39:00Z</dcterms:modified>
</cp:coreProperties>
</file>