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4"/>
  </p:notesMasterIdLst>
  <p:sldIdLst>
    <p:sldId id="257" r:id="rId2"/>
    <p:sldId id="288" r:id="rId3"/>
    <p:sldId id="292" r:id="rId4"/>
    <p:sldId id="291" r:id="rId5"/>
    <p:sldId id="294" r:id="rId6"/>
    <p:sldId id="367" r:id="rId7"/>
    <p:sldId id="366" r:id="rId8"/>
    <p:sldId id="365" r:id="rId9"/>
    <p:sldId id="368" r:id="rId10"/>
    <p:sldId id="324" r:id="rId11"/>
    <p:sldId id="323" r:id="rId12"/>
    <p:sldId id="320" r:id="rId13"/>
    <p:sldId id="322" r:id="rId14"/>
    <p:sldId id="348" r:id="rId15"/>
    <p:sldId id="338" r:id="rId16"/>
    <p:sldId id="346" r:id="rId17"/>
    <p:sldId id="352" r:id="rId18"/>
    <p:sldId id="370" r:id="rId19"/>
    <p:sldId id="369" r:id="rId20"/>
    <p:sldId id="331" r:id="rId21"/>
    <p:sldId id="349" r:id="rId22"/>
    <p:sldId id="321" r:id="rId23"/>
    <p:sldId id="359" r:id="rId24"/>
    <p:sldId id="325" r:id="rId25"/>
    <p:sldId id="345" r:id="rId26"/>
    <p:sldId id="355" r:id="rId27"/>
    <p:sldId id="363" r:id="rId28"/>
    <p:sldId id="361" r:id="rId29"/>
    <p:sldId id="358" r:id="rId30"/>
    <p:sldId id="356" r:id="rId31"/>
    <p:sldId id="304" r:id="rId32"/>
    <p:sldId id="312" r:id="rId33"/>
    <p:sldId id="307" r:id="rId34"/>
    <p:sldId id="301" r:id="rId35"/>
    <p:sldId id="308" r:id="rId36"/>
    <p:sldId id="342" r:id="rId37"/>
    <p:sldId id="351" r:id="rId38"/>
    <p:sldId id="302" r:id="rId39"/>
    <p:sldId id="330" r:id="rId40"/>
    <p:sldId id="335" r:id="rId41"/>
    <p:sldId id="343" r:id="rId42"/>
    <p:sldId id="344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79644" initials="7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017" autoAdjust="0"/>
    <p:restoredTop sz="94713" autoAdjust="0"/>
  </p:normalViewPr>
  <p:slideViewPr>
    <p:cSldViewPr>
      <p:cViewPr>
        <p:scale>
          <a:sx n="160" d="100"/>
          <a:sy n="160" d="100"/>
        </p:scale>
        <p:origin x="-300" y="22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0C469-013A-4A9E-AEB1-DFAB5B25E0D3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407F5-626B-46A3-8D68-D6FA16173E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07F5-626B-46A3-8D68-D6FA16173EFF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40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1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4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2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6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8" y="21103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8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4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85728"/>
            <a:ext cx="7498080" cy="500066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Ярошко Оксана Алексеевна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ject 2"/>
          <p:cNvPicPr/>
          <p:nvPr/>
        </p:nvPicPr>
        <p:blipFill>
          <a:blip r:embed="rId2" cstate="print"/>
          <a:srcRect l="66666" t="4444" r="14167" b="57778"/>
          <a:stretch>
            <a:fillRect/>
          </a:stretch>
        </p:blipFill>
        <p:spPr>
          <a:xfrm rot="10800000" flipH="1" flipV="1">
            <a:off x="1071538" y="2000241"/>
            <a:ext cx="192882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786050" y="1000108"/>
            <a:ext cx="6215106" cy="4786346"/>
          </a:xfrm>
        </p:spPr>
        <p:txBody>
          <a:bodyPr>
            <a:noAutofit/>
          </a:bodyPr>
          <a:lstStyle/>
          <a:p>
            <a:pPr marL="285750" lvl="0" indent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Преподаватель </a:t>
            </a:r>
            <a:r>
              <a:rPr lang="ru-RU" sz="1200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ГБПОУ РС (Я) «Якутский сельскохозяйственный техникум» по дисциплинам: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ПМ.03 Правовое регулирование отношений при проведении землеустройства; МДК 03.01 Земельные правоотношения; МДК 03.02 Правовой режим земель и его регулирование; Правовое обеспечение профессиональной деятельности; Правовые основы профессиональной деятельности; Трудовое право; Земельное право; Основы предпринимательства; Обществознание. </a:t>
            </a: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 – </a:t>
            </a:r>
            <a:r>
              <a:rPr lang="ru-RU" sz="1200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высшее</a:t>
            </a:r>
            <a:endParaRPr lang="en-US" sz="1200" i="1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Диплом ВО,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ЯГУ им. М.К.Аммосова,  ЭВ 736805 от 26.06.1997 года,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рег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. № 141, квалификация – Историк. Преподаватель, г.Якутск</a:t>
            </a:r>
          </a:p>
          <a:p>
            <a:pPr marL="285750" indent="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Диплом ВО,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Академия труда и социальных отношений, БВС 0991507 от 20.05.2000 года,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рег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. № 42893, квалификация -Юрист, г.Москва</a:t>
            </a:r>
          </a:p>
          <a:p>
            <a:pPr marL="285750" indent="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Диплом ПП,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ГОУ ДПО Институт управления при президенте РС(Я),  ПП 771523 от 19.06.2007 года,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рег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. № 631, Управление персоналом, г.Якутск</a:t>
            </a:r>
          </a:p>
          <a:p>
            <a:pPr marL="285750" indent="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Общий стаж – </a:t>
            </a:r>
            <a:r>
              <a:rPr lang="ru-RU" sz="1200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31 год 1</a:t>
            </a:r>
            <a:r>
              <a:rPr lang="ru-RU" sz="1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месяц</a:t>
            </a:r>
          </a:p>
          <a:p>
            <a:pPr marL="285750" indent="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стаж –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24 года 6 месяцев</a:t>
            </a:r>
          </a:p>
          <a:p>
            <a:pPr marL="285750" indent="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Имеющаяся квалификационная категория –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высшая (Приказ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МОиН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РС(Я) 06-22/9 от 07.12.2017 года)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Заявленная квалификационная </a:t>
            </a:r>
            <a:r>
              <a:rPr lang="ru-RU" sz="1200" b="1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категория – </a:t>
            </a:r>
            <a:r>
              <a:rPr lang="ru-RU" sz="1200" i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Подтверждение высшей категории</a:t>
            </a:r>
            <a:endParaRPr lang="ru-RU" sz="12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28661" y="0"/>
            <a:ext cx="7848872" cy="1071546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выставках, конкурсах, олимпиадах, конференциях, соревнованиях 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000628" y="1071546"/>
            <a:ext cx="3643338" cy="5234868"/>
            <a:chOff x="928662" y="1357298"/>
            <a:chExt cx="3643338" cy="5858619"/>
          </a:xfrm>
        </p:grpSpPr>
        <p:pic>
          <p:nvPicPr>
            <p:cNvPr id="9" name="Picture 10" descr="C:\Users\79644\AppData\Local\Temp\Rar$DRa364.49598\WhatsApp Image 2022-10-11 at 08.58.59 (2).jpeg"/>
            <p:cNvPicPr>
              <a:picLocks noChangeAspect="1" noChangeArrowheads="1"/>
            </p:cNvPicPr>
            <p:nvPr/>
          </p:nvPicPr>
          <p:blipFill>
            <a:blip r:embed="rId2">
              <a:lum bright="20000"/>
            </a:blip>
            <a:srcRect l="3623" t="11458" r="3623" b="14583"/>
            <a:stretch>
              <a:fillRect/>
            </a:stretch>
          </p:blipFill>
          <p:spPr bwMode="auto">
            <a:xfrm>
              <a:off x="1142976" y="1357298"/>
              <a:ext cx="3169432" cy="4500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Прямоугольник 4"/>
            <p:cNvSpPr/>
            <p:nvPr/>
          </p:nvSpPr>
          <p:spPr>
            <a:xfrm>
              <a:off x="928662" y="5786453"/>
              <a:ext cx="3643338" cy="1429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i="1" dirty="0" smtClean="0">
                  <a:latin typeface="Times New Roman" pitchFamily="18" charset="0"/>
                  <a:cs typeface="Times New Roman" pitchFamily="18" charset="0"/>
                </a:rPr>
                <a:t>Диплом – </a:t>
              </a:r>
              <a:r>
                <a:rPr lang="en-US" sz="1100" b="1" i="1" dirty="0" smtClean="0">
                  <a:latin typeface="Times New Roman" pitchFamily="18" charset="0"/>
                  <a:cs typeface="Times New Roman" pitchFamily="18" charset="0"/>
                </a:rPr>
                <a:t>III </a:t>
              </a:r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место, </a:t>
              </a:r>
              <a:r>
                <a:rPr lang="ru-RU" sz="1100" i="1" dirty="0" smtClean="0">
                  <a:latin typeface="Times New Roman" pitchFamily="18" charset="0"/>
                  <a:cs typeface="Times New Roman" pitchFamily="18" charset="0"/>
                </a:rPr>
                <a:t>студентка ПСО </a:t>
              </a:r>
              <a:r>
                <a:rPr lang="ru-RU" sz="1100" b="1" i="1" dirty="0" smtClean="0">
                  <a:latin typeface="Times New Roman" pitchFamily="18" charset="0"/>
                  <a:cs typeface="Times New Roman" pitchFamily="18" charset="0"/>
                </a:rPr>
                <a:t>Иванова Даяна </a:t>
              </a:r>
              <a:r>
                <a:rPr lang="ru-RU" sz="1100" b="1" i="1" dirty="0" err="1" smtClean="0">
                  <a:latin typeface="Times New Roman" pitchFamily="18" charset="0"/>
                  <a:cs typeface="Times New Roman" pitchFamily="18" charset="0"/>
                </a:rPr>
                <a:t>Тимировна</a:t>
              </a:r>
              <a:r>
                <a:rPr lang="ru-RU" sz="1100" i="1" dirty="0" smtClean="0">
                  <a:latin typeface="Times New Roman" pitchFamily="18" charset="0"/>
                  <a:cs typeface="Times New Roman" pitchFamily="18" charset="0"/>
                </a:rPr>
                <a:t> в Региональном олимпиаде в сфере профобразовании «Правовое обеспечение профессиональной деятельности»</a:t>
              </a:r>
            </a:p>
            <a:p>
              <a:pPr algn="ctr"/>
              <a:r>
                <a:rPr lang="ru-RU" sz="1100" i="1" dirty="0" smtClean="0">
                  <a:latin typeface="Times New Roman" pitchFamily="18" charset="0"/>
                  <a:cs typeface="Times New Roman" pitchFamily="18" charset="0"/>
                </a:rPr>
                <a:t>(г.Мирный, ГБПОУ РС(Я) РТК, 12-21 марта 2018 года)</a:t>
              </a:r>
              <a:endParaRPr lang="ru-RU" sz="11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" name="Picture 25" descr="C:\Users\79644\AppData\Local\Temp\Rar$DRa364.49598\WhatsApp Image 2022-10-11 at 08.59.05 (2).jpeg"/>
          <p:cNvPicPr>
            <a:picLocks noChangeAspect="1" noChangeArrowheads="1"/>
          </p:cNvPicPr>
          <p:nvPr/>
        </p:nvPicPr>
        <p:blipFill>
          <a:blip r:embed="rId3"/>
          <a:srcRect t="12500" b="32291"/>
          <a:stretch>
            <a:fillRect/>
          </a:stretch>
        </p:blipFill>
        <p:spPr bwMode="auto">
          <a:xfrm>
            <a:off x="1500166" y="1214422"/>
            <a:ext cx="3071834" cy="3671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142976" y="5072074"/>
            <a:ext cx="364333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Диплом –</a:t>
            </a:r>
            <a:r>
              <a:rPr lang="en-US" sz="1100" b="1" i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место,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студентка 2 курса ПСО </a:t>
            </a:r>
            <a:r>
              <a:rPr lang="ru-RU" sz="1100" b="1" i="1" dirty="0" err="1" smtClean="0">
                <a:latin typeface="Times New Roman" pitchFamily="18" charset="0"/>
                <a:cs typeface="Times New Roman" pitchFamily="18" charset="0"/>
              </a:rPr>
              <a:t>Свинобоева</a:t>
            </a:r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Алина Николаевна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в Региональном олимпиаде в сфере профобразовании «Правовое обеспечение профессиональной деятельности»</a:t>
            </a:r>
          </a:p>
          <a:p>
            <a:pPr algn="ctr"/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(г.Мирный, ГБПОУ РС(Я) РТК, 12-21 марта 2018 года)</a:t>
            </a:r>
            <a:endParaRPr lang="ru-RU" sz="11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28661" y="0"/>
            <a:ext cx="7848872" cy="1071546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выставках, конкурсах, олимпиадах, конференциях, соревнованиях 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572001" y="1928803"/>
            <a:ext cx="4393468" cy="4575420"/>
            <a:chOff x="4572000" y="1928802"/>
            <a:chExt cx="4393468" cy="4575420"/>
          </a:xfrm>
        </p:grpSpPr>
        <p:pic>
          <p:nvPicPr>
            <p:cNvPr id="9" name="Picture 9" descr="C:\Users\79644\AppData\Local\Temp\Rar$DRa364.49598\WhatsApp Image 2022-10-11 at 08.58.59 (1).jpeg"/>
            <p:cNvPicPr>
              <a:picLocks noChangeAspect="1" noChangeArrowheads="1"/>
            </p:cNvPicPr>
            <p:nvPr/>
          </p:nvPicPr>
          <p:blipFill>
            <a:blip r:embed="rId2">
              <a:lum bright="10000"/>
            </a:blip>
            <a:srcRect l="7031" r="8593"/>
            <a:stretch>
              <a:fillRect/>
            </a:stretch>
          </p:blipFill>
          <p:spPr bwMode="auto">
            <a:xfrm>
              <a:off x="4572000" y="1928802"/>
              <a:ext cx="4393468" cy="29289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Прямоугольник 4"/>
            <p:cNvSpPr/>
            <p:nvPr/>
          </p:nvSpPr>
          <p:spPr>
            <a:xfrm>
              <a:off x="5000627" y="5857891"/>
              <a:ext cx="364330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Сертификат – </a:t>
              </a:r>
              <a:r>
                <a:rPr lang="ru-RU" sz="1200" b="1" i="1" dirty="0" smtClean="0">
                  <a:latin typeface="Times New Roman" pitchFamily="18" charset="0"/>
                  <a:cs typeface="Times New Roman" pitchFamily="18" charset="0"/>
                </a:rPr>
                <a:t>2 курс </a:t>
              </a:r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ПСО </a:t>
              </a:r>
              <a:r>
                <a:rPr lang="ru-RU" sz="1200" b="1" i="1" dirty="0" smtClean="0">
                  <a:latin typeface="Times New Roman" pitchFamily="18" charset="0"/>
                  <a:cs typeface="Times New Roman" pitchFamily="18" charset="0"/>
                </a:rPr>
                <a:t>Попова </a:t>
              </a:r>
              <a:r>
                <a:rPr lang="ru-RU" sz="1200" b="1" i="1" dirty="0" err="1" smtClean="0">
                  <a:latin typeface="Times New Roman" pitchFamily="18" charset="0"/>
                  <a:cs typeface="Times New Roman" pitchFamily="18" charset="0"/>
                </a:rPr>
                <a:t>Сахая</a:t>
              </a:r>
              <a:r>
                <a:rPr lang="ru-RU" sz="1200" b="1" i="1" dirty="0" smtClean="0">
                  <a:latin typeface="Times New Roman" pitchFamily="18" charset="0"/>
                  <a:cs typeface="Times New Roman" pitchFamily="18" charset="0"/>
                </a:rPr>
                <a:t> Сергеевна</a:t>
              </a:r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1200" i="1" dirty="0" smtClean="0">
                  <a:latin typeface="Times New Roman" pitchFamily="18" charset="0"/>
                  <a:cs typeface="Times New Roman" pitchFamily="18" charset="0"/>
                </a:rPr>
                <a:t>VII </a:t>
              </a:r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республиканская (межрегиональная)  НПК (г.Якутск от 2018г)</a:t>
              </a:r>
              <a:endParaRPr lang="ru-RU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071537" y="1000109"/>
            <a:ext cx="3643307" cy="5575553"/>
            <a:chOff x="1071538" y="1000108"/>
            <a:chExt cx="3643306" cy="5575553"/>
          </a:xfrm>
        </p:grpSpPr>
        <p:pic>
          <p:nvPicPr>
            <p:cNvPr id="4" name="Picture 11" descr="C:\Users\79644\AppData\Local\Temp\Rar$DRa364.49598\WhatsApp Image 2022-10-11 at 08.58.59.jpeg"/>
            <p:cNvPicPr>
              <a:picLocks noChangeAspect="1" noChangeArrowheads="1"/>
            </p:cNvPicPr>
            <p:nvPr/>
          </p:nvPicPr>
          <p:blipFill>
            <a:blip r:embed="rId3">
              <a:lum bright="20000"/>
            </a:blip>
            <a:srcRect t="8333" b="9375"/>
            <a:stretch>
              <a:fillRect/>
            </a:stretch>
          </p:blipFill>
          <p:spPr bwMode="auto">
            <a:xfrm>
              <a:off x="1142976" y="1000108"/>
              <a:ext cx="3369318" cy="49292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Прямоугольник 6"/>
            <p:cNvSpPr/>
            <p:nvPr/>
          </p:nvSpPr>
          <p:spPr>
            <a:xfrm>
              <a:off x="1071538" y="5929330"/>
              <a:ext cx="364330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Диплом – </a:t>
              </a:r>
              <a:r>
                <a:rPr lang="en-US" sz="1200" b="1" i="1" dirty="0" smtClean="0">
                  <a:latin typeface="Times New Roman" pitchFamily="18" charset="0"/>
                  <a:cs typeface="Times New Roman" pitchFamily="18" charset="0"/>
                </a:rPr>
                <a:t>II </a:t>
              </a:r>
              <a:r>
                <a:rPr lang="ru-RU" sz="1200" b="1" i="1" dirty="0" smtClean="0">
                  <a:latin typeface="Times New Roman" pitchFamily="18" charset="0"/>
                  <a:cs typeface="Times New Roman" pitchFamily="18" charset="0"/>
                </a:rPr>
                <a:t>место</a:t>
              </a:r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, 2 курс ПСО </a:t>
              </a:r>
              <a:r>
                <a:rPr lang="ru-RU" sz="1200" b="1" i="1" dirty="0" smtClean="0">
                  <a:latin typeface="Times New Roman" pitchFamily="18" charset="0"/>
                  <a:cs typeface="Times New Roman" pitchFamily="18" charset="0"/>
                </a:rPr>
                <a:t>Попова </a:t>
              </a:r>
              <a:r>
                <a:rPr lang="ru-RU" sz="1200" b="1" i="1" dirty="0" err="1" smtClean="0">
                  <a:latin typeface="Times New Roman" pitchFamily="18" charset="0"/>
                  <a:cs typeface="Times New Roman" pitchFamily="18" charset="0"/>
                </a:rPr>
                <a:t>Сахая</a:t>
              </a:r>
              <a:r>
                <a:rPr lang="ru-RU" sz="1200" b="1" i="1" dirty="0" smtClean="0">
                  <a:latin typeface="Times New Roman" pitchFamily="18" charset="0"/>
                  <a:cs typeface="Times New Roman" pitchFamily="18" charset="0"/>
                </a:rPr>
                <a:t> Сергеевна</a:t>
              </a:r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1200" i="1" dirty="0" smtClean="0">
                  <a:latin typeface="Times New Roman" pitchFamily="18" charset="0"/>
                  <a:cs typeface="Times New Roman" pitchFamily="18" charset="0"/>
                </a:rPr>
                <a:t>VII </a:t>
              </a:r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республиканская (межрегиональная) НПК (г.Якутск от 2018г)</a:t>
              </a:r>
              <a:endParaRPr lang="ru-RU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9" descr="C:\Users\79644\AppData\Local\Temp\Rar$DRa364.49598\WhatsApp Image 2022-10-11 at 08.59.03 (1).jpe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13281" t="4166" r="7031"/>
          <a:stretch>
            <a:fillRect/>
          </a:stretch>
        </p:blipFill>
        <p:spPr bwMode="auto">
          <a:xfrm>
            <a:off x="5072067" y="1214423"/>
            <a:ext cx="3857652" cy="2609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1" y="0"/>
            <a:ext cx="7848872" cy="1071546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выставках, конкурсах, олимпиадах, конференциях, соревнованиях 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3" descr="C:\Users\79644\AppData\Local\Temp\Rar$DRa364.49598\WhatsApp Image 2022-10-11 at 08.59.04.jpe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 l="13281" t="15278" r="17187" b="6944"/>
          <a:stretch>
            <a:fillRect/>
          </a:stretch>
        </p:blipFill>
        <p:spPr bwMode="auto">
          <a:xfrm>
            <a:off x="1142977" y="1142984"/>
            <a:ext cx="386020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0" descr="C:\Users\79644\AppData\Local\Temp\Rar$DRa364.49598\WhatsApp Image 2022-10-11 at 08.59.03 (2).jpe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l="6250" t="2777" r="13281"/>
          <a:stretch>
            <a:fillRect/>
          </a:stretch>
        </p:blipFill>
        <p:spPr bwMode="auto">
          <a:xfrm>
            <a:off x="2500297" y="3000371"/>
            <a:ext cx="4286280" cy="291299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285984" y="6143644"/>
            <a:ext cx="5929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Сертификаты – ГБПОУ РС(Я) ЯСХТ, 25 лет Конституции РФ Павловой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Изы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, Ивановой Дарии, Яковлевой Владлены (г.Якутск, СВФУ РС(Я) от 30.11.2018 года)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C:\Users\79644\AppData\Local\Temp\Rar$DRa364.49598\WhatsApp Image 2022-10-11 at 08.59.00.jpe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 l="47311" r="13281"/>
          <a:stretch>
            <a:fillRect/>
          </a:stretch>
        </p:blipFill>
        <p:spPr bwMode="auto">
          <a:xfrm>
            <a:off x="5072066" y="1071546"/>
            <a:ext cx="3500463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1" y="0"/>
            <a:ext cx="7848872" cy="1071546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выставках, конкурсах, олимпиадах, конференциях, соревнованиях 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71671" y="6143645"/>
            <a:ext cx="6000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Сертификаты – 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XIV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республиканская студенческая НПК (с.Намцы, ГАПОУ РС(Я) «Намский педагогический колледж им. И.Е.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Винокурова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Винокуровой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Айталине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, Колесовой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Анатсасие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 от 21.04.2018 года)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3" descr="C:\Users\79644\AppData\Local\Temp\Rar$DRa364.49598\WhatsApp Image 2022-10-11 at 08.59.00.jpe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 l="6188" r="56013"/>
          <a:stretch>
            <a:fillRect/>
          </a:stretch>
        </p:blipFill>
        <p:spPr bwMode="auto">
          <a:xfrm>
            <a:off x="1142976" y="1000108"/>
            <a:ext cx="3357587" cy="4996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1" y="0"/>
            <a:ext cx="7848872" cy="1071546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выставках, конкурсах, олимпиадах, конференциях, соревнованиях 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57818" y="5572140"/>
            <a:ext cx="3357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Сертификат – 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учатник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200" b="1" i="1" dirty="0" err="1" smtClean="0">
                <a:latin typeface="Times New Roman" pitchFamily="18" charset="0"/>
                <a:cs typeface="Times New Roman" pitchFamily="18" charset="0"/>
              </a:rPr>
              <a:t>Сергеева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Вероника Васильевна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, Эссе посвященного Дню РС(Я) </a:t>
            </a:r>
          </a:p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(СВФУ от 26.04.2019 года)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5" descr="C:\Users\Администратор\Desktop\WhatsApp Image 2022-10-14 at 15.18.2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071546"/>
            <a:ext cx="3435108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42976" y="5572140"/>
            <a:ext cx="3643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Диплом – 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2 место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региональная олимпиада в сфере профессионального образования,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Афанасьева </a:t>
            </a:r>
            <a:r>
              <a:rPr lang="ru-RU" sz="1200" b="1" i="1" dirty="0" err="1" smtClean="0">
                <a:latin typeface="Times New Roman" pitchFamily="18" charset="0"/>
                <a:cs typeface="Times New Roman" pitchFamily="18" charset="0"/>
              </a:rPr>
              <a:t>Уйгулаана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Яковлевна,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(г.Мирный, ГБПОУ РС(Я) РТК, 02-05 апреля 2019 года)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0" descr="C:\Users\79644\AppData\Local\Temp\Rar$DRa364.49598\WhatsApp Image 2022-10-11 at 08.59.07 (2).jpe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l="7812" r="14062"/>
          <a:stretch>
            <a:fillRect/>
          </a:stretch>
        </p:blipFill>
        <p:spPr bwMode="auto">
          <a:xfrm>
            <a:off x="4714844" y="1714488"/>
            <a:ext cx="4429156" cy="312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1" y="0"/>
            <a:ext cx="7848872" cy="1071546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выставках, </a:t>
            </a:r>
            <a:r>
              <a:rPr lang="ru-RU" sz="18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</a:t>
            </a:r>
            <a:r>
              <a:rPr lang="ru-RU" sz="1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олимпиадах, конференциях, соревнованиях 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C:\Users\Администратор\Desktop\WhatsApp Image 2022-10-14 at 15.09.41 (3).jpe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 rot="16200000">
            <a:off x="1727342" y="987247"/>
            <a:ext cx="3071833" cy="4383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428728" y="5786454"/>
            <a:ext cx="3429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Сертификат –  участника  республиканского форума молодых исследователей «Шаг в будущую профессию»,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Карпов Артем </a:t>
            </a:r>
            <a:r>
              <a:rPr lang="ru-RU" sz="1200" b="1" i="1" dirty="0" err="1" smtClean="0">
                <a:latin typeface="Times New Roman" pitchFamily="18" charset="0"/>
                <a:cs typeface="Times New Roman" pitchFamily="18" charset="0"/>
              </a:rPr>
              <a:t>Харалдинович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МОиН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РС(Я) от 2019 года)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429256" y="857232"/>
            <a:ext cx="3857652" cy="5575552"/>
            <a:chOff x="1142976" y="642919"/>
            <a:chExt cx="3857652" cy="5575552"/>
          </a:xfrm>
        </p:grpSpPr>
        <p:pic>
          <p:nvPicPr>
            <p:cNvPr id="11" name="Picture 6" descr="C:\Users\Администратор\Desktop\WhatsApp Image 2022-10-14 at 11.03.16 (1).jpeg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 l="15033" t="7894" r="18300" b="20328"/>
            <a:stretch>
              <a:fillRect/>
            </a:stretch>
          </p:blipFill>
          <p:spPr bwMode="auto">
            <a:xfrm>
              <a:off x="1357290" y="642919"/>
              <a:ext cx="3271569" cy="47149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1142976" y="5572140"/>
              <a:ext cx="38576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Диплом –  </a:t>
              </a:r>
              <a:r>
                <a:rPr lang="en-US" sz="1200" b="1" i="1" dirty="0" smtClean="0">
                  <a:latin typeface="Times New Roman" pitchFamily="18" charset="0"/>
                  <a:cs typeface="Times New Roman" pitchFamily="18" charset="0"/>
                </a:rPr>
                <a:t>III</a:t>
              </a:r>
              <a:r>
                <a:rPr lang="ru-RU" sz="1200" b="1" i="1" dirty="0" smtClean="0">
                  <a:latin typeface="Times New Roman" pitchFamily="18" charset="0"/>
                  <a:cs typeface="Times New Roman" pitchFamily="18" charset="0"/>
                </a:rPr>
                <a:t> степени</a:t>
              </a:r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 НПК «Актуальные проблемы экономики и права</a:t>
              </a:r>
              <a:r>
                <a:rPr lang="ru-RU" sz="1200" b="1" i="1" dirty="0" smtClean="0">
                  <a:latin typeface="Times New Roman" pitchFamily="18" charset="0"/>
                  <a:cs typeface="Times New Roman" pitchFamily="18" charset="0"/>
                </a:rPr>
                <a:t>», 2 </a:t>
              </a:r>
              <a:r>
                <a:rPr lang="ru-RU" sz="1200" b="1" i="1" dirty="0" err="1" smtClean="0">
                  <a:latin typeface="Times New Roman" pitchFamily="18" charset="0"/>
                  <a:cs typeface="Times New Roman" pitchFamily="18" charset="0"/>
                </a:rPr>
                <a:t>Зем</a:t>
              </a:r>
              <a:r>
                <a:rPr lang="ru-RU" sz="1200" b="1" i="1" dirty="0" smtClean="0">
                  <a:latin typeface="Times New Roman" pitchFamily="18" charset="0"/>
                  <a:cs typeface="Times New Roman" pitchFamily="18" charset="0"/>
                </a:rPr>
                <a:t>, Софронова Ольга </a:t>
              </a:r>
            </a:p>
            <a:p>
              <a:pPr algn="ctr"/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 (ФГБОУ ВО ЯГСХА от 26.04.2019 года)</a:t>
              </a:r>
              <a:endParaRPr lang="ru-RU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714480" y="500042"/>
            <a:ext cx="3286148" cy="6016323"/>
            <a:chOff x="1142976" y="214290"/>
            <a:chExt cx="3286148" cy="6016323"/>
          </a:xfrm>
        </p:grpSpPr>
        <p:sp>
          <p:nvSpPr>
            <p:cNvPr id="5" name="Rectangle 1"/>
            <p:cNvSpPr>
              <a:spLocks noChangeArrowheads="1"/>
            </p:cNvSpPr>
            <p:nvPr/>
          </p:nvSpPr>
          <p:spPr bwMode="auto">
            <a:xfrm>
              <a:off x="1214414" y="5214950"/>
              <a:ext cx="3143272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29210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Диплом – </a:t>
              </a:r>
              <a:r>
                <a:rPr kumimoji="0" lang="en-US" sz="1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I </a:t>
              </a:r>
              <a:r>
                <a:rPr kumimoji="0" lang="ru-RU" sz="1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место</a:t>
              </a: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, студентка </a:t>
              </a:r>
              <a:r>
                <a:rPr kumimoji="0" lang="ru-RU" sz="1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3 курса ЗИО Новогородова Татьяна</a:t>
              </a: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III </a:t>
              </a: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республиканская олимпиада в сфере</a:t>
              </a:r>
              <a:r>
                <a:rPr kumimoji="0" lang="ru-RU" sz="1200" b="0" i="1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профессионального образования ( г.Мирный </a:t>
              </a:r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ГБПОУ РС(Я) РТК, </a:t>
              </a: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04.04. 2020 г.)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" name="Picture 6" descr="C:\Users\Администратор\Desktop\WhatsApp Image 2022-10-14 at 11.03.17 (2).jpeg"/>
            <p:cNvPicPr>
              <a:picLocks noChangeAspect="1" noChangeArrowheads="1"/>
            </p:cNvPicPr>
            <p:nvPr/>
          </p:nvPicPr>
          <p:blipFill>
            <a:blip r:embed="rId2"/>
            <a:srcRect l="7056" t="9922" r="4749" b="14671"/>
            <a:stretch>
              <a:fillRect/>
            </a:stretch>
          </p:blipFill>
          <p:spPr bwMode="auto">
            <a:xfrm>
              <a:off x="1142976" y="214290"/>
              <a:ext cx="3286148" cy="49949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214942" y="1428736"/>
            <a:ext cx="3929058" cy="5314085"/>
            <a:chOff x="5214942" y="1428736"/>
            <a:chExt cx="3929058" cy="5314085"/>
          </a:xfrm>
        </p:grpSpPr>
        <p:sp>
          <p:nvSpPr>
            <p:cNvPr id="9" name="Rectangle 1"/>
            <p:cNvSpPr>
              <a:spLocks noChangeArrowheads="1"/>
            </p:cNvSpPr>
            <p:nvPr/>
          </p:nvSpPr>
          <p:spPr bwMode="auto">
            <a:xfrm>
              <a:off x="5357818" y="5357826"/>
              <a:ext cx="3500462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29210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Диплом – </a:t>
              </a:r>
              <a:r>
                <a:rPr kumimoji="0" lang="en-US" sz="1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I </a:t>
              </a:r>
              <a:r>
                <a:rPr kumimoji="0" lang="ru-RU" sz="1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степени </a:t>
              </a: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, студентка </a:t>
              </a:r>
              <a:r>
                <a:rPr kumimoji="0" lang="ru-RU" sz="1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3 курса ЗИО Васильева </a:t>
              </a:r>
              <a:r>
                <a:rPr kumimoji="0" lang="ru-RU" sz="12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Карина</a:t>
              </a:r>
              <a:r>
                <a:rPr kumimoji="0" lang="ru-RU" sz="1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Григорьевна,</a:t>
              </a: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III </a:t>
              </a:r>
              <a:r>
                <a:rPr kumimoji="0" lang="ru-RU" sz="12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республиканская студенческая олимпиада по вопросам правовой и технической грамотности в сфере землеустройства и кадастра среди студентов ОО РС(Я) (г.Якутск ФГАОУ ВО СВФУ,20.05. 2022 г.)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0" name="Picture 2" descr="C:\Users\79644\Downloads\WhatsApp Image 2022-10-14 at 15.08.32.jpe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14942" y="1428736"/>
              <a:ext cx="3929058" cy="27779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1" y="0"/>
            <a:ext cx="7848872" cy="857232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выставках, конкурсах, олимпиадах, конференциях, соревнованиях 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1"/>
          <p:cNvGrpSpPr/>
          <p:nvPr/>
        </p:nvGrpSpPr>
        <p:grpSpPr>
          <a:xfrm>
            <a:off x="1000100" y="857232"/>
            <a:ext cx="4286280" cy="5831658"/>
            <a:chOff x="1071538" y="785794"/>
            <a:chExt cx="4358929" cy="5831658"/>
          </a:xfrm>
        </p:grpSpPr>
        <p:pic>
          <p:nvPicPr>
            <p:cNvPr id="4" name="Picture 5" descr="C:\Users\79644\AppData\Local\Temp\Rar$DRa4960.48225\WhatsApp Image 2022-10-11 at 10.06.06 (1).jpeg"/>
            <p:cNvPicPr>
              <a:picLocks noChangeAspect="1" noChangeArrowheads="1"/>
            </p:cNvPicPr>
            <p:nvPr/>
          </p:nvPicPr>
          <p:blipFill>
            <a:blip r:embed="rId2">
              <a:lum bright="10000"/>
            </a:blip>
            <a:srcRect t="19802" b="15841"/>
            <a:stretch>
              <a:fillRect/>
            </a:stretch>
          </p:blipFill>
          <p:spPr bwMode="auto">
            <a:xfrm>
              <a:off x="1434782" y="785794"/>
              <a:ext cx="3487143" cy="49849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Прямоугольник 5"/>
            <p:cNvSpPr/>
            <p:nvPr/>
          </p:nvSpPr>
          <p:spPr>
            <a:xfrm>
              <a:off x="1071538" y="5786455"/>
              <a:ext cx="435892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Диплом – </a:t>
              </a:r>
              <a:r>
                <a:rPr lang="en-US" sz="1200" b="1" i="1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ru-RU" sz="1200" b="1" i="1" dirty="0" smtClean="0">
                  <a:latin typeface="Times New Roman" pitchFamily="18" charset="0"/>
                  <a:cs typeface="Times New Roman" pitchFamily="18" charset="0"/>
                </a:rPr>
                <a:t> степени , </a:t>
              </a:r>
              <a:r>
                <a:rPr lang="ru-RU" sz="1200" b="1" i="1" dirty="0" err="1" smtClean="0">
                  <a:latin typeface="Times New Roman" pitchFamily="18" charset="0"/>
                  <a:cs typeface="Times New Roman" pitchFamily="18" charset="0"/>
                </a:rPr>
                <a:t>Бечехова</a:t>
              </a:r>
              <a:r>
                <a:rPr lang="ru-RU" sz="1200" b="1" i="1" dirty="0" smtClean="0">
                  <a:latin typeface="Times New Roman" pitchFamily="18" charset="0"/>
                  <a:cs typeface="Times New Roman" pitchFamily="18" charset="0"/>
                </a:rPr>
                <a:t> Надежда Ильинична, </a:t>
              </a:r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«Всероссийская олимпиада Правовое обеспечение профессиональной деятельности»</a:t>
              </a:r>
            </a:p>
            <a:p>
              <a:pPr algn="ctr"/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(Институт профессиональных компетенций, 29.03.2022 год)</a:t>
              </a:r>
              <a:endParaRPr lang="ru-RU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14"/>
          <p:cNvGrpSpPr/>
          <p:nvPr/>
        </p:nvGrpSpPr>
        <p:grpSpPr>
          <a:xfrm>
            <a:off x="5357817" y="928671"/>
            <a:ext cx="3643307" cy="5688781"/>
            <a:chOff x="5357818" y="928670"/>
            <a:chExt cx="3643306" cy="5688781"/>
          </a:xfrm>
        </p:grpSpPr>
        <p:pic>
          <p:nvPicPr>
            <p:cNvPr id="13" name="Picture 7" descr="C:\Users\79644\AppData\Local\Temp\Rar$DRa4960.48225\WhatsApp Image 2022-10-11 at 10.06.06 (3).jpeg"/>
            <p:cNvPicPr>
              <a:picLocks noChangeAspect="1" noChangeArrowheads="1"/>
            </p:cNvPicPr>
            <p:nvPr/>
          </p:nvPicPr>
          <p:blipFill>
            <a:blip r:embed="rId3">
              <a:lum/>
            </a:blip>
            <a:srcRect/>
            <a:stretch>
              <a:fillRect/>
            </a:stretch>
          </p:blipFill>
          <p:spPr bwMode="auto">
            <a:xfrm>
              <a:off x="5572131" y="928670"/>
              <a:ext cx="3282939" cy="47149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5357818" y="5786454"/>
              <a:ext cx="364330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Диплом – </a:t>
              </a:r>
              <a:r>
                <a:rPr lang="en-US" sz="1200" b="1" i="1" dirty="0" smtClean="0">
                  <a:latin typeface="Times New Roman" pitchFamily="18" charset="0"/>
                  <a:cs typeface="Times New Roman" pitchFamily="18" charset="0"/>
                </a:rPr>
                <a:t>I </a:t>
              </a:r>
              <a:r>
                <a:rPr lang="ru-RU" sz="1200" b="1" i="1" dirty="0" smtClean="0">
                  <a:latin typeface="Times New Roman" pitchFamily="18" charset="0"/>
                  <a:cs typeface="Times New Roman" pitchFamily="18" charset="0"/>
                </a:rPr>
                <a:t>место, 3 ЗИО Гуляева </a:t>
              </a:r>
              <a:r>
                <a:rPr lang="ru-RU" sz="1200" b="1" i="1" dirty="0" err="1" smtClean="0">
                  <a:latin typeface="Times New Roman" pitchFamily="18" charset="0"/>
                  <a:cs typeface="Times New Roman" pitchFamily="18" charset="0"/>
                </a:rPr>
                <a:t>Сардаана</a:t>
              </a:r>
              <a:r>
                <a:rPr lang="ru-RU" sz="1200" b="1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в Региональной олимпиаде по дисциплине «Правовое обеспечение  профессиональной деятельности  (г.Якутск от 06.04.2022 год)</a:t>
              </a:r>
              <a:endParaRPr lang="ru-RU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дминистратор\Desktop\WhatsApp Image 2022-10-25 at 07.13.2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357298"/>
            <a:ext cx="3906315" cy="2613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928662" y="4214818"/>
            <a:ext cx="3786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Удостоверение  - Книга Почета  ГБПОУ РС(Я) ЯСХТ ( 2012 год)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357291" y="142852"/>
            <a:ext cx="7498080" cy="778098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Результаты участия и продуктивность методической деятельности преподавателя</a:t>
            </a:r>
            <a:endParaRPr lang="ru-RU" sz="2000" dirty="0"/>
          </a:p>
        </p:txBody>
      </p:sp>
      <p:pic>
        <p:nvPicPr>
          <p:cNvPr id="10" name="Picture 2" descr="C:\Users\Администратор\Desktop\WhatsApp Image 2022-10-25 at 07.13.2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289640" y="1854106"/>
            <a:ext cx="3009900" cy="4445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143504" y="5643578"/>
            <a:ext cx="3500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Сертификат  – обучение программы по методике Совета Европы 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Spiral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( 201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год)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WhatsApp Image 2022-10-25 at 07.13.2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000108"/>
            <a:ext cx="3082762" cy="4243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429256" y="5429264"/>
            <a:ext cx="3500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Свидетельство – статья УМК в издании Альманах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педагога ( 2017 год)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Users\Администратор\Desktop\WhatsApp Image 2022-10-25 at 07.13.24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357430"/>
            <a:ext cx="4378355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42976" y="4214818"/>
            <a:ext cx="3786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Удостоверение - Член общественного Совета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Минпроф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развития РС(Я) ( 2015 год)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1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Результаты повышения квалификации по профилю педагогической деятельности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071537" y="1000108"/>
            <a:ext cx="7715304" cy="5715040"/>
            <a:chOff x="1428728" y="1071546"/>
            <a:chExt cx="7383194" cy="5528826"/>
          </a:xfrm>
        </p:grpSpPr>
        <p:pic>
          <p:nvPicPr>
            <p:cNvPr id="11" name="Picture 7" descr="C:\Users\79644\Desktop\ЯрошкоОА\cкан001-11_page-000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8728" y="3929066"/>
              <a:ext cx="3769165" cy="2671306"/>
            </a:xfrm>
            <a:prstGeom prst="rect">
              <a:avLst/>
            </a:prstGeom>
            <a:noFill/>
          </p:spPr>
        </p:pic>
        <p:pic>
          <p:nvPicPr>
            <p:cNvPr id="12" name="Picture 5" descr="C:\Users\79644\Desktop\ЯрошкоОА\cкан001-7_page-00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728" y="1071546"/>
              <a:ext cx="3768163" cy="2643206"/>
            </a:xfrm>
            <a:prstGeom prst="rect">
              <a:avLst/>
            </a:prstGeom>
            <a:noFill/>
          </p:spPr>
        </p:pic>
        <p:sp>
          <p:nvSpPr>
            <p:cNvPr id="13" name="Прямоугольник 12"/>
            <p:cNvSpPr/>
            <p:nvPr/>
          </p:nvSpPr>
          <p:spPr>
            <a:xfrm>
              <a:off x="5643570" y="1357298"/>
              <a:ext cx="3168352" cy="17567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400" b="1" i="1" dirty="0" smtClean="0">
                  <a:latin typeface="Times New Roman" pitchFamily="18" charset="0"/>
                  <a:cs typeface="Times New Roman" pitchFamily="18" charset="0"/>
                </a:rPr>
                <a:t>с 02 декабря по 13 декабря 2019 г.</a:t>
              </a:r>
              <a:r>
                <a:rPr lang="ru-RU" sz="1400" i="1" dirty="0" smtClean="0">
                  <a:latin typeface="Times New Roman" pitchFamily="18" charset="0"/>
                  <a:cs typeface="Times New Roman" pitchFamily="18" charset="0"/>
                </a:rPr>
                <a:t> - курсы повышения квалификации по программе «Содержание и методика преподавания финансовой грамотности» (г. Якутск, ГБПОУ РС(Я) ФЭК им.И.И. Фадеева, 36 часов,  номер удостоверения: ПК № 0324410, </a:t>
              </a:r>
              <a:r>
                <a:rPr lang="ru-RU" sz="1400" i="1" dirty="0" err="1" smtClean="0">
                  <a:latin typeface="Times New Roman" pitchFamily="18" charset="0"/>
                  <a:cs typeface="Times New Roman" pitchFamily="18" charset="0"/>
                </a:rPr>
                <a:t>рег</a:t>
              </a:r>
              <a:r>
                <a:rPr lang="ru-RU" sz="1400" i="1" dirty="0" smtClean="0">
                  <a:latin typeface="Times New Roman" pitchFamily="18" charset="0"/>
                  <a:cs typeface="Times New Roman" pitchFamily="18" charset="0"/>
                </a:rPr>
                <a:t>. №0131)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643570" y="4286256"/>
              <a:ext cx="3168352" cy="17567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400" b="1" i="1" dirty="0" smtClean="0">
                  <a:latin typeface="Times New Roman" pitchFamily="18" charset="0"/>
                  <a:cs typeface="Times New Roman" pitchFamily="18" charset="0"/>
                </a:rPr>
                <a:t>с 18 декабря по 19 декабря 2019 г.</a:t>
              </a:r>
              <a:r>
                <a:rPr lang="ru-RU" sz="1400" i="1" dirty="0" smtClean="0">
                  <a:latin typeface="Times New Roman" pitchFamily="18" charset="0"/>
                  <a:cs typeface="Times New Roman" pitchFamily="18" charset="0"/>
                </a:rPr>
                <a:t> - курсы повышения квалификации по программе «Научно-исследовательская деятельность: проектирование, планирование, технологии» (г. Якутск, ГАУ ДПО РС(Я) ИРПО, 16 часов,  номер удостоверения: 140400030315, рег.№1915 от 19.12.2019)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1" y="142852"/>
            <a:ext cx="7498080" cy="778098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Результаты участия и продуктивность методической деятельности преподавателя</a:t>
            </a:r>
            <a:endParaRPr lang="ru-RU" sz="2000" dirty="0"/>
          </a:p>
        </p:txBody>
      </p:sp>
      <p:pic>
        <p:nvPicPr>
          <p:cNvPr id="9" name="Picture 29" descr="C:\Users\79644\AppData\Local\Temp\Rar$DRa364.49598\WhatsApp Image 2022-10-11 at 08.59.07 (1).jpe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t="14815"/>
          <a:stretch>
            <a:fillRect/>
          </a:stretch>
        </p:blipFill>
        <p:spPr bwMode="auto">
          <a:xfrm>
            <a:off x="1500166" y="1357297"/>
            <a:ext cx="2643206" cy="400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6" descr="C:\Users\79644\AppData\Local\Temp\Rar$DRa364.49598\WhatsApp Image 2022-10-11 at 08.59.01.jpe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 t="6250" b="21875"/>
          <a:stretch>
            <a:fillRect/>
          </a:stretch>
        </p:blipFill>
        <p:spPr bwMode="auto">
          <a:xfrm>
            <a:off x="4500562" y="928670"/>
            <a:ext cx="3857652" cy="4929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000233" y="5857892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Диплом – Всероссийское тестирование педагогов «ФГОС СПО» 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(Единый урок, 2018 год)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Users\79644\Desktop\ЯрошкоОА\cкан003-3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785926"/>
            <a:ext cx="3714776" cy="2735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072066" y="5572140"/>
            <a:ext cx="3786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Сертификат – «Формирование общих компетенций на уроках профессионального цикла» (с. Намцы, РНПК Намский техникум от 26.04.2018 года)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79644\Downloads\WhatsApp Image 2022-10-14 at 15.08.30 (9).jpe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 rot="16200000">
            <a:off x="676654" y="1609306"/>
            <a:ext cx="4290230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42976" y="5572140"/>
            <a:ext cx="3786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Сертификат – «Всероссийский правовой (юридический) диктант (с. Намцы, ВШИМ при Главе РС(Я) от 09.12.2017 года)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357291" y="142852"/>
            <a:ext cx="7498080" cy="77809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Результаты участия и продуктивность методической деятельности преподавателя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060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1" y="142852"/>
            <a:ext cx="7498080" cy="778098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Результаты участия и продуктивность методической деятельности преподавателя</a:t>
            </a:r>
            <a:endParaRPr lang="ru-RU" sz="20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1142976" y="1142984"/>
            <a:ext cx="7500991" cy="5239258"/>
            <a:chOff x="1071538" y="1071546"/>
            <a:chExt cx="7500990" cy="5239258"/>
          </a:xfrm>
        </p:grpSpPr>
        <p:pic>
          <p:nvPicPr>
            <p:cNvPr id="11" name="Picture 21" descr="C:\Users\79644\AppData\Local\Temp\Rar$DRa364.49598\WhatsApp Image 2022-10-11 at 08.59.03.jpeg"/>
            <p:cNvPicPr>
              <a:picLocks noChangeAspect="1" noChangeArrowheads="1"/>
            </p:cNvPicPr>
            <p:nvPr/>
          </p:nvPicPr>
          <p:blipFill>
            <a:blip r:embed="rId2">
              <a:lum bright="20000"/>
            </a:blip>
            <a:srcRect t="34375" b="6250"/>
            <a:stretch>
              <a:fillRect/>
            </a:stretch>
          </p:blipFill>
          <p:spPr bwMode="auto">
            <a:xfrm>
              <a:off x="1071538" y="1428736"/>
              <a:ext cx="4000528" cy="34290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4" descr="C:\Users\79644\Downloads\WhatsApp Image 2022-10-11 at 09.04.06.jpeg"/>
            <p:cNvPicPr>
              <a:picLocks noChangeAspect="1" noChangeArrowheads="1"/>
            </p:cNvPicPr>
            <p:nvPr/>
          </p:nvPicPr>
          <p:blipFill>
            <a:blip r:embed="rId3">
              <a:lum bright="10000"/>
            </a:blip>
            <a:srcRect/>
            <a:stretch>
              <a:fillRect/>
            </a:stretch>
          </p:blipFill>
          <p:spPr bwMode="auto">
            <a:xfrm>
              <a:off x="5357818" y="1071546"/>
              <a:ext cx="3214710" cy="42862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2000232" y="5572140"/>
              <a:ext cx="621510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i="1" dirty="0" smtClean="0">
                  <a:latin typeface="Times New Roman" pitchFamily="18" charset="0"/>
                  <a:cs typeface="Times New Roman" pitchFamily="18" charset="0"/>
                </a:rPr>
                <a:t>Работа экспертов в НПК «Современное состояние и приоритетные направления развития сельского хозяйства»  </a:t>
              </a:r>
            </a:p>
            <a:p>
              <a:pPr algn="ctr"/>
              <a:r>
                <a:rPr lang="ru-RU" sz="1400" i="1" dirty="0" smtClean="0">
                  <a:latin typeface="Times New Roman" pitchFamily="18" charset="0"/>
                  <a:cs typeface="Times New Roman" pitchFamily="18" charset="0"/>
                </a:rPr>
                <a:t>(г.Якутск, ГБПОУ РС(Я) ЯСХТ,  10.04.2019 год)</a:t>
              </a:r>
              <a:endParaRPr lang="ru-RU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"/>
            <a:ext cx="7498080" cy="928670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Эффективность работы по программно-методическому сопровождению образовательного процесса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6" name="Picture 10" descr="C:\Users\79644\Downloads\WhatsApp Image 2022-10-14 at 15.08.31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5329021" y="1028907"/>
            <a:ext cx="2772241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Содержимое 4"/>
          <p:cNvSpPr txBox="1">
            <a:spLocks/>
          </p:cNvSpPr>
          <p:nvPr/>
        </p:nvSpPr>
        <p:spPr>
          <a:xfrm>
            <a:off x="4714844" y="5000636"/>
            <a:ext cx="4429156" cy="8060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Сертификат - 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этап НПК «Шаг в будущую профессию» (г.Якутск, ГБПОУ РС(Я) ЯСХТ,  14.11.2019 года)</a:t>
            </a:r>
            <a:endParaRPr kumimoji="0" lang="ru-RU" sz="3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4"/>
          <p:cNvSpPr txBox="1">
            <a:spLocks/>
          </p:cNvSpPr>
          <p:nvPr/>
        </p:nvSpPr>
        <p:spPr>
          <a:xfrm>
            <a:off x="142844" y="4929198"/>
            <a:ext cx="4429156" cy="8060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Сертификат -  Всероссийская олимпиада профессионального мастерства ( г.западная Двина, ГБПОУ ЗТК им. И.А. Ковалева от 26-28 апреля 2018 года)</a:t>
            </a:r>
            <a:endParaRPr kumimoji="0" lang="ru-RU" sz="3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11" descr="C:\Users\79644\Downloads\WhatsApp Image 2022-10-14 at 15.08.31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130723" y="1012362"/>
            <a:ext cx="2810589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82594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Результаты участия и продуктивность методической деятельности преподавателя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071538" y="1142984"/>
            <a:ext cx="3714779" cy="5545905"/>
            <a:chOff x="5214942" y="928670"/>
            <a:chExt cx="3714778" cy="5545905"/>
          </a:xfrm>
        </p:grpSpPr>
        <p:pic>
          <p:nvPicPr>
            <p:cNvPr id="14" name="Picture 28" descr="C:\Users\79644\AppData\Local\Temp\Rar$DRa364.49598\WhatsApp Image 2022-10-11 at 08.59.06.jpeg"/>
            <p:cNvPicPr>
              <a:picLocks noChangeAspect="1" noChangeArrowheads="1"/>
            </p:cNvPicPr>
            <p:nvPr/>
          </p:nvPicPr>
          <p:blipFill>
            <a:blip r:embed="rId2"/>
            <a:srcRect b="3159"/>
            <a:stretch>
              <a:fillRect/>
            </a:stretch>
          </p:blipFill>
          <p:spPr bwMode="auto">
            <a:xfrm>
              <a:off x="5214942" y="928670"/>
              <a:ext cx="3499329" cy="47863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5286381" y="5643578"/>
              <a:ext cx="364333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Благодарность – </a:t>
              </a:r>
              <a:r>
                <a:rPr lang="en-US" sz="1200" i="1" dirty="0" smtClean="0">
                  <a:latin typeface="Times New Roman" pitchFamily="18" charset="0"/>
                  <a:cs typeface="Times New Roman" pitchFamily="18" charset="0"/>
                </a:rPr>
                <a:t>II</a:t>
              </a:r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 Региональная олимпиада в сфере профессионального образования 2018-2019 </a:t>
              </a:r>
              <a:r>
                <a:rPr lang="ru-RU" sz="1200" i="1" dirty="0" err="1" smtClean="0">
                  <a:latin typeface="Times New Roman" pitchFamily="18" charset="0"/>
                  <a:cs typeface="Times New Roman" pitchFamily="18" charset="0"/>
                </a:rPr>
                <a:t>уч.г</a:t>
              </a:r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 (г.Мирный, ГБПОУ РС(Я) РТК, 02-05 апреля 2019 года)</a:t>
              </a:r>
              <a:endParaRPr lang="ru-RU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Picture 12" descr="C:\Users\Администратор\Desktop\WhatsApp Image 2022-10-14 at 15.18.20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214422"/>
            <a:ext cx="3286148" cy="4550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714876" y="592933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Сертификат  – участия в обучении по ОТ руководителей  (г.Якутск, ГБПОУ РС(Я) ЯСХТ, 10.04.2019 года)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82594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Результаты участия и продуктивность методической деятельности преподавателя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214942" y="1142984"/>
            <a:ext cx="3643340" cy="5361239"/>
            <a:chOff x="5214942" y="1142984"/>
            <a:chExt cx="3643340" cy="5361239"/>
          </a:xfrm>
        </p:grpSpPr>
        <p:pic>
          <p:nvPicPr>
            <p:cNvPr id="13" name="Picture 19" descr="C:\Users\Администратор\Desktop\WhatsApp Image 2022-10-14 at 11.03.19.jpeg"/>
            <p:cNvPicPr>
              <a:picLocks noChangeAspect="1" noChangeArrowheads="1"/>
            </p:cNvPicPr>
            <p:nvPr/>
          </p:nvPicPr>
          <p:blipFill>
            <a:blip r:embed="rId2"/>
            <a:srcRect l="8592" t="17859" r="9784" b="28562"/>
            <a:stretch>
              <a:fillRect/>
            </a:stretch>
          </p:blipFill>
          <p:spPr bwMode="auto">
            <a:xfrm>
              <a:off x="5357818" y="1142984"/>
              <a:ext cx="3214710" cy="45682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5214942" y="5857892"/>
              <a:ext cx="36433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Сертификат  – Информационные и коммуникационные технологии в СПО (г.Якутск, ГАУ ДПО РС(Я) ИРПО, апрель 2020 года)</a:t>
              </a:r>
              <a:endParaRPr lang="ru-RU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17" descr="C:\Users\Администратор\Desktop\WhatsApp Image 2022-10-14 at 15.09.41 (2).jpeg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rcRect l="2844" r="6136" b="12687"/>
          <a:stretch>
            <a:fillRect/>
          </a:stretch>
        </p:blipFill>
        <p:spPr bwMode="auto">
          <a:xfrm>
            <a:off x="1214414" y="1214422"/>
            <a:ext cx="3357586" cy="4616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1142976" y="5929330"/>
            <a:ext cx="3500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Справка – профессиональная стажировка ЛПУМГ АО «Сахатранснефтегаз»  (г.Якутск, Сахатранснефтегаз, 2019 год)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 descr="C:\Users\79644\Downloads\WhatsApp Image 2022-10-14 at 15.08.31 (4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928802"/>
            <a:ext cx="3791337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Содержимое 4"/>
          <p:cNvSpPr txBox="1">
            <a:spLocks/>
          </p:cNvSpPr>
          <p:nvPr/>
        </p:nvSpPr>
        <p:spPr>
          <a:xfrm>
            <a:off x="1428728" y="4929198"/>
            <a:ext cx="3429024" cy="8060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Сертификат  - эксперта НПК в направлении</a:t>
            </a:r>
            <a:r>
              <a:rPr kumimoji="0" lang="ru-RU" sz="1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«Экономико-правовые основы в с сельском хозяйстве»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(г.Якутск, 10.04.2019 года)</a:t>
            </a:r>
            <a:endParaRPr kumimoji="0" lang="ru-RU" sz="2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357291" y="142852"/>
            <a:ext cx="7498080" cy="778098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Результаты участия и продуктивность методической деятельности преподавателя</a:t>
            </a:r>
            <a:endParaRPr lang="ru-RU" sz="2000" dirty="0"/>
          </a:p>
        </p:txBody>
      </p:sp>
      <p:sp>
        <p:nvSpPr>
          <p:cNvPr id="12" name="Содержимое 4"/>
          <p:cNvSpPr>
            <a:spLocks noGrp="1"/>
          </p:cNvSpPr>
          <p:nvPr>
            <p:ph idx="1"/>
          </p:nvPr>
        </p:nvSpPr>
        <p:spPr>
          <a:xfrm>
            <a:off x="5286380" y="5072074"/>
            <a:ext cx="3597796" cy="435432"/>
          </a:xfrm>
        </p:spPr>
        <p:txBody>
          <a:bodyPr>
            <a:noAutofit/>
          </a:bodyPr>
          <a:lstStyle/>
          <a:p>
            <a:pPr marL="87313" indent="-6350" algn="ctr">
              <a:buNone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Сертификат – Республиканское педагогическое чтение (г.Якутск, ГБПОУ РС(Я) ЯСХТ от 2019 года)</a:t>
            </a:r>
            <a:endParaRPr lang="ru-RU" sz="2800" i="1" dirty="0"/>
          </a:p>
        </p:txBody>
      </p:sp>
      <p:pic>
        <p:nvPicPr>
          <p:cNvPr id="13" name="Picture 6" descr="C:\Users\79644\Downloads\WhatsApp Image 2022-10-14 at 15.08.31 (6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708902" y="1363406"/>
            <a:ext cx="2698347" cy="3829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143504" y="4929198"/>
            <a:ext cx="3214710" cy="80602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Сертификат – Международная акция «Тест по истории ВОВ (МП при Госдуме РФ, 03.12.2021 год)</a:t>
            </a:r>
            <a:endParaRPr lang="ru-RU" sz="2800" i="1" dirty="0"/>
          </a:p>
        </p:txBody>
      </p:sp>
      <p:pic>
        <p:nvPicPr>
          <p:cNvPr id="1026" name="Picture 2" descr="C:\Users\79644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571612"/>
            <a:ext cx="4155959" cy="3014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71538" y="214290"/>
            <a:ext cx="7498080" cy="77809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Результаты участия и продуктивность методической деятельности преподавателя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9" descr="C:\Users\79644\Downloads\WhatsApp Image 2022-10-14 at 15.08.31 (3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983254" y="1159830"/>
            <a:ext cx="3000396" cy="3966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одержимое 4"/>
          <p:cNvSpPr txBox="1">
            <a:spLocks/>
          </p:cNvSpPr>
          <p:nvPr/>
        </p:nvSpPr>
        <p:spPr>
          <a:xfrm>
            <a:off x="928662" y="4929198"/>
            <a:ext cx="3571900" cy="8572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Сертификат –  педагогическое чтение «Проблемы и перспективы реализации компетентностного подхода к обучению</a:t>
            </a:r>
            <a:r>
              <a:rPr kumimoji="0" lang="ru-RU" sz="1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 учреждениях СПО (г.Якутск, ГБПОУ РС(Я) ЯСХТ от 2020 года)</a:t>
            </a:r>
            <a:endParaRPr kumimoji="0" lang="ru-RU" sz="2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C:\Users\79644\Downloads\WhatsApp Image 2022-10-14 at 15.08.31 (5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574883" y="925923"/>
            <a:ext cx="2857519" cy="4006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одержимое 4"/>
          <p:cNvSpPr txBox="1">
            <a:spLocks/>
          </p:cNvSpPr>
          <p:nvPr/>
        </p:nvSpPr>
        <p:spPr>
          <a:xfrm>
            <a:off x="5143504" y="4857760"/>
            <a:ext cx="3857652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87313" marR="0" lvl="0" indent="-635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Сертификат – Круглый стол «Итоги работы профессиональных образовательных организаций»  (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г.Якутск, 13.12.2019 год)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14414" y="285728"/>
            <a:ext cx="7498080" cy="77809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Результаты участия и продуктивность методической деятельности преподавателя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Содержимое 4"/>
          <p:cNvSpPr txBox="1">
            <a:spLocks/>
          </p:cNvSpPr>
          <p:nvPr/>
        </p:nvSpPr>
        <p:spPr>
          <a:xfrm>
            <a:off x="928662" y="4857760"/>
            <a:ext cx="3286148" cy="80602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Сертификат -  заключительный этап Всероссийская олимпиада профессионального мастерства (г.Луховцы от 2019 года)</a:t>
            </a:r>
            <a:endParaRPr kumimoji="0" lang="ru-RU" sz="2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2" descr="C:\Users\79644\Downloads\WhatsApp Image 2022-10-14 at 15.08.3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500174"/>
            <a:ext cx="4214842" cy="2806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1" y="142852"/>
            <a:ext cx="7498080" cy="778098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Результаты участия и продуктивность методической деятельности преподавателя</a:t>
            </a:r>
            <a:endParaRPr lang="ru-RU" sz="2000" dirty="0"/>
          </a:p>
        </p:txBody>
      </p:sp>
      <p:pic>
        <p:nvPicPr>
          <p:cNvPr id="8" name="Picture 14" descr="C:\Users\79644\Downloads\WhatsApp Image 2022-10-14 at 15.08.30 (7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5114445" y="1029167"/>
            <a:ext cx="3214710" cy="4585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одержимое 4"/>
          <p:cNvSpPr txBox="1">
            <a:spLocks/>
          </p:cNvSpPr>
          <p:nvPr/>
        </p:nvSpPr>
        <p:spPr>
          <a:xfrm>
            <a:off x="5000628" y="5429264"/>
            <a:ext cx="3857652" cy="8060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Сертификат –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kumimoji="0" lang="sah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чтение педагогов-аспирантов</a:t>
            </a:r>
            <a:r>
              <a:rPr kumimoji="0" lang="sah-RU" sz="1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СПО РС(Я)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(ГАУ ДПО ИРПО</a:t>
            </a:r>
            <a:r>
              <a:rPr kumimoji="0" lang="ru-RU" sz="1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 ноябрь 2021 года)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7" descr="C:\Users\79644\Downloads\WhatsApp Image 2022-10-14 at 15.08.30 (4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285860"/>
            <a:ext cx="2928958" cy="3823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одержимое 4"/>
          <p:cNvSpPr txBox="1">
            <a:spLocks/>
          </p:cNvSpPr>
          <p:nvPr/>
        </p:nvSpPr>
        <p:spPr>
          <a:xfrm>
            <a:off x="571472" y="5429264"/>
            <a:ext cx="4071966" cy="8060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Сертификат – УМО по УГС 21.00.00</a:t>
            </a:r>
            <a:r>
              <a:rPr kumimoji="0" lang="ru-RU" sz="1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Прикладная геология, горное дело и геодезия </a:t>
            </a:r>
            <a:r>
              <a:rPr kumimoji="0" lang="en-US" sz="1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 </a:t>
            </a:r>
            <a:r>
              <a:rPr kumimoji="0" lang="ru-RU" sz="1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этапе республиканского конкурса «лучшая практика методического обеспечения организации учебного процесса»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 г.Якутск от 20.11.2019 года)</a:t>
            </a:r>
            <a:endParaRPr kumimoji="0" lang="ru-RU" sz="3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1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Результаты повышения квалификации по профилю педагогической деятельности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79644\Desktop\ЯрошкоОА\cкан001-15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928670"/>
            <a:ext cx="4071967" cy="2869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715008" y="1357298"/>
            <a:ext cx="30718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 09 по 11 марта 2020 г.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- курсы повышения квалификации по программе «Разработки программы учебной дисциплины «Основы финансовой грамотности и предпринимательства» (г. Якутск, ГАУ ДПО РС(Я) ИРПО, 24 часа,  номер удостоверения: 140400046974,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рег.№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2723 от 15.03.2021 года)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8" descr="C:\Users\79644\Desktop\ЯрошкоОА\cкан001-13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5" y="3929066"/>
            <a:ext cx="4143404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857885" y="4500570"/>
            <a:ext cx="29289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 30 марта по 10 мая 2020 г.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- курсы повышения квалификации по программе «Информационные и коммуникационные технологии в СПО» (г. Якутск, ГАУ ДПО РС(Я) ИРПО, 24 часа,  номер удостоверения: 140400046172,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рег.№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2322 от 14.05.2020 года)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C:\Users\79644\Downloads\WhatsApp Image 2022-10-14 at 15.08.30 (3).jpe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1214414" y="1214422"/>
            <a:ext cx="2595518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одержимое 4"/>
          <p:cNvSpPr txBox="1">
            <a:spLocks/>
          </p:cNvSpPr>
          <p:nvPr/>
        </p:nvSpPr>
        <p:spPr>
          <a:xfrm>
            <a:off x="857224" y="5357826"/>
            <a:ext cx="3071834" cy="8060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Грамота – </a:t>
            </a:r>
            <a:r>
              <a:rPr kumimoji="0" 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1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мес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то в педагогическом чтении «Проблемы и перспективы реализации компетентностного</a:t>
            </a:r>
            <a:r>
              <a:rPr kumimoji="0" lang="ru-RU" sz="11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подхода к обучению в учреждениях СПО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(г.Якутск, ГБПОУ РС(Я) ЯСХТ от 27.11.2020 года)</a:t>
            </a:r>
            <a:endParaRPr kumimoji="0" lang="ru-RU" sz="11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214414" y="285728"/>
            <a:ext cx="7498080" cy="77809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Результаты участия и продуктивность методической деятельности преподавателя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4"/>
          <p:cNvSpPr txBox="1">
            <a:spLocks/>
          </p:cNvSpPr>
          <p:nvPr/>
        </p:nvSpPr>
        <p:spPr>
          <a:xfrm>
            <a:off x="4500562" y="5500702"/>
            <a:ext cx="4286280" cy="8060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05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Статья «Применение инновационных технологий в образовательном процессе системе СПО на примере ГБПОУ РС(Я)</a:t>
            </a:r>
            <a:r>
              <a:rPr kumimoji="0" lang="ru-RU" sz="105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ЯСХТ и ГАПОУ РС(Я) РТК в г.Мирном»</a:t>
            </a:r>
            <a:r>
              <a:rPr kumimoji="0" lang="ru-RU" sz="105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– опубликовано в сборнике материалов</a:t>
            </a:r>
            <a:r>
              <a:rPr kumimoji="0" lang="ru-RU" sz="105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чтений педагогов-аспирантов системы СПО РС(Я)  (ИРПО от 27.10.2021</a:t>
            </a:r>
            <a:r>
              <a:rPr kumimoji="0" lang="ru-RU" sz="105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ru-RU" sz="105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Администратор\Desktop\WhatsApp Image 2022-11-02 at 15.15.1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49" y="1214422"/>
            <a:ext cx="2622521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Администратор\Desktop\WhatsApp Image 2022-11-02 at 15.15.15 (1).jpeg"/>
          <p:cNvPicPr>
            <a:picLocks noChangeAspect="1" noChangeArrowheads="1"/>
          </p:cNvPicPr>
          <p:nvPr/>
        </p:nvPicPr>
        <p:blipFill>
          <a:blip r:embed="rId4"/>
          <a:srcRect l="9689"/>
          <a:stretch>
            <a:fillRect/>
          </a:stretch>
        </p:blipFill>
        <p:spPr bwMode="auto">
          <a:xfrm>
            <a:off x="4286248" y="2357430"/>
            <a:ext cx="2356477" cy="285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57166"/>
            <a:ext cx="7498080" cy="785834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Использование современных образовательных  технологий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00034" y="5715016"/>
            <a:ext cx="4143404" cy="57150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Информационная система</a:t>
            </a:r>
          </a:p>
          <a:p>
            <a:pPr algn="ctr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«Сетевой Город» личный кабинет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3" t="3779" r="40550" b="4241"/>
          <a:stretch/>
        </p:blipFill>
        <p:spPr>
          <a:xfrm>
            <a:off x="5214942" y="1571612"/>
            <a:ext cx="3643339" cy="36433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43504" y="5643578"/>
            <a:ext cx="3857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Электронные библиотечные системы «Лань» и Национальной библиотеки РС (Я)</a:t>
            </a:r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5120" r="14659"/>
          <a:stretch>
            <a:fillRect/>
          </a:stretch>
        </p:blipFill>
        <p:spPr bwMode="auto">
          <a:xfrm>
            <a:off x="357158" y="1857364"/>
            <a:ext cx="4482779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79644\Desktop\ЯрошкоОА\img-20201216-wa0006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5953" t="9922" r="9214" b="26578"/>
          <a:stretch>
            <a:fillRect/>
          </a:stretch>
        </p:blipFill>
        <p:spPr bwMode="auto">
          <a:xfrm>
            <a:off x="1142976" y="1071546"/>
            <a:ext cx="458096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79644\Desktop\ЯрошкоОА\4-4.jp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 l="8930" t="9922" r="1773" b="6734"/>
          <a:stretch>
            <a:fillRect/>
          </a:stretch>
        </p:blipFill>
        <p:spPr bwMode="auto">
          <a:xfrm>
            <a:off x="4572000" y="3714752"/>
            <a:ext cx="428628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14413" y="0"/>
            <a:ext cx="7498080" cy="78579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Использование современных образовательных  технологий 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86446" y="1857364"/>
            <a:ext cx="2928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Проведение лекции студентам очникам на платформе 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ZOOM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, 2021 год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5072074"/>
            <a:ext cx="2928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Лектор по программе «Школа начинающего фермера», 2021 год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8001024" cy="1143000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 опыта практических результатов своей профессиональной деятельности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5572140"/>
            <a:ext cx="32861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Свидетельство - Публикация учебно-методического материала «Кроссворд как средство повышения мотивации обучающихся и качества обучения»  (СМИ ЭЛ №ФС 77-65290 от 12.04.2017 года)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Администратор\Desktop\WhatsApp Image 2022-10-14 at 15.18.20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357298"/>
            <a:ext cx="2890673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Группа 7"/>
          <p:cNvGrpSpPr/>
          <p:nvPr/>
        </p:nvGrpSpPr>
        <p:grpSpPr>
          <a:xfrm>
            <a:off x="5214942" y="1285860"/>
            <a:ext cx="3714776" cy="4962259"/>
            <a:chOff x="1071538" y="1285860"/>
            <a:chExt cx="3714776" cy="4962259"/>
          </a:xfrm>
        </p:grpSpPr>
        <p:pic>
          <p:nvPicPr>
            <p:cNvPr id="9" name="Picture 15" descr="C:\Users\79644\Downloads\WhatsApp Image 2022-10-14 at 15.08.30 (6).jpeg"/>
            <p:cNvPicPr>
              <a:picLocks noChangeAspect="1" noChangeArrowheads="1"/>
            </p:cNvPicPr>
            <p:nvPr/>
          </p:nvPicPr>
          <p:blipFill>
            <a:blip r:embed="rId3">
              <a:lum bright="10000"/>
            </a:blip>
            <a:srcRect/>
            <a:stretch>
              <a:fillRect/>
            </a:stretch>
          </p:blipFill>
          <p:spPr bwMode="auto">
            <a:xfrm rot="10800000">
              <a:off x="1428728" y="1285860"/>
              <a:ext cx="3000396" cy="43602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071538" y="5786454"/>
              <a:ext cx="37147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i="1" dirty="0" smtClean="0">
                  <a:latin typeface="Times New Roman" pitchFamily="18" charset="0"/>
                  <a:cs typeface="Times New Roman" pitchFamily="18" charset="0"/>
                </a:rPr>
                <a:t>Диплом – Всероссийская олимпиада «Эстафеты знаний (г.Якутск, 24.12.2019 год)</a:t>
              </a:r>
              <a:endParaRPr lang="ru-RU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9690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1800" b="1" i="1" dirty="0">
                <a:latin typeface="Times New Roman" pitchFamily="18" charset="0"/>
                <a:ea typeface="+mn-ea"/>
                <a:cs typeface="Times New Roman" pitchFamily="18" charset="0"/>
              </a:rPr>
              <a:t>Результаты участия в конкурсах (выставках) профессионального мастерства</a:t>
            </a:r>
            <a:br>
              <a:rPr lang="ru-RU" sz="1800" b="1" i="1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b="1" i="1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24" descr="C:\Users\79644\AppData\Local\Temp\Rar$DRa364.49598\WhatsApp Image 2022-10-11 at 08.59.05 (1).jpe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l="13281" t="4166" r="17187" b="8333"/>
          <a:stretch>
            <a:fillRect/>
          </a:stretch>
        </p:blipFill>
        <p:spPr bwMode="auto">
          <a:xfrm>
            <a:off x="1000100" y="1428736"/>
            <a:ext cx="3772077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000100" y="5286388"/>
            <a:ext cx="3953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Сертификат – Республиканская олимпиада профессионального мастерства по УГС 38.00.00 «Экономика и управление»</a:t>
            </a:r>
          </a:p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(г.Якутск, ГБПОУ РС(Я) ЯФЭК им. И.И. Фадеева,  14.03.2019 год)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8" descr="C:\Users\Администратор\Desktop\WhatsApp Image 2022-10-14 at 11.03.18 (2).jpeg"/>
          <p:cNvPicPr>
            <a:picLocks noChangeAspect="1" noChangeArrowheads="1"/>
          </p:cNvPicPr>
          <p:nvPr/>
        </p:nvPicPr>
        <p:blipFill>
          <a:blip r:embed="rId3"/>
          <a:srcRect l="2439" t="27928" r="4878" b="5744"/>
          <a:stretch>
            <a:fillRect/>
          </a:stretch>
        </p:blipFill>
        <p:spPr bwMode="auto">
          <a:xfrm>
            <a:off x="5072066" y="1285860"/>
            <a:ext cx="3857620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000628" y="5286388"/>
            <a:ext cx="3953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Сертификат – 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Республиканский бизнес  слет «Люди бизнеса» (г.Якутск, АНО ДПО ЦОПП РС(Я),  16.09.2020 год)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856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 опыта практических результатов своей профессиональной деятельности</a:t>
            </a:r>
            <a:b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6" descr="C:\Users\79644\AppData\Local\Temp\Rar$DRa364.49598\WhatsApp Image 2022-10-11 at 08.59.05.jpe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t="17708" b="11458"/>
          <a:stretch>
            <a:fillRect/>
          </a:stretch>
        </p:blipFill>
        <p:spPr bwMode="auto">
          <a:xfrm>
            <a:off x="5572132" y="1142984"/>
            <a:ext cx="3403787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214942" y="5643578"/>
            <a:ext cx="371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Справка публикации статьи «Современные подходы к самостоятельной работе студентов в образовательном процессе ЯСХТ»  </a:t>
            </a:r>
          </a:p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(г.Якутск, ОС МЦИТО от 13.02.2019 года) </a:t>
            </a:r>
            <a:r>
              <a:rPr lang="ru-RU" sz="1200" i="1" u="sng" dirty="0" smtClean="0"/>
              <a:t>https://mcito.ru/publishing/epub/collections 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Администратор\Desktop\WhatsApp Image 2022-10-14 at 15.08.3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214422"/>
            <a:ext cx="2516180" cy="3455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214414" y="5643578"/>
            <a:ext cx="371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Статья  в методической разработке  «Вектор развития» (г.Якутск, ЯСХТ, 2018 г.)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Users\Администратор\Desktop\WhatsApp Image 2022-10-14 at 15.09.41.jpe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l="7142" r="4779"/>
          <a:stretch>
            <a:fillRect/>
          </a:stretch>
        </p:blipFill>
        <p:spPr bwMode="auto">
          <a:xfrm>
            <a:off x="3214678" y="2285992"/>
            <a:ext cx="2171143" cy="2957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 опыта практических результатов своей профессиональной деятельности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6143644"/>
            <a:ext cx="371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Статья  в методической разработке  «Первая кузница землеустроительных кадров (г.Якутск, ЯСХТ 90 лет Землеустройства, 2018 г.)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Users\Администратор\Desktop\WhatsApp Image 2022-10-14 at 11.03.18 (1).jpeg"/>
          <p:cNvPicPr>
            <a:picLocks noChangeAspect="1" noChangeArrowheads="1"/>
          </p:cNvPicPr>
          <p:nvPr/>
        </p:nvPicPr>
        <p:blipFill>
          <a:blip r:embed="rId2"/>
          <a:srcRect t="5624" b="10101"/>
          <a:stretch>
            <a:fillRect/>
          </a:stretch>
        </p:blipFill>
        <p:spPr bwMode="auto">
          <a:xfrm>
            <a:off x="5572132" y="1285860"/>
            <a:ext cx="3000396" cy="4692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214942" y="6143644"/>
            <a:ext cx="371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Статья  в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сборнике трудов конференции «Развитие землеустройства» (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elibrary.ru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, 20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г.)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79644\Downloads\WhatsApp Image 2022-10-14 at 15.08.32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285860"/>
            <a:ext cx="246375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Администратор\Desktop\WhatsApp Image 2022-10-14 at 15.09.41 (1).jpe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l="1695" t="2381" r="1695" b="3577"/>
          <a:stretch>
            <a:fillRect/>
          </a:stretch>
        </p:blipFill>
        <p:spPr bwMode="auto">
          <a:xfrm>
            <a:off x="2714612" y="2143115"/>
            <a:ext cx="2643206" cy="3741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 опыта практических результатов своей профессиональной деятельности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7" name="Picture 2" descr="C:\Users\79644\Downloads\WhatsApp Image 2022-10-14 at 15.08.30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285860"/>
            <a:ext cx="3278033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071538" y="5786454"/>
            <a:ext cx="371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Благодарность – Региональная олимпиада в сфере профессионального образования (г.Мирный, ГБПОУ РС(Я) РТК от 21.03.2018 года)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3" descr="C:\Users\79644\Downloads\WhatsApp Image 2022-10-14 at 15.08.30 (8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5214942" y="1357298"/>
            <a:ext cx="3143272" cy="437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857752" y="5929330"/>
            <a:ext cx="3929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Благодарность – НПК ГБПОУ РС(Я)Я СХТ(г.Якутск, ГБПОУ РС(Я) РТК от 10.04.2019 года)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25470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5058" name="Picture 2" descr="C:\Users\79644\Downloads\WhatsApp Image 2022-10-11 at 10.07.12.jpe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t="6403" r="2241" b="2347"/>
          <a:stretch>
            <a:fillRect/>
          </a:stretch>
        </p:blipFill>
        <p:spPr bwMode="auto">
          <a:xfrm>
            <a:off x="4071935" y="1071547"/>
            <a:ext cx="4572032" cy="3864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00628" y="5357826"/>
            <a:ext cx="3357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Почетный работник воспитания и просвещения РФ, №2170/21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нз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, Министерство просвещения России от 19.04.2021 года, № 105/н.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C:\Users\79644\AppData\Local\Temp\Rar$DRa4960.48225\WhatsApp Image 2022-10-11 at 10.06.06 (2).jpe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928664" y="1214422"/>
            <a:ext cx="2566169" cy="3527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928661" y="5357827"/>
            <a:ext cx="3429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Сертификат – с 01 по 07 апреля 2022 года, «Викторина по истории России среди студентов и педагогов СПО РС (Я)» (г.Якутск, 2022 год)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 descr="C:\Users\79644\AppData\Local\Temp\Rar$DRa364.49598\WhatsApp Image 2022-10-11 at 08.59.02 (1).jpe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r="6502" b="21053"/>
          <a:stretch>
            <a:fillRect/>
          </a:stretch>
        </p:blipFill>
        <p:spPr bwMode="auto">
          <a:xfrm>
            <a:off x="928662" y="4000504"/>
            <a:ext cx="457203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100" y="928670"/>
            <a:ext cx="450059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2" descr="C:\Users\79644\AppData\Local\Temp\Rar$DRa364.49598\WhatsApp Image 2022-10-11 at 08.59.04 (1).jpeg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5643570" y="1571612"/>
            <a:ext cx="3161132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00232" y="214291"/>
            <a:ext cx="5500727" cy="500066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различных мероприятиях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1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Результаты повышения квалификации по профилю педагогической деятельности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C:\Users\79644\Desktop\ЯрошкоОА\cкан001-9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000108"/>
            <a:ext cx="4071967" cy="2865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643571" y="1571613"/>
            <a:ext cx="31071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 30 октября по 09 ноября 2020 г.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- курсы повышения квалификации по программе «Цифровые инструменты педагога» (г. Якутск, АНО ДПО ЦООП РС(Я), 16 часов,  номер удостоверения: 140400046172,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рег.№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0115 от 09.11.2020 года)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C:\Users\79644\Desktop\ЯрошкоОА\cкан001-5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1" y="3917256"/>
            <a:ext cx="4143404" cy="272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715008" y="4429132"/>
            <a:ext cx="30718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 16 по 18 декабря 2020 г.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- курсы повышения квалификации по программе «Актуальные вопросы регулирования кадастровых и земельных отношений» (г. Якутск, АНО ДПО УЦ «Развитие», 16 часов,  номер удостоверения: 142411254113,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рег.№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073 от 18.12.2020 года)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7686" y="1071546"/>
            <a:ext cx="442915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1538" y="3786166"/>
            <a:ext cx="300039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357422" y="0"/>
            <a:ext cx="5500727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Участие в различных мероприятиях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Администратор\Desktop\WhatsApp Image 2022-10-14 at 11.03.16.jpeg"/>
          <p:cNvPicPr>
            <a:picLocks noChangeAspect="1" noChangeArrowheads="1"/>
          </p:cNvPicPr>
          <p:nvPr/>
        </p:nvPicPr>
        <p:blipFill>
          <a:blip r:embed="rId4"/>
          <a:srcRect t="10891"/>
          <a:stretch>
            <a:fillRect/>
          </a:stretch>
        </p:blipFill>
        <p:spPr bwMode="auto">
          <a:xfrm>
            <a:off x="1357290" y="714356"/>
            <a:ext cx="2459814" cy="2922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Администратор\Desktop\WhatsApp Image 2022-10-14 at 11.03.17.jpe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4000496" y="3857628"/>
            <a:ext cx="4984754" cy="2803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Администратор\Desktop\WhatsApp Image 2022-10-14 at 15.18.20 (3).jpe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5882"/>
          <a:stretch>
            <a:fillRect/>
          </a:stretch>
        </p:blipFill>
        <p:spPr bwMode="auto">
          <a:xfrm rot="16200000">
            <a:off x="1530895" y="254999"/>
            <a:ext cx="2153122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3" descr="C:\Users\Администратор\Desktop\WhatsApp Image 2022-10-14 at 15.18.20 (4).jpe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 rot="16200000">
            <a:off x="1403424" y="3168552"/>
            <a:ext cx="2550938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357422" y="0"/>
            <a:ext cx="5500727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Участие в различных мероприятиях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object 10"/>
          <p:cNvPicPr/>
          <p:nvPr/>
        </p:nvPicPr>
        <p:blipFill>
          <a:blip r:embed="rId4" cstate="print"/>
          <a:srcRect b="22221"/>
          <a:stretch>
            <a:fillRect/>
          </a:stretch>
        </p:blipFill>
        <p:spPr>
          <a:xfrm>
            <a:off x="4786314" y="1142984"/>
            <a:ext cx="4214842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4" descr="C:\Users\79644\AppData\Local\Temp\Rar$DRa364.49598\WhatsApp Image 2022-10-11 at 08.59.01 (1).jpe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 l="9443" b="25847"/>
          <a:stretch>
            <a:fillRect/>
          </a:stretch>
        </p:blipFill>
        <p:spPr bwMode="auto">
          <a:xfrm>
            <a:off x="4929190" y="3786190"/>
            <a:ext cx="400049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79644\Downloads\WhatsApp Image 2022-10-11 at 09.04.06 (1).jpe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6250"/>
          <a:stretch>
            <a:fillRect/>
          </a:stretch>
        </p:blipFill>
        <p:spPr bwMode="auto">
          <a:xfrm rot="10800000" flipH="1" flipV="1">
            <a:off x="642910" y="4000504"/>
            <a:ext cx="3857653" cy="2478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ject 5"/>
          <p:cNvPicPr/>
          <p:nvPr/>
        </p:nvPicPr>
        <p:blipFill>
          <a:blip r:embed="rId3" cstate="print"/>
          <a:srcRect b="24242"/>
          <a:stretch>
            <a:fillRect/>
          </a:stretch>
        </p:blipFill>
        <p:spPr>
          <a:xfrm flipH="1">
            <a:off x="4714876" y="4000504"/>
            <a:ext cx="4286281" cy="235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ject 9"/>
          <p:cNvPicPr/>
          <p:nvPr/>
        </p:nvPicPr>
        <p:blipFill>
          <a:blip r:embed="rId4" cstate="print">
            <a:lum bright="10000"/>
          </a:blip>
          <a:srcRect t="12500" b="15000"/>
          <a:stretch>
            <a:fillRect/>
          </a:stretch>
        </p:blipFill>
        <p:spPr>
          <a:xfrm>
            <a:off x="4786314" y="1214422"/>
            <a:ext cx="414340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ject 8"/>
          <p:cNvPicPr/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571472" y="1142984"/>
            <a:ext cx="4071967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143108" y="214290"/>
            <a:ext cx="5500727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Участие в различных мероприятиях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1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Результаты повышения квалификации по профилю педагогической деятельности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14414" y="5214950"/>
            <a:ext cx="3643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с 22 по 24 мая 2020 г.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- Курсы повышения квалификации по программе «Навыки оказания первой помощи в образовательных учреждениях» (г. Саратов, ООО Центр инновационного образования и воспитания, 36 часов,  номер удостоверения: 485-958653 от 24.05.2021 года)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79644\Desktop\ЯрошкоОА\24.05.2021-36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5" y="1071545"/>
            <a:ext cx="2928959" cy="415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 descr="C:\Users\79644\Desktop\ЯрошкоОА\06.05.2022-36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429257" y="1000108"/>
            <a:ext cx="2995767" cy="4249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214941" y="5143513"/>
            <a:ext cx="36433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с 04 по 06 мая 2021 г.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- Курсы повышения квалификации по программе «Защита детей от информации, причиняющей вред и их здоровью и (или) развитию» (г. Саратов, ООО Центр инновационного образования и воспитания, 36 часов,  номер удостоверения: 485-958653 от 06.05.2022 года)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9021" t="17859" r="16284" b="10703"/>
          <a:stretch>
            <a:fillRect/>
          </a:stretch>
        </p:blipFill>
        <p:spPr bwMode="auto">
          <a:xfrm>
            <a:off x="0" y="0"/>
            <a:ext cx="90725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9022" t="15875" r="16284" b="107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719" t="15875" r="17400" b="12687"/>
          <a:stretch>
            <a:fillRect/>
          </a:stretch>
        </p:blipFill>
        <p:spPr bwMode="auto">
          <a:xfrm>
            <a:off x="1142976" y="214290"/>
            <a:ext cx="750099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5719" t="17860" r="17400" b="14671"/>
          <a:stretch>
            <a:fillRect/>
          </a:stretch>
        </p:blipFill>
        <p:spPr bwMode="auto">
          <a:xfrm>
            <a:off x="1000100" y="214290"/>
            <a:ext cx="800105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4939</TotalTime>
  <Words>2050</Words>
  <Application>Microsoft Office PowerPoint</Application>
  <PresentationFormat>Экран (4:3)</PresentationFormat>
  <Paragraphs>119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Солнцестояние</vt:lpstr>
      <vt:lpstr>Ярошко Оксана Алексеевна</vt:lpstr>
      <vt:lpstr>Результаты повышения квалификации по профилю педагогической деятельности </vt:lpstr>
      <vt:lpstr>Результаты повышения квалификации по профилю педагогической деятельности </vt:lpstr>
      <vt:lpstr>Результаты повышения квалификации по профилю педагогической деятельности </vt:lpstr>
      <vt:lpstr>Результаты повышения квалификации по профилю педагогической деятельности </vt:lpstr>
      <vt:lpstr>Слайд 6</vt:lpstr>
      <vt:lpstr>Слайд 7</vt:lpstr>
      <vt:lpstr>Слайд 8</vt:lpstr>
      <vt:lpstr>Слайд 9</vt:lpstr>
      <vt:lpstr>Результаты участия обучающихся в выставках, конкурсах, олимпиадах, конференциях, соревнованиях </vt:lpstr>
      <vt:lpstr>Результаты участия обучающихся в выставках, конкурсах, олимпиадах, конференциях, соревнованиях </vt:lpstr>
      <vt:lpstr>Результаты участия обучающихся в выставках, конкурсах, олимпиадах, конференциях, соревнованиях </vt:lpstr>
      <vt:lpstr>Результаты участия обучающихся в выставках, конкурсах, олимпиадах, конференциях, соревнованиях </vt:lpstr>
      <vt:lpstr>Результаты участия обучающихся в выставках, конкурсах, олимпиадах, конференциях, соревнованиях </vt:lpstr>
      <vt:lpstr>Результаты участия обучающихся в выставках,  конкурсах, олимпиадах, конференциях, соревнованиях </vt:lpstr>
      <vt:lpstr>Слайд 16</vt:lpstr>
      <vt:lpstr>Результаты участия обучающихся в выставках, конкурсах, олимпиадах, конференциях, соревнованиях </vt:lpstr>
      <vt:lpstr>Результаты участия и продуктивность методической деятельности преподавателя</vt:lpstr>
      <vt:lpstr>Слайд 19</vt:lpstr>
      <vt:lpstr>Результаты участия и продуктивность методической деятельности преподавателя</vt:lpstr>
      <vt:lpstr>Слайд 21</vt:lpstr>
      <vt:lpstr>Результаты участия и продуктивность методической деятельности преподавателя</vt:lpstr>
      <vt:lpstr>Эффективность работы по программно-методическому сопровождению образовательного процесса </vt:lpstr>
      <vt:lpstr>Результаты участия и продуктивность методической деятельности преподавателя</vt:lpstr>
      <vt:lpstr>Результаты участия и продуктивность методической деятельности преподавателя</vt:lpstr>
      <vt:lpstr>Результаты участия и продуктивность методической деятельности преподавателя</vt:lpstr>
      <vt:lpstr>Слайд 27</vt:lpstr>
      <vt:lpstr>Слайд 28</vt:lpstr>
      <vt:lpstr>Результаты участия и продуктивность методической деятельности преподавателя</vt:lpstr>
      <vt:lpstr>Слайд 30</vt:lpstr>
      <vt:lpstr>Использование современных образовательных  технологий </vt:lpstr>
      <vt:lpstr>Слайд 32</vt:lpstr>
      <vt:lpstr>Обобщение и распространение в педагогических коллективах опыта практических результатов своей профессиональной деятельности </vt:lpstr>
      <vt:lpstr>Результаты участия в конкурсах (выставках) профессионального мастерства </vt:lpstr>
      <vt:lpstr>Обобщение и распространение в педагогических коллективах опыта практических результатов своей профессиональной деятельности </vt:lpstr>
      <vt:lpstr>Обобщение и распространение в педагогических коллективах опыта практических результатов своей профессиональной деятельности </vt:lpstr>
      <vt:lpstr>Обобщение и распространение в педагогических коллективах опыта практических результатов своей профессиональной деятельности </vt:lpstr>
      <vt:lpstr>Поощрения за профессиональную деятельность  </vt:lpstr>
      <vt:lpstr>Участие в различных мероприятиях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Федорова Виктория Николаевна</dc:title>
  <dc:creator>1 1</dc:creator>
  <cp:lastModifiedBy>DNA7 X86</cp:lastModifiedBy>
  <cp:revision>456</cp:revision>
  <dcterms:created xsi:type="dcterms:W3CDTF">2021-02-18T08:17:34Z</dcterms:created>
  <dcterms:modified xsi:type="dcterms:W3CDTF">2022-11-07T07:06:49Z</dcterms:modified>
</cp:coreProperties>
</file>