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297" r:id="rId5"/>
    <p:sldId id="268" r:id="rId6"/>
    <p:sldId id="298" r:id="rId7"/>
    <p:sldId id="299" r:id="rId8"/>
    <p:sldId id="270" r:id="rId9"/>
    <p:sldId id="280" r:id="rId10"/>
    <p:sldId id="282" r:id="rId11"/>
    <p:sldId id="300" r:id="rId12"/>
    <p:sldId id="291" r:id="rId13"/>
    <p:sldId id="301" r:id="rId14"/>
    <p:sldId id="302" r:id="rId15"/>
    <p:sldId id="303" r:id="rId16"/>
    <p:sldId id="305" r:id="rId17"/>
    <p:sldId id="306" r:id="rId18"/>
    <p:sldId id="285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</p:sldIdLst>
  <p:sldSz cx="12188825" cy="6858000"/>
  <p:notesSz cx="6858000" cy="9144000"/>
  <p:defaultTextStyle>
    <a:defPPr>
      <a:defRPr lang="ru-RU"/>
    </a:defPPr>
    <a:lvl1pPr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608013" indent="-1508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1217613" indent="-3032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827213" indent="-4556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2436813" indent="-6080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600" y="-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14AE578-FB51-46C8-AB8D-C0B9A00849BD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0528CAE6-E5D5-4FD6-950D-8EA955255CE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56E6309-D3E0-47BA-B716-9F30143BE73E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3E1496C0-7CDA-4171-944D-7EA418BF6DA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217613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8013" algn="l" defTabSz="1217613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7613" algn="l" defTabSz="1217613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7213" algn="l" defTabSz="1217613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6813" algn="l" defTabSz="1217613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14CD-1FDC-44BD-AF40-56B53C033644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86280-F514-43DF-8651-FBD3E669EF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B0F0-8799-4D62-B7E0-C1C16376D5D0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FBA03-2B3F-4107-96D4-5E11576C66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54368-B295-48BE-9CD2-4B6CB80DF1B2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4B0E6-2396-4ADB-A1DB-31E528B2773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8CBAD-45A3-4060-8915-87ADAC3794E7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17B67-2D0D-4FFB-AF49-E1909C9D0B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8A8C1-3AD0-4C8B-AAAA-4A6591A40330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943AA-C853-4B75-B6CE-8B19297A48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C4DF2-9ACB-43DA-ACEF-62DB0109D2C4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CFCD7-4AE1-4A1A-B9EB-D5D25535CA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AE061-E391-40C7-9327-5B7155D6C237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7FD5F-4B8C-4E69-9B45-4A05288D361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60813" y="0"/>
            <a:ext cx="792321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>
            <a:normAutofit/>
          </a:bodyPr>
          <a:lstStyle>
            <a:lvl1pPr algn="l" rtl="0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B16F9C-4C02-4B71-948E-A3F9D363ADED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5BF2F-51D1-496E-8262-8F1199DF64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82800" y="0"/>
            <a:ext cx="80232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>
            <a:normAutofit/>
          </a:bodyPr>
          <a:lstStyle>
            <a:lvl1pPr algn="l" rtl="0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EED654-678A-4DA4-8D28-01182FE1B4EA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25462-3503-4533-BE01-7C9CC289DA7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800" y="0"/>
            <a:ext cx="115792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7" name="Заполнитель заголовка 1"/>
          <p:cNvSpPr>
            <a:spLocks noGrp="1"/>
          </p:cNvSpPr>
          <p:nvPr>
            <p:ph type="title"/>
          </p:nvPr>
        </p:nvSpPr>
        <p:spPr bwMode="auto">
          <a:xfrm>
            <a:off x="1117600" y="76200"/>
            <a:ext cx="1015682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Замещающий текст 2"/>
          <p:cNvSpPr>
            <a:spLocks noGrp="1"/>
          </p:cNvSpPr>
          <p:nvPr>
            <p:ph type="body" idx="1"/>
          </p:nvPr>
        </p:nvSpPr>
        <p:spPr bwMode="auto">
          <a:xfrm>
            <a:off x="1117600" y="1701800"/>
            <a:ext cx="10156825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600" y="6400800"/>
            <a:ext cx="2741613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5B5B76-E5DC-4987-A412-0B839A57EB60}" type="datetime1">
              <a:rPr lang="ru-RU"/>
              <a:pPr>
                <a:defRPr/>
              </a:pPr>
              <a:t>18.03.2020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8425" y="6400800"/>
            <a:ext cx="6215063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938" y="6400800"/>
            <a:ext cx="1106487" cy="320675"/>
          </a:xfrm>
          <a:prstGeom prst="rect">
            <a:avLst/>
          </a:prstGeom>
        </p:spPr>
        <p:txBody>
          <a:bodyPr vert="horz" wrap="square" lIns="121899" tIns="60949" rIns="121899" bIns="6094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7F7F7F"/>
                </a:solidFill>
              </a:defRPr>
            </a:lvl1pPr>
          </a:lstStyle>
          <a:p>
            <a:fld id="{9C0F7013-D4AA-4915-88FA-8D620828A6F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5" r:id="rId2"/>
    <p:sldLayoutId id="2147483692" r:id="rId3"/>
    <p:sldLayoutId id="2147483686" r:id="rId4"/>
    <p:sldLayoutId id="2147483687" r:id="rId5"/>
    <p:sldLayoutId id="2147483688" r:id="rId6"/>
    <p:sldLayoutId id="2147483693" r:id="rId7"/>
    <p:sldLayoutId id="2147483694" r:id="rId8"/>
    <p:sldLayoutId id="2147483695" r:id="rId9"/>
    <p:sldLayoutId id="2147483689" r:id="rId10"/>
    <p:sldLayoutId id="214748369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303213" indent="-303213" algn="l" defTabSz="1217613" rtl="0" fontAlgn="base">
        <a:lnSpc>
          <a:spcPct val="95000"/>
        </a:lnSpc>
        <a:spcBef>
          <a:spcPts val="1863"/>
        </a:spcBef>
        <a:spcAft>
          <a:spcPct val="0"/>
        </a:spcAft>
        <a:buSzPct val="10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303213" algn="l" defTabSz="1217613" rtl="0" fontAlgn="base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288" indent="-303213" algn="l" defTabSz="1217613" rtl="0" fontAlgn="base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84325" indent="-303213" algn="l" defTabSz="1217613" rtl="0" fontAlgn="base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09775" indent="-303213" algn="l" defTabSz="1217613" rtl="0" fontAlgn="base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Microsoft_Office_Excel2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6488" y="620713"/>
            <a:ext cx="45910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8"/>
          <p:cNvSpPr txBox="1">
            <a:spLocks noChangeArrowheads="1"/>
          </p:cNvSpPr>
          <p:nvPr/>
        </p:nvSpPr>
        <p:spPr bwMode="auto">
          <a:xfrm>
            <a:off x="1846263" y="3716338"/>
            <a:ext cx="89281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Педагогическая деятельность преподавателя ГБПОУ РС(Я) «Якутский сельскохозяйственный техникум» </a:t>
            </a:r>
          </a:p>
          <a:p>
            <a:pPr algn="ctr"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Винокуровой Нонны Александровны, претендента на первую категорию в 2020 году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1117600" y="1839913"/>
            <a:ext cx="5192713" cy="4332287"/>
          </a:xfrm>
        </p:spPr>
        <p:txBody>
          <a:bodyPr/>
          <a:lstStyle/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2018 г. 2 место в НПК «Шаг в будущую профессию» занял Колесов Альберт Афанасьевич, студент 1 курса специальности Земельно-имущественные отношения с докладом на тему «Проект разработки водного туристического маршрута (на примере Сунтарского улуса)» и принял участие в Республиканском форуме молодых исследователей «Шаг в будущую в профессию».</a:t>
            </a:r>
          </a:p>
        </p:txBody>
      </p:sp>
      <p:pic>
        <p:nvPicPr>
          <p:cNvPr id="1843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725" y="260350"/>
            <a:ext cx="1016317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34275" y="4457700"/>
            <a:ext cx="344328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92925" y="1676400"/>
            <a:ext cx="4564063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ъект 2"/>
          <p:cNvSpPr>
            <a:spLocks noGrp="1"/>
          </p:cNvSpPr>
          <p:nvPr>
            <p:ph idx="1"/>
          </p:nvPr>
        </p:nvSpPr>
        <p:spPr>
          <a:xfrm>
            <a:off x="1117600" y="1701800"/>
            <a:ext cx="5048250" cy="4470400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2019 г. Степанов Иван Иванович студент 1 курса специальности Лесное и лесопарковое хозяйство принял участие в НПК «Современное состояние и приоритетные направления развития сельского хозяйства» с докладом на тему «Проект посадки деревьев и кустарников на Площади Победы в г. Якутске».</a:t>
            </a:r>
          </a:p>
        </p:txBody>
      </p:sp>
      <p:pic>
        <p:nvPicPr>
          <p:cNvPr id="1945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725" y="260350"/>
            <a:ext cx="1016317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6938" y="1703388"/>
            <a:ext cx="26638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33375"/>
            <a:ext cx="1016317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275" y="1773238"/>
            <a:ext cx="5329238" cy="3816350"/>
          </a:xfrm>
        </p:spPr>
        <p:txBody>
          <a:bodyPr>
            <a:normAutofit fontScale="77500" lnSpcReduction="20000"/>
          </a:bodyPr>
          <a:lstStyle/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г. Колесов Альберт Афанасьевич, студент 1 курса специальности Земельно-имущественные отношения с докладом на тему «Проект разработки водного туристического маршрута (на примере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Сунтарского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улуса)» и Степанов Иван Иванович студент 1 курса специальности Лесное и лесопарковое хозяйство с докладом на тему «Проект посадки деревьев и кустарников на Площади Победы в г. Якутске» приняли заочное участие в Межрегиональной НПК «Наука XXI века: вызовы и перспективы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в VII Всероссийской НПК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Я-специалист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ПОО СПО, ГБПОУ ВО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Острогожский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многопрофильный техникум», Воронежская область.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Рисунок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02700" y="1700213"/>
            <a:ext cx="2451100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65850" y="2060575"/>
            <a:ext cx="276225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6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902700" y="3500438"/>
            <a:ext cx="25479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1117600" y="1701800"/>
            <a:ext cx="4616450" cy="4470400"/>
          </a:xfrm>
        </p:spPr>
        <p:txBody>
          <a:bodyPr/>
          <a:lstStyle/>
          <a:p>
            <a:pPr algn="just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2019 г. Ефимов Юлиан Николаевич студент 1 курса специальности «Право  и организация социального обеспечения» принял участие в НПК «Шаг в будущую профессию» с докладом на тему «История волонтерства. Волонтерское движение в России» и Республиканском форуме молодых исследователей «Шаг в будущую профессию», посвященного 100-летию со дня рождения Т.Е. Сметанина </a:t>
            </a:r>
          </a:p>
        </p:txBody>
      </p:sp>
      <p:pic>
        <p:nvPicPr>
          <p:cNvPr id="2150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638" y="260350"/>
            <a:ext cx="1016952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65850" y="1839913"/>
            <a:ext cx="3562350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55000" y="4437063"/>
            <a:ext cx="30559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550" y="333375"/>
            <a:ext cx="1016952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1117600" y="1701800"/>
            <a:ext cx="5121275" cy="4470400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2019 г. руководитель команды от ЯСХТ- Атласова Саина Ивановна, гр. 2 тех, Корнилов Марк Александрович, гр. 1 зио б, Никифоров Антон Александрович, гр. 1 зио б, Черноградский Александр Афанасьевич, гр. 1 ТПСП  в «Чемпионате предпринимательских идей – 2019». Получили номинацию «Самая креативная подача».</a:t>
            </a:r>
          </a:p>
        </p:txBody>
      </p:sp>
      <p:pic>
        <p:nvPicPr>
          <p:cNvPr id="22532" name="Рисунок 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58013" y="1844675"/>
            <a:ext cx="3146425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58013" y="4687888"/>
            <a:ext cx="3167062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5.Результаты использования новых образовательных технологий 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в  межаттестационный период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08725" y="2143125"/>
            <a:ext cx="4965700" cy="4029075"/>
          </a:xfrm>
        </p:spPr>
        <p:txBody>
          <a:bodyPr>
            <a:normAutofit fontScale="70000" lnSpcReduction="20000"/>
          </a:bodyPr>
          <a:lstStyle/>
          <a:p>
            <a:pPr marL="0" indent="0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Преподаватель в своей деятельности эффективно использует:</a:t>
            </a:r>
          </a:p>
          <a:p>
            <a:pPr marL="0" indent="0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 новые образовательные технологии: проектную деятельность,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технологии, активные методы обучения, </a:t>
            </a:r>
          </a:p>
          <a:p>
            <a:pPr marL="0" indent="0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информационную систему «Сетевой Город. Образование», электронные библиотечные системы «Лань» и Национальной библиотеки РС (Я) и средства,</a:t>
            </a:r>
          </a:p>
          <a:p>
            <a:pPr marL="0" indent="0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ИКТ: текстовые процессоры, электронные таблицы, программы подготовки презентаций.</a:t>
            </a:r>
          </a:p>
          <a:p>
            <a:pPr marL="0" indent="0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Методические материалы и публикации, разработанные педагогическим работником с применением новых образовательных технологий, размещены в учительском сайте INFOUROK.RU.</a:t>
            </a:r>
          </a:p>
        </p:txBody>
      </p:sp>
      <p:pic>
        <p:nvPicPr>
          <p:cNvPr id="23556" name="Picture 3" descr="C:\Users\1\Desktop\l9w_Q144BC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50" y="1928813"/>
            <a:ext cx="46609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6. Эффективность работы по программно-методическому сопровождению образовательного процесса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Преподавателем  разработаны: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Рабочие программы дисциплинам «Основы философии», "История" на основе примерной программы, соответствуют предъявляемым требованиям по структуре и содержанию.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Методические указания по СРС по всем специальностям; 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Фонд оценочных средств по всем специальностям.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Методическая разработка открытого урока по теме « Философия нового времени» - комбинированный урок-игра по дисциплине «Основы философии», 03.03. 2020г.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методическая разработка сценария тематического  кураторского часа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1054100" y="2060575"/>
            <a:ext cx="4679950" cy="4111625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2017 г. провела Всероссийский заповедный урок на тему «Заповедные острова. Сохраняя будущее» для группы ПБ-16. 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1218987"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 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5604" name="Picture 2" descr="E:\diplom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99238" y="1484313"/>
            <a:ext cx="35401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8563" y="5157788"/>
            <a:ext cx="4832350" cy="1008062"/>
          </a:xfrm>
        </p:spPr>
        <p:txBody>
          <a:bodyPr>
            <a:normAutofit fontScale="62500" lnSpcReduction="20000"/>
          </a:bodyPr>
          <a:lstStyle/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2018 г. Опубликована методическая разработка на тему «Гражданская война на Северном Кавказе» в книге «Вектор развития: Методические разработки». - Якутск: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Дани-Алмас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2018, с. 25-28.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8563" y="260350"/>
            <a:ext cx="105838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 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dirty="0">
              <a:latin typeface="+mn-lt"/>
            </a:endParaRPr>
          </a:p>
        </p:txBody>
      </p:sp>
      <p:pic>
        <p:nvPicPr>
          <p:cNvPr id="26628" name="Picture 2" descr="\\sekretar\Обменник\СГД 303\ОАТ\3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38425" y="1125538"/>
            <a:ext cx="2408238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6815138" y="5157788"/>
            <a:ext cx="41036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400">
                <a:latin typeface="Times New Roman" pitchFamily="18" charset="0"/>
                <a:cs typeface="Times New Roman" pitchFamily="18" charset="0"/>
              </a:rPr>
              <a:t>2018 г.  Методическая разработка на тему «Гражданская война на Северном Кавказе» ( https://infourok.ru/metodicheskaya-razrabotka-po-istorii-2624568.html).</a:t>
            </a:r>
          </a:p>
        </p:txBody>
      </p:sp>
      <p:pic>
        <p:nvPicPr>
          <p:cNvPr id="26630" name="Picture 2" descr="F:\сканы для аттестации\Свидетельство проекта infourok.ru №120353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85025" y="1052513"/>
            <a:ext cx="26130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1218987" fontAlgn="auto">
              <a:spcAft>
                <a:spcPts val="0"/>
              </a:spcAft>
              <a:defRPr/>
            </a:pPr>
            <a:r>
              <a:rPr lang="ru-RU" sz="2200" b="1" i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 Обобщение и распространение в педагогических коллективах опыта практических результатов своей профессиональной деятельности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7600" y="4797425"/>
            <a:ext cx="4329113" cy="1374775"/>
          </a:xfrm>
        </p:spPr>
        <p:txBody>
          <a:bodyPr>
            <a:normAutofit fontScale="77500" lnSpcReduction="20000"/>
          </a:bodyPr>
          <a:lstStyle/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 г. опубликована  Методическая разработка на тему «Гражданская война на Северном Кавказе» в сборнике материалов конкурса «Педагогические идеи», с.59.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6599238" y="4724400"/>
            <a:ext cx="4319587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800">
                <a:latin typeface="Times New Roman" pitchFamily="18" charset="0"/>
                <a:cs typeface="Times New Roman" pitchFamily="18" charset="0"/>
              </a:rPr>
              <a:t>2020 г. Статья «Современные педагогические технологии преподавания истории», в сборнике материалов педчтения «Проблемы и перспективы реализации компетентностного подхода к обучению в учреждениях СПО», с. 23-26. </a:t>
            </a:r>
          </a:p>
        </p:txBody>
      </p:sp>
      <p:pic>
        <p:nvPicPr>
          <p:cNvPr id="27653" name="Рисунок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65325" y="976313"/>
            <a:ext cx="2633663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42113" y="976313"/>
            <a:ext cx="3546475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737225" y="1000125"/>
            <a:ext cx="4976813" cy="5172075"/>
          </a:xfrm>
        </p:spPr>
        <p:txBody>
          <a:bodyPr>
            <a:normAutofit fontScale="77500" lnSpcReduction="20000"/>
          </a:bodyPr>
          <a:lstStyle/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1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31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Нонна Александровна </a:t>
            </a:r>
            <a:endParaRPr lang="ru-RU" sz="3100" b="1" i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100" b="1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ГБПОУ «Якутский сельскохозяйственный техникум</a:t>
            </a:r>
            <a:r>
              <a:rPr lang="ru-RU" sz="31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1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– высшее, СВФУ им. М.К. </a:t>
            </a:r>
            <a:r>
              <a:rPr lang="ru-RU" sz="31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31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ИФ, преподаватель истории 2012 г. 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1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 - 7 лет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1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в СПО -5 лет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Заявленная </a:t>
            </a:r>
            <a:r>
              <a:rPr lang="ru-RU" sz="3200" b="1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 </a:t>
            </a:r>
            <a:r>
              <a:rPr lang="ru-RU" sz="32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–первая.</a:t>
            </a:r>
            <a:endParaRPr lang="ru-RU" sz="3200" b="1" i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10243" name="Picture 2" descr="C:\Users\1\Desktop\портфолио миэнэ\80yVxuz6SSc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1379538" y="1428750"/>
            <a:ext cx="3144837" cy="39624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1117600" y="5013325"/>
            <a:ext cx="4905375" cy="1158875"/>
          </a:xfrm>
        </p:spPr>
        <p:txBody>
          <a:bodyPr/>
          <a:lstStyle/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2020 г. Методическая разработка на тему «Великие полководцы и императоры» (https://infourok.ru/metodicheskaya-razrabotka-zanyatiya-na-temu-velikie-imperatory-i-polkovodcy-rossii-4171624.html).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4463" y="188913"/>
            <a:ext cx="102965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 Обобщение и распространение в педагогических коллективах опыта практических результатов своей профессиональной деятельности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6454775" y="4797425"/>
            <a:ext cx="48958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400">
                <a:latin typeface="Times New Roman" pitchFamily="18" charset="0"/>
                <a:cs typeface="Times New Roman" pitchFamily="18" charset="0"/>
              </a:rPr>
              <a:t>2020 г. Методическая разработка по выполнению СРС по дисциплине ОГСЭ.01 Основы философии (https://infourok.ru/metodicheskie-ukazaniya-po-vypolneniyu-samostoyatelnoj-raboty-po-uchebnoj-discipline-ogse-01-osnovy-filosofii-4171645.html). </a:t>
            </a:r>
          </a:p>
        </p:txBody>
      </p:sp>
      <p:pic>
        <p:nvPicPr>
          <p:cNvPr id="28677" name="Picture 2" descr="F:\сканы для аттестации\Свидетельство проекта infourok.ru №ЩБ03421114 (2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62163" y="1052513"/>
            <a:ext cx="2592387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3" descr="F:\сканы для аттестации\Свидетельство проекта infourok.ru №ЮО91448469 (3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31038" y="1052513"/>
            <a:ext cx="2519362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7600" y="5300663"/>
            <a:ext cx="4616450" cy="871537"/>
          </a:xfrm>
        </p:spPr>
        <p:txBody>
          <a:bodyPr>
            <a:normAutofit lnSpcReduction="10000"/>
          </a:bodyPr>
          <a:lstStyle/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2018 г. приняла участие в конкурсе методических разработок «Педагогические идеи» с методической разработкой «Гражданская война на Северном Кавказе».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1438" y="188913"/>
            <a:ext cx="100091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 Обобщение и распространение в педагогических коллективах опыта практических результатов своей профессиональной деятельности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6381750" y="5300663"/>
            <a:ext cx="45370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400">
                <a:latin typeface="Times New Roman" pitchFamily="18" charset="0"/>
                <a:cs typeface="Times New Roman" pitchFamily="18" charset="0"/>
              </a:rPr>
              <a:t>2019 г. приняла участие в составе команды в Agro Synergy Хакатон для агропромышленного комплекса РС(Я) в области Национальной технологической инициатив. Заняли 3 место.</a:t>
            </a:r>
          </a:p>
        </p:txBody>
      </p:sp>
      <p:pic>
        <p:nvPicPr>
          <p:cNvPr id="297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8200" y="1389063"/>
            <a:ext cx="2635250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15138" y="1363663"/>
            <a:ext cx="2890837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2"/>
          <p:cNvSpPr>
            <a:spLocks noGrp="1"/>
          </p:cNvSpPr>
          <p:nvPr>
            <p:ph idx="1"/>
          </p:nvPr>
        </p:nvSpPr>
        <p:spPr>
          <a:xfrm>
            <a:off x="1117600" y="1701800"/>
            <a:ext cx="4976813" cy="4470400"/>
          </a:xfrm>
        </p:spPr>
        <p:txBody>
          <a:bodyPr/>
          <a:lstStyle/>
          <a:p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2019 г. заняла 3 место «Проблемы и перспективы реализации компетентностного подхода к обучению в учреждениях СПО» с докладом на тему «Современные педагогические технологии преподавания истории».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81075" y="333375"/>
            <a:ext cx="10369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 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dirty="0">
              <a:latin typeface="+mn-lt"/>
            </a:endParaRP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6886575" y="1628775"/>
            <a:ext cx="4103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800">
                <a:latin typeface="Times New Roman" pitchFamily="18" charset="0"/>
                <a:cs typeface="Times New Roman" pitchFamily="18" charset="0"/>
              </a:rPr>
              <a:t>2020 г. сделала открытый урок на тему «Философия нового времени» для группы 1 ПСО б. </a:t>
            </a:r>
          </a:p>
        </p:txBody>
      </p:sp>
      <p:pic>
        <p:nvPicPr>
          <p:cNvPr id="30725" name="Рисунок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78063" y="3044825"/>
            <a:ext cx="2427287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78738" y="2693988"/>
            <a:ext cx="2879725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 smtClean="0">
                <a:latin typeface="Times New Roman" pitchFamily="18" charset="0"/>
                <a:cs typeface="Times New Roman" pitchFamily="18" charset="0"/>
              </a:rPr>
              <a:t>8. Результаты личного участия и продуктивность методической деятельности преподавателя</a:t>
            </a:r>
            <a:endParaRPr lang="ru-RU" sz="28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7600" y="1701800"/>
            <a:ext cx="5121275" cy="4470400"/>
          </a:xfrm>
        </p:spPr>
        <p:txBody>
          <a:bodyPr>
            <a:normAutofit fontScale="92500" lnSpcReduction="20000"/>
          </a:bodyPr>
          <a:lstStyle/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 г. участник республиканского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профориентационного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мероприятия «Город профессий – 2019».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2018 г. эксперт педагогических чтений «Современное образование: новые требования. Новые возможности», ГБПОУ РС(Я) «Якутский коммунально-строительный техникум».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2017 г. эксперт республиканской НПК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Бродниковские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чтения».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Рисунок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88063" y="1706563"/>
            <a:ext cx="2808287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93188" y="1701800"/>
            <a:ext cx="30241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896350" y="3825875"/>
            <a:ext cx="3063875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ah-RU" sz="2400" b="1" i="1" smtClean="0">
                <a:latin typeface="Times New Roman" pitchFamily="18" charset="0"/>
                <a:cs typeface="Times New Roman" pitchFamily="18" charset="0"/>
              </a:rPr>
              <a:t>9. Результаты личного участия в конкурсах (выставках) профессионального мастерства</a:t>
            </a:r>
            <a:endParaRPr lang="ru-RU" sz="2400" smtClean="0"/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1117600" y="1701800"/>
            <a:ext cx="5121275" cy="4470400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2017 г. приняла участие в конкурсе «Преподаватель года – 2017» в ГБПОУ РС(Я) «Чурапчинский колледж».</a:t>
            </a:r>
          </a:p>
        </p:txBody>
      </p:sp>
      <p:pic>
        <p:nvPicPr>
          <p:cNvPr id="32772" name="Рисунок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26213" y="1773238"/>
            <a:ext cx="5011737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10. Поощрения за профессиональную деятельность в межаттестационный период</a:t>
            </a:r>
            <a:endParaRPr lang="ru-RU" sz="2400" smtClean="0"/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1117600" y="1701800"/>
            <a:ext cx="4905375" cy="4470400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2018 г.  Благодарственное письмо от Министерства образования и науки РС(Я) за личный вклад в развитие системы образования республики. </a:t>
            </a:r>
            <a:r>
              <a:rPr lang="ru-RU" smtClean="0"/>
              <a:t> </a:t>
            </a:r>
          </a:p>
        </p:txBody>
      </p:sp>
      <p:pic>
        <p:nvPicPr>
          <p:cNvPr id="33796" name="Рисунок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86575" y="1701800"/>
            <a:ext cx="37877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Квалификационная категория</a:t>
            </a:r>
          </a:p>
        </p:txBody>
      </p:sp>
      <p:sp>
        <p:nvSpPr>
          <p:cNvPr id="11267" name="Объект 3"/>
          <p:cNvSpPr>
            <a:spLocks noGrp="1"/>
          </p:cNvSpPr>
          <p:nvPr>
            <p:ph sz="half" idx="2"/>
          </p:nvPr>
        </p:nvSpPr>
        <p:spPr>
          <a:xfrm>
            <a:off x="1117600" y="2209800"/>
            <a:ext cx="9656763" cy="3962400"/>
          </a:xfrm>
        </p:spPr>
        <p:txBody>
          <a:bodyPr/>
          <a:lstStyle/>
          <a:p>
            <a:pPr algn="just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Соответствие занимаемой должности – приказ  № 03-02/38 от 3.05.2017</a:t>
            </a:r>
          </a:p>
          <a:p>
            <a:endParaRPr lang="ru-RU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600" y="620713"/>
            <a:ext cx="9872663" cy="5551487"/>
          </a:xfrm>
        </p:spPr>
        <p:txBody>
          <a:bodyPr/>
          <a:lstStyle/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Н.А. преподает по учебным дисциплинам «История» и «Основы философии» в группах по следующим специальностям: 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21.02.05  Земельно-имущественные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отношения;</a:t>
            </a: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40.02.01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и организация социального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1.Результаты повышения квалификации по профилю педагогической деятельности в межаттестационный период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117600" y="1701800"/>
            <a:ext cx="4976813" cy="5156200"/>
          </a:xfrm>
        </p:spPr>
        <p:txBody>
          <a:bodyPr/>
          <a:lstStyle/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достоверение № 269 о повышении квалификации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«Ресурсные центры «Точки роста» как условие реализации образовательной инициативы 2030» АОУ  РС(Я) ДПО «ИРО и ПК имени С.Н. Донского – II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( 36 ч)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удостоверение № 17-37 о повышении квалификации «Оказание первой помощи пострадавшим», Центр корпоративного обучения ГАУ РС(Я) «Медицинский центр города Якутска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( 24 ч.)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3316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6637338" y="1598613"/>
            <a:ext cx="3667125" cy="2579687"/>
          </a:xfrm>
        </p:spPr>
      </p:pic>
      <p:pic>
        <p:nvPicPr>
          <p:cNvPr id="13317" name="Рисунок 8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34275" y="4210050"/>
            <a:ext cx="1873250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15"/>
          <p:cNvSpPr>
            <a:spLocks noGrp="1"/>
          </p:cNvSpPr>
          <p:nvPr>
            <p:ph sz="half" idx="1"/>
          </p:nvPr>
        </p:nvSpPr>
        <p:spPr>
          <a:xfrm>
            <a:off x="477838" y="642938"/>
            <a:ext cx="5616575" cy="6099175"/>
          </a:xfrm>
        </p:spPr>
        <p:txBody>
          <a:bodyPr/>
          <a:lstStyle/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2019 г. удостоверение №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ПК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0018675 о повышении квалификации «История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Эффективный процесс преподавания на основе осуществления положений историко- культурного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, ООО «Столичный учебный центр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(108 ч)</a:t>
            </a:r>
          </a:p>
          <a:p>
            <a:pPr marL="0" indent="0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304747" indent="-304747" defTabSz="1218987" fontAlgn="auto">
              <a:spcBef>
                <a:spcPts val="186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2020 г.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удостоверение № 2601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повышении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квалификации «Методика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технология преподавания в профессиональном образовании», АНО ДПО «Институт дополнительного профессионального образования и повышения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квалификации (144 ч)</a:t>
            </a:r>
            <a:endParaRPr lang="ru-RU" sz="1800" dirty="0"/>
          </a:p>
        </p:txBody>
      </p:sp>
      <p:pic>
        <p:nvPicPr>
          <p:cNvPr id="14339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6886575" y="188913"/>
            <a:ext cx="4321175" cy="3336925"/>
          </a:xfrm>
        </p:spPr>
      </p:pic>
      <p:pic>
        <p:nvPicPr>
          <p:cNvPr id="14340" name="Рисунок 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61175" y="3525838"/>
            <a:ext cx="4314825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2. Результаты учебной деятельности ( в %) по итогам мониторинга ПОО в межаттестационный период.</a:t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endParaRPr lang="ru-RU" sz="28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363" name="Содержимое 3"/>
          <p:cNvGraphicFramePr>
            <a:graphicFrameLocks noGrp="1"/>
          </p:cNvGraphicFramePr>
          <p:nvPr>
            <p:ph idx="1"/>
          </p:nvPr>
        </p:nvGraphicFramePr>
        <p:xfrm>
          <a:off x="1939925" y="1217613"/>
          <a:ext cx="8597900" cy="4284662"/>
        </p:xfrm>
        <a:graphic>
          <a:graphicData uri="http://schemas.openxmlformats.org/presentationml/2006/ole">
            <p:oleObj spid="_x0000_s15363" name="Диаграмма" r:id="rId3" imgW="8602202" imgH="4291956" progId="Excel.Chart.8">
              <p:embed/>
            </p:oleObj>
          </a:graphicData>
        </a:graphic>
      </p:graphicFrame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3430588" y="5516563"/>
            <a:ext cx="3959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ОГСЭ.02 История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549275"/>
            <a:ext cx="10206038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7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71725" y="1722438"/>
          <a:ext cx="7381875" cy="3844925"/>
        </p:xfrm>
        <a:graphic>
          <a:graphicData uri="http://schemas.openxmlformats.org/presentationml/2006/ole">
            <p:oleObj spid="_x0000_s16387" name="Диаграмма" r:id="rId4" imgW="7395089" imgH="3853006" progId="Excel.Chart.8">
              <p:embed/>
            </p:oleObj>
          </a:graphicData>
        </a:graphic>
      </p:graphicFrame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4006850" y="5589588"/>
            <a:ext cx="511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ОГСЭ.01 Основы философии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2016\мои фотки\IMG_14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5807075" y="1700213"/>
            <a:ext cx="3708400" cy="2786062"/>
          </a:xfrm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1092200" y="1908175"/>
            <a:ext cx="471646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2 место в НПК «Сельская жизнь и экология» занял Олесов Семен Семенович, студент 2 курса по специальности «Пожарная безопасность» с докладом на тему «Исследование теплофизических свойств льдосоляного раствора в условиях Якутии».</a:t>
            </a:r>
          </a:p>
        </p:txBody>
      </p:sp>
      <p:pic>
        <p:nvPicPr>
          <p:cNvPr id="17412" name="Picture 3" descr="C:\Users\1\Desktop\серт00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550400" y="3213100"/>
            <a:ext cx="2036763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075" y="260350"/>
            <a:ext cx="1016317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2787940 (1)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412013_TF02787940_TF02787940.potx" id="{BDCEC835-C025-45C0-8AD5-9D778732CF6A}" vid="{4E9A813A-BC9F-4772-8185-0F17D630CF68}"/>
    </a:ext>
  </a:extLst>
</a:theme>
</file>

<file path=ppt/theme/theme2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</APDescription>
    <AssetExpire xmlns="4873beb7-5857-4685-be1f-d57550cc96cc">2029-01-01T08:00:00+00:00</AssetExpire>
    <CampaignTagsTaxHTField0 xmlns="4873beb7-5857-4685-be1f-d57550cc96cc" xsi:nil="true"/>
    <IntlLangReviewDate xmlns="4873beb7-5857-4685-be1f-d57550cc96cc" xsi:nil="true"/>
    <TPFriendlyName xmlns="4873beb7-5857-4685-be1f-d57550cc96cc" xsi:nil="true"/>
    <IntlLangReview xmlns="4873beb7-5857-4685-be1f-d57550cc96cc" xsi:nil="true"/>
    <LocLastLocAttemptVersionLookup xmlns="4873beb7-5857-4685-be1f-d57550cc96cc">694216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2020-03-18T05:32:59+00:00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 xmlns="4873beb7-5857-4685-be1f-d57550cc96cc">1345039</Value>
    </PublishStatusLookup>
    <APAuthor xmlns="4873beb7-5857-4685-be1f-d57550cc96cc">
      <UserInfo xmlns="4873beb7-5857-4685-be1f-d57550cc96cc">
        <DisplayName xmlns="4873beb7-5857-4685-be1f-d57550cc96cc">REDMOND\kristaa</DisplayName>
        <AccountId xmlns="4873beb7-5857-4685-be1f-d57550cc96cc">136</AccountId>
        <AccountType xmlns="4873beb7-5857-4685-be1f-d57550cc96cc"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false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 xsi:nil="true"/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 xsi:nil="true"/>
    <Provider xmlns="4873beb7-5857-4685-be1f-d57550cc96cc" xsi:nil="true"/>
    <UACurrentWords xmlns="4873beb7-5857-4685-be1f-d57550cc96cc" xsi:nil="true"/>
    <AssetId xmlns="4873beb7-5857-4685-be1f-d57550cc96cc">TP102787939</AssetId>
    <TPClientViewer xmlns="4873beb7-5857-4685-be1f-d57550cc96cc" xsi:nil="true"/>
    <DSATActionTaken xmlns="4873beb7-5857-4685-be1f-d57550cc96cc" xsi:nil="true"/>
    <APEditor xmlns="4873beb7-5857-4685-be1f-d57550cc96cc">
      <UserInfo xmlns="4873beb7-5857-4685-be1f-d57550cc96cc">
        <DisplayName xmlns="4873beb7-5857-4685-be1f-d57550cc96cc"/>
        <AccountId xmlns="4873beb7-5857-4685-be1f-d57550cc96cc" xsi:nil="true"/>
        <AccountType xmlns="4873beb7-5857-4685-be1f-d57550cc96cc"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 xsi:nil="true"/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 xsi:nil="true"/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58AE0D-D09D-4905-A7B5-CAF64A254E8C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1281</Words>
  <Application>Microsoft Office PowerPoint</Application>
  <PresentationFormat>Произвольный</PresentationFormat>
  <Paragraphs>75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Century Gothic</vt:lpstr>
      <vt:lpstr>Arial</vt:lpstr>
      <vt:lpstr>Times New Roman</vt:lpstr>
      <vt:lpstr>tf02787940 (1)</vt:lpstr>
      <vt:lpstr>Диаграмма Microsoft Excel</vt:lpstr>
      <vt:lpstr>Слайд 1</vt:lpstr>
      <vt:lpstr>Слайд 2</vt:lpstr>
      <vt:lpstr>Квалификационная категория</vt:lpstr>
      <vt:lpstr>Слайд 4</vt:lpstr>
      <vt:lpstr>1.Результаты повышения квалификации по профилю педагогической деятельности в межаттестационный период </vt:lpstr>
      <vt:lpstr>Слайд 6</vt:lpstr>
      <vt:lpstr>2. Результаты учебной деятельности ( в %) по итогам мониторинга ПОО в межаттестационный период.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5.Результаты использования новых образовательных технологий  в  межаттестационный период</vt:lpstr>
      <vt:lpstr>6. Эффективность работы по программно-методическому сопровождению образовательного процесса</vt:lpstr>
      <vt:lpstr>7.  Обобщение и распространение в педагогических коллективах опыта практических результатов своей профессиональной деятельности</vt:lpstr>
      <vt:lpstr>Слайд 18</vt:lpstr>
      <vt:lpstr>7.  Обобщение и распространение в педагогических коллективах опыта практических результатов своей профессиональной деятельности </vt:lpstr>
      <vt:lpstr>Слайд 20</vt:lpstr>
      <vt:lpstr>Слайд 21</vt:lpstr>
      <vt:lpstr>Слайд 22</vt:lpstr>
      <vt:lpstr>8. Результаты личного участия и продуктивность методической деятельности преподавателя</vt:lpstr>
      <vt:lpstr>9. Результаты личного участия в конкурсах (выставках) профессионального мастерства</vt:lpstr>
      <vt:lpstr>10. Поощрения за профессиональную деятельность в межаттестационный период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2017-04-25T06:40:09Z</dcterms:created>
  <dcterms:modified xsi:type="dcterms:W3CDTF">2020-03-18T05:33:12Z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  <property fmtid="{D5CDD505-2E9C-101B-9397-08002B2CF9AE}" pid="8" name="LocPublishedLinkedAssetsLookup">
    <vt:lpwstr/>
  </property>
  <property fmtid="{D5CDD505-2E9C-101B-9397-08002B2CF9AE}" pid="9" name="LocLastLocAttemptVersionTypeLookup">
    <vt:lpwstr/>
  </property>
  <property fmtid="{D5CDD505-2E9C-101B-9397-08002B2CF9AE}" pid="10" name="LocNewPublishedVersionLookup">
    <vt:lpwstr/>
  </property>
  <property fmtid="{D5CDD505-2E9C-101B-9397-08002B2CF9AE}" pid="11" name="LocOverallPublishStatusLookup">
    <vt:lpwstr/>
  </property>
  <property fmtid="{D5CDD505-2E9C-101B-9397-08002B2CF9AE}" pid="12" name="LocOverallLocStatusLookup">
    <vt:lpwstr/>
  </property>
  <property fmtid="{D5CDD505-2E9C-101B-9397-08002B2CF9AE}" pid="13" name="LocPublishedDependentAssetsLookup">
    <vt:lpwstr/>
  </property>
  <property fmtid="{D5CDD505-2E9C-101B-9397-08002B2CF9AE}" pid="14" name="LocProcessedForHandoffsLookup">
    <vt:lpwstr/>
  </property>
  <property fmtid="{D5CDD505-2E9C-101B-9397-08002B2CF9AE}" pid="15" name="LocOverallPreviewStatusLookup">
    <vt:lpwstr/>
  </property>
  <property fmtid="{D5CDD505-2E9C-101B-9397-08002B2CF9AE}" pid="16" name="LocProcessedForMarketsLookup">
    <vt:lpwstr/>
  </property>
  <property fmtid="{D5CDD505-2E9C-101B-9397-08002B2CF9AE}" pid="17" name="LocOverallHandbackStatusLookup">
    <vt:lpwstr/>
  </property>
</Properties>
</file>