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6" r:id="rId7"/>
    <p:sldId id="269" r:id="rId8"/>
    <p:sldId id="261" r:id="rId9"/>
    <p:sldId id="262" r:id="rId10"/>
    <p:sldId id="265" r:id="rId11"/>
    <p:sldId id="267" r:id="rId12"/>
    <p:sldId id="268" r:id="rId13"/>
    <p:sldId id="260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2" d="100"/>
          <a:sy n="72" d="100"/>
        </p:scale>
        <p:origin x="4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04533"/>
            <a:ext cx="8598630" cy="1930983"/>
          </a:xfrm>
        </p:spPr>
        <p:txBody>
          <a:bodyPr/>
          <a:lstStyle/>
          <a:p>
            <a:r>
              <a:rPr lang="ru-RU" dirty="0"/>
              <a:t>   </a:t>
            </a:r>
            <a:r>
              <a:rPr lang="ru-RU" dirty="0" err="1"/>
              <a:t>Винокурова</a:t>
            </a:r>
            <a:r>
              <a:rPr lang="ru-RU" dirty="0"/>
              <a:t> </a:t>
            </a:r>
            <a:r>
              <a:rPr lang="ru-RU" dirty="0" err="1"/>
              <a:t>Анисья</a:t>
            </a:r>
            <a:r>
              <a:rPr lang="ru-RU" dirty="0"/>
              <a:t> Романовна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4635061"/>
            <a:ext cx="9040064" cy="1340069"/>
          </a:xfrm>
        </p:spPr>
        <p:txBody>
          <a:bodyPr/>
          <a:lstStyle/>
          <a:p>
            <a:r>
              <a:rPr lang="ru-RU" b="1" dirty="0">
                <a:solidFill>
                  <a:schemeClr val="tx1"/>
                </a:solidFill>
              </a:rPr>
              <a:t>Преподаватель </a:t>
            </a:r>
          </a:p>
          <a:p>
            <a:r>
              <a:rPr lang="ru-RU" b="1" dirty="0">
                <a:solidFill>
                  <a:schemeClr val="tx1"/>
                </a:solidFill>
              </a:rPr>
              <a:t> ГБПОУ РС(Я) «Якутский сельскохозяйственный техникум»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6800" t="21983" r="36046" b="23922"/>
          <a:stretch/>
        </p:blipFill>
        <p:spPr>
          <a:xfrm>
            <a:off x="819806" y="772510"/>
            <a:ext cx="2403365" cy="38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29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3172"/>
          </a:xfrm>
        </p:spPr>
        <p:txBody>
          <a:bodyPr/>
          <a:lstStyle/>
          <a:p>
            <a:pPr algn="ctr"/>
            <a:r>
              <a:rPr lang="ru-RU" dirty="0"/>
              <a:t>Воспитательная работа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9186" y="1434663"/>
            <a:ext cx="7567448" cy="4067504"/>
          </a:xfrm>
        </p:spPr>
        <p:txBody>
          <a:bodyPr>
            <a:normAutofit/>
          </a:bodyPr>
          <a:lstStyle/>
          <a:p>
            <a:r>
              <a:rPr lang="ru-RU" sz="2000" dirty="0"/>
              <a:t>Группа активно участвует в мероприятиях техникума , обладатели номинации «Самая активная группа -2022»;</a:t>
            </a:r>
          </a:p>
          <a:p>
            <a:r>
              <a:rPr lang="ru-RU" sz="2000" dirty="0"/>
              <a:t>Победитель в номинации «Куратор года - 2022»;</a:t>
            </a:r>
          </a:p>
          <a:p>
            <a:r>
              <a:rPr lang="ru-RU" sz="2000" dirty="0"/>
              <a:t>Обучающиеся группы завоевывают призовые места в конкурсах и олимпиадах по разным дисциплинам, научно-практических конференциях разного уровня;</a:t>
            </a:r>
          </a:p>
          <a:p>
            <a:r>
              <a:rPr lang="ru-RU" sz="2000" dirty="0"/>
              <a:t>В группе проводятся различные психологические акции и тренинги ;</a:t>
            </a:r>
          </a:p>
          <a:p>
            <a:r>
              <a:rPr lang="ru-RU" sz="2000" dirty="0"/>
              <a:t>Индивидуальная работа с отстающими обучающимися;</a:t>
            </a:r>
          </a:p>
          <a:p>
            <a:r>
              <a:rPr lang="ru-RU" sz="2000" dirty="0"/>
              <a:t>Индивидуальная работа с родителями обучающихся.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395" y="114619"/>
            <a:ext cx="1972581" cy="29008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215" y="133829"/>
            <a:ext cx="1904212" cy="2826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374" y="2339319"/>
            <a:ext cx="1628310" cy="2368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684" y="3178611"/>
            <a:ext cx="1735137" cy="26092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852" y="4771699"/>
            <a:ext cx="2966832" cy="20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26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B8FEC-8E7D-4CE2-A528-8A3A9B56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387153" cy="5168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Воспитательная работа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9132F5-F6D0-4533-B1A9-496F347C3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3758"/>
            <a:ext cx="8596668" cy="4684642"/>
          </a:xfrm>
        </p:spPr>
        <p:txBody>
          <a:bodyPr>
            <a:normAutofit fontScale="85000" lnSpcReduction="10000"/>
          </a:bodyPr>
          <a:lstStyle/>
          <a:p>
            <a:r>
              <a:rPr lang="ru-RU" dirty="0"/>
              <a:t>- 2 место на ежегодном музыкально-эстрадном фестивале «Новые имена-2020» группе 1Зем 9 (грамота);</a:t>
            </a:r>
          </a:p>
          <a:p>
            <a:r>
              <a:rPr lang="ru-RU" dirty="0"/>
              <a:t>- сертификат 1Зем 9 за участие в конкурсе плакатов «Сохрани природу», в рамках марафона «От зеленого колледжа к зеленой планете» среди студентов; </a:t>
            </a:r>
          </a:p>
          <a:p>
            <a:r>
              <a:rPr lang="ru-RU" dirty="0"/>
              <a:t>2 место в группы 2 </a:t>
            </a:r>
            <a:r>
              <a:rPr lang="ru-RU" dirty="0" err="1"/>
              <a:t>Зем</a:t>
            </a:r>
            <a:r>
              <a:rPr lang="ru-RU" dirty="0"/>
              <a:t> 9 конкурсе «Игры разума» среди студентов ЯСХТ в рамках месячника психологического здоровья;</a:t>
            </a:r>
          </a:p>
          <a:p>
            <a:r>
              <a:rPr lang="ru-RU" dirty="0"/>
              <a:t>- 2 место группы 2 </a:t>
            </a:r>
            <a:r>
              <a:rPr lang="ru-RU" dirty="0" err="1"/>
              <a:t>Зем</a:t>
            </a:r>
            <a:r>
              <a:rPr lang="ru-RU" dirty="0"/>
              <a:t> 9 в конкурсе видеороликов «Стоп коронавирус!» среди студентов «Якутского сельскохозяйственного техникума» (грамота);</a:t>
            </a:r>
          </a:p>
          <a:p>
            <a:r>
              <a:rPr lang="ru-RU" dirty="0"/>
              <a:t>- 3 место группы 2 </a:t>
            </a:r>
            <a:r>
              <a:rPr lang="ru-RU" dirty="0" err="1"/>
              <a:t>Зем</a:t>
            </a:r>
            <a:r>
              <a:rPr lang="ru-RU" dirty="0"/>
              <a:t> 9 в конкурсе на лучший «Новогодний флешмоб» среди студентов ЯСХТ (грамота);</a:t>
            </a:r>
          </a:p>
          <a:p>
            <a:r>
              <a:rPr lang="ru-RU" dirty="0"/>
              <a:t>- Крылова Марина студентка 2 </a:t>
            </a:r>
            <a:r>
              <a:rPr lang="ru-RU" dirty="0" err="1"/>
              <a:t>Зем</a:t>
            </a:r>
            <a:r>
              <a:rPr lang="ru-RU" dirty="0"/>
              <a:t> 9 - победитель в номинации «Староста года-2021» (грамота);</a:t>
            </a:r>
          </a:p>
          <a:p>
            <a:r>
              <a:rPr lang="ru-RU" dirty="0"/>
              <a:t>- 1 место в республиканском конкурсе «Мисс СПО» - Крылова Марина (диплом);</a:t>
            </a:r>
          </a:p>
          <a:p>
            <a:r>
              <a:rPr lang="ru-RU" dirty="0"/>
              <a:t>- 2 место в итоговом спарринге Республики Саха (Якутия) весовой категории до 54 кг - Алексеева </a:t>
            </a:r>
            <a:r>
              <a:rPr lang="ru-RU" dirty="0" err="1"/>
              <a:t>Саргылана</a:t>
            </a:r>
            <a:r>
              <a:rPr lang="ru-RU" dirty="0"/>
              <a:t> (грамота);</a:t>
            </a:r>
          </a:p>
          <a:p>
            <a:r>
              <a:rPr lang="ru-RU" dirty="0"/>
              <a:t> - 2 место во Всероссийской Антикоррупционном форуме Финансово-экономических органов Алексеева </a:t>
            </a:r>
            <a:r>
              <a:rPr lang="ru-RU" dirty="0" err="1"/>
              <a:t>Саргылана</a:t>
            </a:r>
            <a:r>
              <a:rPr lang="ru-RU" dirty="0"/>
              <a:t>, Портнягина Жанна (диплом</a:t>
            </a:r>
          </a:p>
        </p:txBody>
      </p:sp>
    </p:spTree>
    <p:extLst>
      <p:ext uri="{BB962C8B-B14F-4D97-AF65-F5344CB8AC3E}">
        <p14:creationId xmlns:p14="http://schemas.microsoft.com/office/powerpoint/2010/main" val="1353160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DF2D8E-534A-4AF3-AC69-FE2810A71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Воспитательная работа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7E8A683-9414-4013-A115-33C886E82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21" t="19449" r="51629" b="12595"/>
          <a:stretch/>
        </p:blipFill>
        <p:spPr>
          <a:xfrm>
            <a:off x="3578086" y="2289932"/>
            <a:ext cx="2437419" cy="33925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10F8C2-73AA-4B02-BC0F-D1053B15F8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19695" r="50761" b="13799"/>
          <a:stretch/>
        </p:blipFill>
        <p:spPr>
          <a:xfrm>
            <a:off x="677334" y="2160589"/>
            <a:ext cx="2652901" cy="33925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7F2D21-3634-4AFC-9C92-FB216813FB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24" t="22208" r="51225" b="8869"/>
          <a:stretch/>
        </p:blipFill>
        <p:spPr>
          <a:xfrm>
            <a:off x="6387548" y="2160589"/>
            <a:ext cx="2474220" cy="35141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4CDF662-2E41-428D-BEA5-DD3F3AEF25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09" t="20662" r="50000" b="11286"/>
          <a:stretch/>
        </p:blipFill>
        <p:spPr>
          <a:xfrm>
            <a:off x="9072818" y="2083431"/>
            <a:ext cx="2805734" cy="359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59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35" y="334578"/>
            <a:ext cx="8596668" cy="753243"/>
          </a:xfrm>
        </p:spPr>
        <p:txBody>
          <a:bodyPr/>
          <a:lstStyle/>
          <a:p>
            <a:pPr algn="ctr"/>
            <a:r>
              <a:rPr lang="ru-RU" dirty="0"/>
              <a:t>Воспитательная работа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70" y="945931"/>
            <a:ext cx="4233194" cy="240358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/>
          <a:stretch/>
        </p:blipFill>
        <p:spPr>
          <a:xfrm>
            <a:off x="6256360" y="1087821"/>
            <a:ext cx="5626548" cy="33422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r="1061" b="5156"/>
          <a:stretch/>
        </p:blipFill>
        <p:spPr>
          <a:xfrm>
            <a:off x="1799397" y="3349519"/>
            <a:ext cx="4387394" cy="329348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72966" y="1087821"/>
            <a:ext cx="7677806" cy="55551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000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9297"/>
          </a:xfrm>
        </p:spPr>
        <p:txBody>
          <a:bodyPr/>
          <a:lstStyle/>
          <a:p>
            <a:pPr algn="ctr"/>
            <a:r>
              <a:rPr lang="ru-RU" dirty="0"/>
              <a:t>Педагогическая деятельность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76553"/>
            <a:ext cx="8892335" cy="4464810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r>
              <a:rPr lang="ru-RU" dirty="0"/>
              <a:t>Преподаватель 1 категории, приказ МОН РС(Я) № АПР-20220131-3488829818-3 от 04.02.2022</a:t>
            </a:r>
          </a:p>
          <a:p>
            <a:r>
              <a:rPr lang="ru-RU" dirty="0"/>
              <a:t>Председатель цикловой комиссии земельно-правовых специальностей</a:t>
            </a:r>
          </a:p>
          <a:p>
            <a:r>
              <a:rPr lang="ru-RU" dirty="0"/>
              <a:t>Член Государственной экзаменационной комиссии по </a:t>
            </a:r>
            <a:r>
              <a:rPr lang="ru-RU" dirty="0" err="1"/>
              <a:t>специальностям«Землеустройство</a:t>
            </a:r>
            <a:r>
              <a:rPr lang="ru-RU" dirty="0"/>
              <a:t>» и «Земельно-имущественные отношения»</a:t>
            </a:r>
          </a:p>
          <a:p>
            <a:r>
              <a:rPr lang="ru-RU" dirty="0"/>
              <a:t>Руководитель дипломных и курсовых работ по специальностям «Землеустройство» и «Земельно-имущественные отношения»</a:t>
            </a:r>
          </a:p>
          <a:p>
            <a:r>
              <a:rPr lang="ru-RU" dirty="0"/>
              <a:t>Куратор группы 4 ЗЕМ по специальности «Землеустройство»</a:t>
            </a:r>
          </a:p>
          <a:p>
            <a:r>
              <a:rPr lang="ru-RU" dirty="0"/>
              <a:t>Подготовка обучающихся к олимпиадам профессионального мастерства по геодезии «</a:t>
            </a:r>
            <a:r>
              <a:rPr lang="ru-RU" dirty="0" err="1"/>
              <a:t>Геопространственные</a:t>
            </a:r>
            <a:r>
              <a:rPr lang="ru-RU" dirty="0"/>
              <a:t> технологии»</a:t>
            </a:r>
          </a:p>
          <a:p>
            <a:r>
              <a:rPr lang="ru-RU" dirty="0"/>
              <a:t>Проведение консультаций для обучающихся на выполнение геодезических работ  на электронных тахеометрах </a:t>
            </a:r>
            <a:r>
              <a:rPr lang="en-US" dirty="0"/>
              <a:t>Leica</a:t>
            </a:r>
            <a:endParaRPr lang="ru-RU" dirty="0"/>
          </a:p>
          <a:p>
            <a:r>
              <a:rPr lang="ru-RU" dirty="0"/>
              <a:t>Руководитель научно-исследовательских работ обучающихся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0208" y="320550"/>
            <a:ext cx="3371792" cy="253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4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6593"/>
          </a:xfrm>
        </p:spPr>
        <p:txBody>
          <a:bodyPr/>
          <a:lstStyle/>
          <a:p>
            <a:pPr algn="ctr"/>
            <a:r>
              <a:rPr lang="ru-RU" b="1" dirty="0"/>
              <a:t>Образование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9615"/>
            <a:ext cx="8596668" cy="4401748"/>
          </a:xfrm>
        </p:spPr>
        <p:txBody>
          <a:bodyPr>
            <a:normAutofit/>
          </a:bodyPr>
          <a:lstStyle/>
          <a:p>
            <a:r>
              <a:rPr lang="ru-RU" sz="2400" dirty="0"/>
              <a:t>2002г.  Государственный университет по землеустройству, г. Москва, квалификация инженер- землеустроитель, специальность «Землеустройство»</a:t>
            </a:r>
          </a:p>
          <a:p>
            <a:r>
              <a:rPr lang="ru-RU" sz="2400" dirty="0"/>
              <a:t>2017г. Переподготовка </a:t>
            </a:r>
            <a:r>
              <a:rPr lang="ru-RU" sz="2400" dirty="0" err="1"/>
              <a:t>ЦНПТОиА</a:t>
            </a:r>
            <a:r>
              <a:rPr lang="ru-RU" sz="2400" dirty="0"/>
              <a:t> ИТИ СВФУ им. М.К. </a:t>
            </a:r>
            <a:r>
              <a:rPr lang="ru-RU" sz="2400" dirty="0" err="1"/>
              <a:t>Аммосова</a:t>
            </a:r>
            <a:r>
              <a:rPr lang="ru-RU" sz="2400" dirty="0"/>
              <a:t>, Оценка бизнеса и предприятия</a:t>
            </a:r>
          </a:p>
          <a:p>
            <a:r>
              <a:rPr lang="ru-RU" sz="2400" dirty="0"/>
              <a:t>2020г. Переподготовка в ГАУ ДПО РС(Я) «Институт развития профессионального образования», Преподаватель СПО</a:t>
            </a:r>
          </a:p>
        </p:txBody>
      </p:sp>
    </p:spTree>
    <p:extLst>
      <p:ext uri="{BB962C8B-B14F-4D97-AF65-F5344CB8AC3E}">
        <p14:creationId xmlns:p14="http://schemas.microsoft.com/office/powerpoint/2010/main" val="287652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058983" cy="714703"/>
          </a:xfrm>
        </p:spPr>
        <p:txBody>
          <a:bodyPr/>
          <a:lstStyle/>
          <a:p>
            <a:r>
              <a:rPr lang="ru-RU" dirty="0"/>
              <a:t>Преподаваемые дисциплины и МДК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80201"/>
            <a:ext cx="8596668" cy="4461161"/>
          </a:xfrm>
        </p:spPr>
        <p:txBody>
          <a:bodyPr/>
          <a:lstStyle/>
          <a:p>
            <a:r>
              <a:rPr lang="ru-RU" sz="1600" dirty="0"/>
              <a:t>Основы геодезии и картографии  21.02.19 Землеустройство;</a:t>
            </a:r>
          </a:p>
          <a:p>
            <a:r>
              <a:rPr lang="ru-RU" sz="1600" dirty="0"/>
              <a:t>Основы геологии и геоморфологии  21.02.04 Землеустройство ;</a:t>
            </a:r>
          </a:p>
          <a:p>
            <a:r>
              <a:rPr lang="ru-RU" sz="1600" dirty="0"/>
              <a:t>Технология производства полевых геодезических работ 21.02.04 Землеустройство :</a:t>
            </a:r>
          </a:p>
          <a:p>
            <a:r>
              <a:rPr lang="ru-RU" sz="1600" dirty="0"/>
              <a:t>Камеральная обработка результатов полевых измерений 21.02.04 Землеустройство </a:t>
            </a:r>
          </a:p>
          <a:p>
            <a:r>
              <a:rPr lang="ru-RU" sz="1600" dirty="0"/>
              <a:t>Разработка и анализ проектов межхозяйственного и внутрихозяйственного землеустройства  21.02.04 Землеустройство;</a:t>
            </a:r>
          </a:p>
          <a:p>
            <a:r>
              <a:rPr lang="ru-RU" sz="1600" dirty="0"/>
              <a:t>Геодезия с основами картографии 21.02.05 Земельно-имущественные отношения</a:t>
            </a:r>
          </a:p>
          <a:p>
            <a:r>
              <a:rPr lang="ru-RU" sz="1600" dirty="0"/>
              <a:t>Учебные практика по специальностям 21.02.04 Землеустройство  и 21.02.05 Земельно-имущественные отношения</a:t>
            </a:r>
          </a:p>
          <a:p>
            <a:r>
              <a:rPr lang="ru-RU" sz="1600" dirty="0"/>
              <a:t>Геодезия 35.02.01 Лесное и лесопарковое хозяйство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4618" y="4040671"/>
            <a:ext cx="3314238" cy="25808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29" y="398310"/>
            <a:ext cx="2048828" cy="364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637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5310"/>
            <a:ext cx="8596668" cy="662152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Результаты научного руководства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138" y="977462"/>
            <a:ext cx="11004331" cy="5738649"/>
          </a:xfrm>
        </p:spPr>
        <p:txBody>
          <a:bodyPr>
            <a:normAutofit/>
          </a:bodyPr>
          <a:lstStyle/>
          <a:p>
            <a:endParaRPr lang="ru-RU" sz="1400" dirty="0"/>
          </a:p>
          <a:p>
            <a:endParaRPr lang="ru-RU" sz="1400" dirty="0"/>
          </a:p>
          <a:p>
            <a:endParaRPr lang="ru-RU" sz="1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529" y="315310"/>
            <a:ext cx="1950983" cy="2601311"/>
          </a:xfrm>
          <a:prstGeom prst="rect">
            <a:avLst/>
          </a:prstGeom>
        </p:spPr>
      </p:pic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7113B99A-16F1-4ACC-A667-FED736721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08810"/>
              </p:ext>
            </p:extLst>
          </p:nvPr>
        </p:nvGraphicFramePr>
        <p:xfrm>
          <a:off x="799638" y="977462"/>
          <a:ext cx="8596312" cy="50175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96312">
                  <a:extLst>
                    <a:ext uri="{9D8B030D-6E8A-4147-A177-3AD203B41FA5}">
                      <a16:colId xmlns:a16="http://schemas.microsoft.com/office/drawing/2014/main" val="1063924469"/>
                    </a:ext>
                  </a:extLst>
                </a:gridCol>
              </a:tblGrid>
              <a:tr h="2084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На уровне ПОО: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20" marR="61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2355212"/>
                  </a:ext>
                </a:extLst>
              </a:tr>
              <a:tr h="477368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-Диплом 1 степени отборочного этапа Республиканской НПК «Шаг в будущую профессию» -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Слепцова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Саргылана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Карловна, 2021 г.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-Диплом 2 степени отборочного этапа Республиканской НПК «Шаг в будущую профессию» Иванова Ирина Владимировна, 2022 г.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 Диплом 2 степени Студенческой НПК «Актуальные вопросы землеустройства, кадастра и картографии» Терентьева Степанида 2024 г. </a:t>
                      </a:r>
                    </a:p>
                    <a:p>
                      <a:pPr indent="247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 региональном уровне: </a:t>
                      </a:r>
                    </a:p>
                    <a:p>
                      <a:pPr indent="247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-Диплом I степени 3 Республиканской олимпиады профессионального мастерства обучающихся СПО УГС 21.00.00 Прикладная геология, горное дело, нефтегазовое дело и геодезия Алексеева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Саргылана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Илларионовна, 2023 г.</a:t>
                      </a:r>
                    </a:p>
                    <a:p>
                      <a:pPr indent="247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- Диплом II степени 3 Республиканской олимпиады профессионального мастерства обучающихся СПО УГС 21.00.00 Прикладная геология, горное дело, нефтегазовое дело и геодезия -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Нахаев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Илья Иванович, 2023 г.</a:t>
                      </a:r>
                    </a:p>
                    <a:p>
                      <a:pPr indent="24765"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 Диплом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III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степени 3 Республиканской олимпиады профессионального мастерства обучающихся СПО УГС 21.00.00 Прикладная геология, горное дело, нефтегазовое дело и геодезия - </a:t>
                      </a:r>
                      <a:r>
                        <a:rPr lang="ru-RU" sz="1600" dirty="0" err="1">
                          <a:solidFill>
                            <a:schemeClr val="tx1"/>
                          </a:solidFill>
                          <a:effectLst/>
                        </a:rPr>
                        <a:t>Эверстов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 Вячеслав Николаевич, 2023 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- Лауреат 1 степени Республиканской НПК «Шаг в будущую профессию» - Крылова Марина Александровна, 2021 г.;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	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ourier New" panose="02070309020205020404" pitchFamily="49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1220" marR="6122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446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3369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F78DF-1829-4D95-BED2-C97D38E67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Результаты научного руководства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B23F8-FE81-4AA4-9571-4F7F949F8D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</a:rPr>
              <a:t>На Всероссийском уровне </a:t>
            </a:r>
          </a:p>
          <a:p>
            <a:pPr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</a:rPr>
              <a:t>- Диплом 2 степени Портнягиной Жанны Васильевны,  в Олимпиаде студентов ПОО «Байкальская перспектива плюс», 2022 г. Бурятский государственный университет имени </a:t>
            </a:r>
            <a:r>
              <a:rPr lang="ru-RU" dirty="0" err="1">
                <a:solidFill>
                  <a:schemeClr val="tx1"/>
                </a:solidFill>
              </a:rPr>
              <a:t>Доржи</a:t>
            </a:r>
            <a:r>
              <a:rPr lang="ru-RU" dirty="0">
                <a:solidFill>
                  <a:schemeClr val="tx1"/>
                </a:solidFill>
              </a:rPr>
              <a:t> Банзарова, </a:t>
            </a:r>
            <a:r>
              <a:rPr lang="ru-RU" dirty="0" err="1">
                <a:solidFill>
                  <a:schemeClr val="tx1"/>
                </a:solidFill>
              </a:rPr>
              <a:t>г.Улан</a:t>
            </a:r>
            <a:r>
              <a:rPr lang="ru-RU" dirty="0">
                <a:solidFill>
                  <a:schemeClr val="tx1"/>
                </a:solidFill>
              </a:rPr>
              <a:t>-Удэ от 25 марта 2022 г.</a:t>
            </a:r>
          </a:p>
          <a:p>
            <a:pPr algn="just">
              <a:lnSpc>
                <a:spcPct val="115000"/>
              </a:lnSpc>
            </a:pPr>
            <a:r>
              <a:rPr lang="ru-RU" dirty="0">
                <a:solidFill>
                  <a:schemeClr val="tx1"/>
                </a:solidFill>
              </a:rPr>
              <a:t>-Диплом 3 степени </a:t>
            </a:r>
            <a:r>
              <a:rPr lang="ru-RU" dirty="0" err="1">
                <a:solidFill>
                  <a:schemeClr val="tx1"/>
                </a:solidFill>
              </a:rPr>
              <a:t>Жарникова</a:t>
            </a:r>
            <a:r>
              <a:rPr lang="ru-RU" dirty="0">
                <a:solidFill>
                  <a:schemeClr val="tx1"/>
                </a:solidFill>
              </a:rPr>
              <a:t> Ксения Николаевна в Олимпиаде студентов ПОО «Байкальская перспектива плюс», 2022 г. Бурятский государственный университет имени </a:t>
            </a:r>
            <a:r>
              <a:rPr lang="ru-RU" dirty="0" err="1">
                <a:solidFill>
                  <a:schemeClr val="tx1"/>
                </a:solidFill>
              </a:rPr>
              <a:t>Доржи</a:t>
            </a:r>
            <a:r>
              <a:rPr lang="ru-RU" dirty="0">
                <a:solidFill>
                  <a:schemeClr val="tx1"/>
                </a:solidFill>
              </a:rPr>
              <a:t> Банзарова, </a:t>
            </a:r>
            <a:r>
              <a:rPr lang="ru-RU" dirty="0" err="1">
                <a:solidFill>
                  <a:schemeClr val="tx1"/>
                </a:solidFill>
              </a:rPr>
              <a:t>г.Улан</a:t>
            </a:r>
            <a:r>
              <a:rPr lang="ru-RU" dirty="0">
                <a:solidFill>
                  <a:schemeClr val="tx1"/>
                </a:solidFill>
              </a:rPr>
              <a:t>-Удэ от 25 марта 2022 г.</a:t>
            </a:r>
          </a:p>
          <a:p>
            <a:r>
              <a:rPr lang="ru-RU" dirty="0">
                <a:solidFill>
                  <a:schemeClr val="tx1"/>
                </a:solidFill>
              </a:rPr>
              <a:t>- Диплом 3 степени Литвинов </a:t>
            </a:r>
            <a:r>
              <a:rPr lang="ru-RU" dirty="0" err="1">
                <a:solidFill>
                  <a:schemeClr val="tx1"/>
                </a:solidFill>
              </a:rPr>
              <a:t>Эрсан</a:t>
            </a:r>
            <a:r>
              <a:rPr lang="ru-RU" dirty="0">
                <a:solidFill>
                  <a:schemeClr val="tx1"/>
                </a:solidFill>
              </a:rPr>
              <a:t> Владимирович в </a:t>
            </a:r>
            <a:r>
              <a:rPr lang="en-US" dirty="0">
                <a:solidFill>
                  <a:schemeClr val="tx1"/>
                </a:solidFill>
              </a:rPr>
              <a:t>IV</a:t>
            </a:r>
            <a:r>
              <a:rPr lang="ru-RU" dirty="0">
                <a:solidFill>
                  <a:schemeClr val="tx1"/>
                </a:solidFill>
              </a:rPr>
              <a:t> Международной НПК «Управление земельными ресурсами , землеустройство, кадастр, геодезия и картография, Проблемы и перспективы развития», ФГБОУ ВО Арктический  ГАТУ, 01.03.2024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760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E51144-0DF0-40B9-8405-F7668D13E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2285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Результаты научного руководства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C41ACB5-EC08-4386-BFD0-96B3084126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899" t="23887" r="45103" b="20119"/>
          <a:stretch/>
        </p:blipFill>
        <p:spPr>
          <a:xfrm>
            <a:off x="583095" y="1232452"/>
            <a:ext cx="3656309" cy="267693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5025D8-0B11-4D54-BA9E-63715B4C7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74" t="21629" r="33587" b="25979"/>
          <a:stretch/>
        </p:blipFill>
        <p:spPr>
          <a:xfrm>
            <a:off x="4333643" y="1232452"/>
            <a:ext cx="4469160" cy="25444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F15F571-F320-4852-9A51-419F0C045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74" t="23562" r="50978" b="24239"/>
          <a:stretch/>
        </p:blipFill>
        <p:spPr>
          <a:xfrm>
            <a:off x="2570920" y="3574774"/>
            <a:ext cx="2968487" cy="3578087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CFF43BB3-577C-45D7-BF39-86B47C5449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153" t="21157" r="49709" b="12949"/>
          <a:stretch/>
        </p:blipFill>
        <p:spPr>
          <a:xfrm>
            <a:off x="6228520" y="4117007"/>
            <a:ext cx="2259366" cy="277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5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648" y="236483"/>
            <a:ext cx="8107354" cy="107205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2248" y="1308538"/>
            <a:ext cx="9207062" cy="5186855"/>
          </a:xfrm>
        </p:spPr>
        <p:txBody>
          <a:bodyPr>
            <a:normAutofit/>
          </a:bodyPr>
          <a:lstStyle/>
          <a:p>
            <a:r>
              <a:rPr lang="ru-RU" dirty="0"/>
              <a:t>Руководитель, эксперт и председатель экспертной комиссии  3 Республиканской олимпиады  профессионального мастерства обучающихся по специальностям ЗЕМ и ЗИО СПО УГС 21.00.00 Прикладная геология, горное дело, нефтегазовое дело и геодезия ,2023 </a:t>
            </a:r>
          </a:p>
          <a:p>
            <a:r>
              <a:rPr lang="ru-RU" dirty="0"/>
              <a:t>Участие в Республиканская научно-практическая конференция «Сохраняя традиции, вперед в будущее»,  посвященная, 95-летию  Герою Социалистического труда Тараса Гавриловича Десяткина, Году педагога и наставника Государственное автономное профессиональное образовательное учреждение РС (Я) «Якутский промышленный техникум им. Т.Г. Десяткина», Тема  Помощь в адаптации первокурсников с применением современных воспитательных технологий Диплом 2 степени</a:t>
            </a:r>
          </a:p>
          <a:p>
            <a:r>
              <a:rPr lang="ru-RU" dirty="0"/>
              <a:t>Участие во Всероссийском профессиональном  конкурсе педагогического мастерства "Лаборатория инноваций в образовании" апрель 2023 года      (диплом 2 степени),Тема : Выполнение текстовой части карты рубленным шрифтом»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424" t="10452" r="27963" b="5712"/>
          <a:stretch/>
        </p:blipFill>
        <p:spPr>
          <a:xfrm>
            <a:off x="9632729" y="2128346"/>
            <a:ext cx="1923393" cy="2710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017" t="10236" r="2748" b="5712"/>
          <a:stretch/>
        </p:blipFill>
        <p:spPr>
          <a:xfrm>
            <a:off x="9114790" y="4650828"/>
            <a:ext cx="2959269" cy="19796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59310" y="124156"/>
            <a:ext cx="2538247" cy="19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73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536028"/>
            <a:ext cx="8372073" cy="1198179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76552"/>
            <a:ext cx="8596668" cy="461929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/>
              <a:t>Всероссийский конкурс «Лучшие практики СПО» июнь 2023г. секция Лучшая практика методического обеспечения практических занятий, Тема: Анализ существующего расселения, размещения производственных подразделений и хозяйственных центров ,диплом 3 степени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Организация и эксперт Республиканской онлайн олимпиады по Инженерной графике, ГБПОУ РС(Я) «ЯСХТ»2023 г.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Эксперт </a:t>
            </a:r>
            <a:r>
              <a:rPr lang="ru-RU" sz="2000" dirty="0" err="1"/>
              <a:t>демо</a:t>
            </a:r>
            <a:r>
              <a:rPr lang="ru-RU" sz="2000" dirty="0"/>
              <a:t>-экзамена по компетенции «</a:t>
            </a:r>
            <a:r>
              <a:rPr lang="ru-RU" sz="2000" dirty="0" err="1"/>
              <a:t>Геопространственные</a:t>
            </a:r>
            <a:r>
              <a:rPr lang="ru-RU" sz="2000" dirty="0"/>
              <a:t> данные» 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Участие в Чемпионате высоких технологий 2023г.</a:t>
            </a:r>
          </a:p>
          <a:p>
            <a:pPr>
              <a:spcBef>
                <a:spcPts val="0"/>
              </a:spcBef>
            </a:pPr>
            <a:r>
              <a:rPr lang="ru-RU" sz="2000" dirty="0"/>
              <a:t>Участие VIII Республиканский заочный конкурс методических разработок среди педагогических работников организаций СПО «Педагогические идеи» ,Тема : Лото как нетрадиционная форма обучения геодезии, 2023г.</a:t>
            </a:r>
          </a:p>
          <a:p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7424" t="11530" r="27478" b="7220"/>
          <a:stretch/>
        </p:blipFill>
        <p:spPr>
          <a:xfrm>
            <a:off x="9274002" y="2104696"/>
            <a:ext cx="1820100" cy="2459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65537"/>
            <a:ext cx="2585545" cy="19391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5280" t="10452" r="5819" b="5497"/>
          <a:stretch/>
        </p:blipFill>
        <p:spPr>
          <a:xfrm>
            <a:off x="8977084" y="4469522"/>
            <a:ext cx="3179380" cy="225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56391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1740</TotalTime>
  <Words>1007</Words>
  <Application>Microsoft Office PowerPoint</Application>
  <PresentationFormat>Широкоэкранный</PresentationFormat>
  <Paragraphs>72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Courier New</vt:lpstr>
      <vt:lpstr>Trebuchet MS</vt:lpstr>
      <vt:lpstr>Wingdings 3</vt:lpstr>
      <vt:lpstr>Аспект</vt:lpstr>
      <vt:lpstr>   Винокурова Анисья Романовна</vt:lpstr>
      <vt:lpstr>Педагогическая деятельность</vt:lpstr>
      <vt:lpstr>Образование</vt:lpstr>
      <vt:lpstr>Преподаваемые дисциплины и МДК</vt:lpstr>
      <vt:lpstr>Результаты научного руководства</vt:lpstr>
      <vt:lpstr>Результаты научного руководства</vt:lpstr>
      <vt:lpstr>Результаты научного руководства</vt:lpstr>
      <vt:lpstr>Презентация PowerPoint</vt:lpstr>
      <vt:lpstr>Презентация PowerPoint</vt:lpstr>
      <vt:lpstr>Воспитательная работа</vt:lpstr>
      <vt:lpstr>Воспитательная работа</vt:lpstr>
      <vt:lpstr>Воспитательная работа</vt:lpstr>
      <vt:lpstr>Воспитательная работа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Винокурова Анисья Романовна</dc:title>
  <dc:creator>Пользователь</dc:creator>
  <cp:lastModifiedBy>Аграфена Матвеева</cp:lastModifiedBy>
  <cp:revision>20</cp:revision>
  <dcterms:created xsi:type="dcterms:W3CDTF">2023-10-29T22:56:57Z</dcterms:created>
  <dcterms:modified xsi:type="dcterms:W3CDTF">2024-04-03T05:41:08Z</dcterms:modified>
</cp:coreProperties>
</file>