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svg" ContentType="image/svg"/>
  <Default Extension="wdp" ContentType="image/vnd.ms-photo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howSpecialPlsOnTitleSld="0" removePersonalInfoOnSave="1" saveSubsetFonts="1" autoCompressPictures="0">
  <p:sldMasterIdLst>
    <p:sldMasterId id="2147483666" r:id="rId5"/>
  </p:sldMasterIdLst>
  <p:notesMasterIdLst>
    <p:notesMasterId r:id="rId6"/>
  </p:notesMasterIdLst>
  <p:handoutMasterIdLst>
    <p:handoutMasterId r:id="rId7"/>
  </p:handoutMasterIdLst>
  <p:sldIdLst>
    <p:sldId id="256" r:id="rId8"/>
    <p:sldId id="277" r:id="rId9"/>
    <p:sldId id="321" r:id="rId10"/>
    <p:sldId id="297" r:id="rId11"/>
    <p:sldId id="298" r:id="rId12"/>
    <p:sldId id="318" r:id="rId13"/>
    <p:sldId id="320" r:id="rId14"/>
    <p:sldId id="323" r:id="rId15"/>
    <p:sldId id="324" r:id="rId16"/>
    <p:sldId id="325" r:id="rId17"/>
    <p:sldId id="326" r:id="rId18"/>
    <p:sldId id="327" r:id="rId19"/>
    <p:sldId id="302" r:id="rId20"/>
    <p:sldId id="304" r:id="rId21"/>
    <p:sldId id="316" r:id="rId22"/>
    <p:sldId id="295" r:id="rId23"/>
    <p:sldId id="322" r:id="rId24"/>
    <p:sldId id="305" r:id="rId25"/>
    <p:sldId id="306" r:id="rId26"/>
    <p:sldId id="328" r:id="rId27"/>
    <p:sldId id="262" r:id="rId28"/>
    <p:sldId id="292" r:id="rId29"/>
    <p:sldId id="268" r:id="rId30"/>
    <p:sldId id="314" r:id="rId31"/>
    <p:sldId id="330" r:id="rId32"/>
    <p:sldId id="332" r:id="rId33"/>
    <p:sldId id="343" r:id="rId34"/>
    <p:sldId id="308" r:id="rId35"/>
    <p:sldId id="309" r:id="rId36"/>
    <p:sldId id="282" r:id="rId37"/>
    <p:sldId id="312" r:id="rId38"/>
    <p:sldId id="331" r:id="rId39"/>
    <p:sldId id="342" r:id="rId40"/>
    <p:sldId id="336" r:id="rId41"/>
    <p:sldId id="338" r:id="rId42"/>
    <p:sldId id="340" r:id="rId43"/>
    <p:sldId id="337" r:id="rId44"/>
    <p:sldId id="311" r:id="rId45"/>
    <p:sldId id="283" r:id="rId46"/>
    <p:sldId id="333" r:id="rId47"/>
    <p:sldId id="335" r:id="rId48"/>
    <p:sldId id="276" r:id="rId49"/>
  </p:sldIdLst>
  <p:sldSz cx="12192000" cy="6858000"/>
  <p:notesSz cx="6858000" cy="9144000"/>
  <p:custDataLst>
    <p:tags r:id="rId50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73C"/>
    <a:srgbClr val="AF8D11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fill>
          <a:solidFill>
            <a:schemeClr val="accent5">
              <a:alpha val="20000"/>
            </a:schemeClr>
          </a:solidFill>
        </a:fill>
      </a:tcStyle>
    </a:band1H>
    <a:band1V>
      <a:tcStyle>
        <a:fill>
          <a:solidFill>
            <a:schemeClr val="accent5">
              <a:alpha val="2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516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100"/>
          <a:sy n="1" d="100"/>
        </p:scale>
        <p:origin x="3882" y="1332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3.xml" /><Relationship Id="rId11" Type="http://schemas.openxmlformats.org/officeDocument/2006/relationships/slide" Target="slides/slide4.xml" /><Relationship Id="rId12" Type="http://schemas.openxmlformats.org/officeDocument/2006/relationships/slide" Target="slides/slide5.xml" /><Relationship Id="rId13" Type="http://schemas.openxmlformats.org/officeDocument/2006/relationships/slide" Target="slides/slide6.xml" /><Relationship Id="rId14" Type="http://schemas.openxmlformats.org/officeDocument/2006/relationships/slide" Target="slides/slide7.xml" /><Relationship Id="rId15" Type="http://schemas.openxmlformats.org/officeDocument/2006/relationships/slide" Target="slides/slide8.xml" /><Relationship Id="rId16" Type="http://schemas.openxmlformats.org/officeDocument/2006/relationships/slide" Target="slides/slide9.xml" /><Relationship Id="rId17" Type="http://schemas.openxmlformats.org/officeDocument/2006/relationships/slide" Target="slides/slide10.xml" /><Relationship Id="rId18" Type="http://schemas.openxmlformats.org/officeDocument/2006/relationships/slide" Target="slides/slide11.xml" /><Relationship Id="rId19" Type="http://schemas.openxmlformats.org/officeDocument/2006/relationships/slide" Target="slides/slide12.xml" /><Relationship Id="rId2" Type="http://schemas.openxmlformats.org/officeDocument/2006/relationships/customXml" Target="../customXml/item2.xml" /><Relationship Id="rId20" Type="http://schemas.openxmlformats.org/officeDocument/2006/relationships/slide" Target="slides/slide13.xml" /><Relationship Id="rId21" Type="http://schemas.openxmlformats.org/officeDocument/2006/relationships/slide" Target="slides/slide14.xml" /><Relationship Id="rId22" Type="http://schemas.openxmlformats.org/officeDocument/2006/relationships/slide" Target="slides/slide15.xml" /><Relationship Id="rId23" Type="http://schemas.openxmlformats.org/officeDocument/2006/relationships/slide" Target="slides/slide16.xml" /><Relationship Id="rId24" Type="http://schemas.openxmlformats.org/officeDocument/2006/relationships/slide" Target="slides/slide17.xml" /><Relationship Id="rId25" Type="http://schemas.openxmlformats.org/officeDocument/2006/relationships/slide" Target="slides/slide18.xml" /><Relationship Id="rId26" Type="http://schemas.openxmlformats.org/officeDocument/2006/relationships/slide" Target="slides/slide19.xml" /><Relationship Id="rId27" Type="http://schemas.openxmlformats.org/officeDocument/2006/relationships/slide" Target="slides/slide20.xml" /><Relationship Id="rId28" Type="http://schemas.openxmlformats.org/officeDocument/2006/relationships/slide" Target="slides/slide21.xml" /><Relationship Id="rId29" Type="http://schemas.openxmlformats.org/officeDocument/2006/relationships/slide" Target="slides/slide22.xml" /><Relationship Id="rId3" Type="http://schemas.openxmlformats.org/officeDocument/2006/relationships/customXml" Target="../customXml/item3.xml" /><Relationship Id="rId30" Type="http://schemas.openxmlformats.org/officeDocument/2006/relationships/slide" Target="slides/slide23.xml" /><Relationship Id="rId31" Type="http://schemas.openxmlformats.org/officeDocument/2006/relationships/slide" Target="slides/slide24.xml" /><Relationship Id="rId32" Type="http://schemas.openxmlformats.org/officeDocument/2006/relationships/slide" Target="slides/slide25.xml" /><Relationship Id="rId33" Type="http://schemas.openxmlformats.org/officeDocument/2006/relationships/slide" Target="slides/slide26.xml" /><Relationship Id="rId34" Type="http://schemas.openxmlformats.org/officeDocument/2006/relationships/slide" Target="slides/slide27.xml" /><Relationship Id="rId35" Type="http://schemas.openxmlformats.org/officeDocument/2006/relationships/slide" Target="slides/slide28.xml" /><Relationship Id="rId36" Type="http://schemas.openxmlformats.org/officeDocument/2006/relationships/slide" Target="slides/slide29.xml" /><Relationship Id="rId37" Type="http://schemas.openxmlformats.org/officeDocument/2006/relationships/slide" Target="slides/slide30.xml" /><Relationship Id="rId38" Type="http://schemas.openxmlformats.org/officeDocument/2006/relationships/slide" Target="slides/slide31.xml" /><Relationship Id="rId39" Type="http://schemas.openxmlformats.org/officeDocument/2006/relationships/slide" Target="slides/slide32.xml" /><Relationship Id="rId4" Type="http://schemas.openxmlformats.org/officeDocument/2006/relationships/commentAuthors" Target="commentAuthors.xml" /><Relationship Id="rId40" Type="http://schemas.openxmlformats.org/officeDocument/2006/relationships/slide" Target="slides/slide33.xml" /><Relationship Id="rId41" Type="http://schemas.openxmlformats.org/officeDocument/2006/relationships/slide" Target="slides/slide34.xml" /><Relationship Id="rId42" Type="http://schemas.openxmlformats.org/officeDocument/2006/relationships/slide" Target="slides/slide35.xml" /><Relationship Id="rId43" Type="http://schemas.openxmlformats.org/officeDocument/2006/relationships/slide" Target="slides/slide36.xml" /><Relationship Id="rId44" Type="http://schemas.openxmlformats.org/officeDocument/2006/relationships/slide" Target="slides/slide37.xml" /><Relationship Id="rId45" Type="http://schemas.openxmlformats.org/officeDocument/2006/relationships/slide" Target="slides/slide38.xml" /><Relationship Id="rId46" Type="http://schemas.openxmlformats.org/officeDocument/2006/relationships/slide" Target="slides/slide39.xml" /><Relationship Id="rId47" Type="http://schemas.openxmlformats.org/officeDocument/2006/relationships/slide" Target="slides/slide40.xml" /><Relationship Id="rId48" Type="http://schemas.openxmlformats.org/officeDocument/2006/relationships/slide" Target="slides/slide41.xml" /><Relationship Id="rId49" Type="http://schemas.openxmlformats.org/officeDocument/2006/relationships/slide" Target="slides/slide42.xml" /><Relationship Id="rId5" Type="http://schemas.openxmlformats.org/officeDocument/2006/relationships/slideMaster" Target="slideMasters/slideMaster1.xml" /><Relationship Id="rId50" Type="http://schemas.openxmlformats.org/officeDocument/2006/relationships/tags" Target="tags/tag1.xml" /><Relationship Id="rId51" Type="http://schemas.openxmlformats.org/officeDocument/2006/relationships/presProps" Target="presProps.xml" /><Relationship Id="rId52" Type="http://schemas.openxmlformats.org/officeDocument/2006/relationships/viewProps" Target="viewProps.xml" /><Relationship Id="rId53" Type="http://schemas.openxmlformats.org/officeDocument/2006/relationships/theme" Target="theme/theme1.xml" /><Relationship Id="rId54" Type="http://schemas.openxmlformats.org/officeDocument/2006/relationships/tableStyles" Target="tableStyles.xml" /><Relationship Id="rId6" Type="http://schemas.openxmlformats.org/officeDocument/2006/relationships/notesMaster" Target="notesMasters/notesMaster1.xml" /><Relationship Id="rId7" Type="http://schemas.openxmlformats.org/officeDocument/2006/relationships/handoutMaster" Target="handoutMasters/handoutMaster1.xml" /><Relationship Id="rId8" Type="http://schemas.openxmlformats.org/officeDocument/2006/relationships/slide" Target="slides/slide1.xml" /><Relationship Id="rId9" Type="http://schemas.openxmlformats.org/officeDocument/2006/relationships/slide" Target="slides/slide2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65310165286064148"/>
          <c:y val="0.0218086838722229"/>
          <c:w val="0.92687731981277466"/>
          <c:h val="0.801238119602203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197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sz="1197" b="0" i="0" u="none" strike="noStrike" kern="1200" baseline="0" smtId="4294967295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 гг</c:v>
                </c:pt>
                <c:pt idx="1">
                  <c:v>2021-2022 гг</c:v>
                </c:pt>
                <c:pt idx="2">
                  <c:v>2022-2023 гг</c:v>
                </c:pt>
                <c:pt idx="3">
                  <c:v>2023-2024 гг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0EA6-4224-98DD-8ECE1952BB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12470047920942307"/>
                  <c:y val="-0.0081231547519564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C1-44E1-BDF6-8CB8411B5754}"/>
                </c:ext>
              </c:extLst>
            </c:dLbl>
            <c:dLbl>
              <c:idx val="1"/>
              <c:layout>
                <c:manualLayout>
                  <c:x val="0.019397852942347527"/>
                  <c:y val="-0.010830872692167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6531534"/>
                      <c:h val="0.051379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C1-44E1-BDF6-8CB8411B5754}"/>
                </c:ext>
              </c:extLst>
            </c:dLbl>
            <c:dLbl>
              <c:idx val="2"/>
              <c:layout>
                <c:manualLayout>
                  <c:x val="0.015241170302033424"/>
                  <c:y val="-0.0027077181730419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C1-44E1-BDF6-8CB8411B5754}"/>
                </c:ext>
              </c:extLst>
            </c:dLbl>
            <c:dLbl>
              <c:idx val="3"/>
              <c:layout>
                <c:manualLayout>
                  <c:x val="0.012470047920942307"/>
                  <c:y val="-0.01624620333313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6947202"/>
                      <c:h val="0.054086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6C1-44E1-BDF6-8CB8411B57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p>
                <a:pPr>
                  <a:defRPr sz="1197" b="0" i="0" u="none" strike="noStrike" kern="1200" baseline="0" smtId="4294967295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sz="1197" b="0" i="0" u="none" strike="noStrike" kern="1200" baseline="0" smtId="4294967295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2020-2021 гг</c:v>
                </c:pt>
                <c:pt idx="1">
                  <c:v>2021-2022 гг</c:v>
                </c:pt>
                <c:pt idx="2">
                  <c:v>2022-2023 гг</c:v>
                </c:pt>
                <c:pt idx="3">
                  <c:v>2023-2024 гг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78.21</c:v>
                </c:pt>
                <c:pt idx="1">
                  <c:v>92.45</c:v>
                </c:pt>
                <c:pt idx="2">
                  <c:v>99.21</c:v>
                </c:pt>
                <c:pt idx="3">
                  <c:v>92.07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0EA6-4224-98DD-8ECE1952B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30"/>
        <c:gapDepth/>
        <c:shape val="cylinder"/>
        <c:axId val="444956368"/>
        <c:axId val="444955712"/>
        <c:axId val="0"/>
      </c:bar3DChart>
      <c:catAx>
        <c:axId val="444956368"/>
        <c:scaling>
          <c:orientation/>
        </c:scaling>
        <c:delete val="0"/>
        <c:axPos val="b"/>
        <c:numFmt formatCode="General" sourceLinked="1"/>
        <c:majorTickMark val="none"/>
        <c:minorTickMark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txPr>
        <c:crossAx val="444955712"/>
        <c:crosses val="autoZero"/>
        <c:auto val="0"/>
        <c:lblAlgn val="ctr"/>
        <c:lblOffset/>
        <c:noMultiLvlLbl val="0"/>
      </c:catAx>
      <c:valAx>
        <c:axId val="444955712"/>
        <c:scaling>
          <c:orientation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p>
            <a:pPr>
              <a:defRPr sz="1197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txPr>
        <c:crossAx val="44495636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274752736091614"/>
          <c:y val="0.93664407730102539"/>
          <c:w val="0.41197067499160767"/>
          <c:h val="0.061768945306539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p>
          <a:pPr>
            <a:defRPr sz="1197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sz="1197" b="0" i="0" u="none" strike="noStrike" kern="1200" baseline="0" smtId="4294967295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p>
      <a:pPr>
        <a:defRPr smtId="4294967295">
          <a:latin typeface="Times New Roman" panose="02020603050405020304" pitchFamily="18" charset="0"/>
          <a:cs typeface="Times New Roman" panose="02020603050405020304" pitchFamily="18" charset="0"/>
        </a:defRPr>
      </a:pPr>
      <a:endParaRPr smtId="4294967295">
        <a:latin typeface="Times New Roman" panose="02020603050405020304" pitchFamily="18" charset="0"/>
        <a:cs typeface="Times New Roman" panose="02020603050405020304" pitchFamily="18" charset="0"/>
      </a:endParaRPr>
    </a:p>
  </c:txPr>
  <c:externalData r:id="rId1">
    <c:autoUpdate val="0"/>
  </c:externalData>
</c:chartSpace>
</file>

<file path=ppt/charts/colors1.xml><?xml version="1.0" encoding="utf-8"?>
<cs:colorStyle xmlns:a="http://schemas.openxmlformats.org/drawingml/2006/main" xmlns:cs="http://schemas.microsoft.com/office/drawing/2012/chartStyle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r="http://schemas.openxmlformats.org/officeDocument/2006/relationships" xmlns:cs="http://schemas.microsoft.com/office/drawing/2012/chartStyle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0F8075-1A65-4E2D-86FD-3149223795BF}" type="datetime1">
              <a:rPr lang="ru-RU" smtClean="0"/>
              <a:pPr rtl="0"/>
              <a:t>24.04.2024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F6790-AAC1-45DA-A380-9B168CABEF7B}" type="datetime1">
              <a:rPr lang="ru-RU" smtClean="0"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B9A9E5-4F7F-4A7D-9DE1-899232329269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28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1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31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90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34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73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3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42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8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1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45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3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31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3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ru-RU" smtClean="0"/>
              <a:pPr rtl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3152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sv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image" Target="../media/image19.svg" /><Relationship Id="rId3" Type="http://schemas.openxmlformats.org/officeDocument/2006/relationships/image" Target="../media/image7.png" /><Relationship Id="rId4" Type="http://schemas.openxmlformats.org/officeDocument/2006/relationships/image" Target="../media/image20.svg" /><Relationship Id="rId5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1.png" /><Relationship Id="rId2" Type="http://schemas.openxmlformats.org/officeDocument/2006/relationships/image" Target="../media/image22.svg" /><Relationship Id="rId3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image" Target="../media/image4.svg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image" Target="../media/image6.svg" /><Relationship Id="rId3" Type="http://schemas.openxmlformats.org/officeDocument/2006/relationships/image" Target="../media/image7.png" /><Relationship Id="rId4" Type="http://schemas.openxmlformats.org/officeDocument/2006/relationships/image" Target="../media/image8.svg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png" /><Relationship Id="rId2" Type="http://schemas.openxmlformats.org/officeDocument/2006/relationships/image" Target="../media/image10.sv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png" /><Relationship Id="rId2" Type="http://schemas.openxmlformats.org/officeDocument/2006/relationships/image" Target="../media/image12.svg" /><Relationship Id="rId3" Type="http://schemas.openxmlformats.org/officeDocument/2006/relationships/image" Target="../media/image13.png" /><Relationship Id="rId4" Type="http://schemas.openxmlformats.org/officeDocument/2006/relationships/image" Target="../media/image14.svg" /><Relationship Id="rId5" Type="http://schemas.openxmlformats.org/officeDocument/2006/relationships/image" Target="../media/image15.png" /><Relationship Id="rId6" Type="http://schemas.openxmlformats.org/officeDocument/2006/relationships/image" Target="../media/image16.svg" /><Relationship Id="rId7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png" /><Relationship Id="rId2" Type="http://schemas.openxmlformats.org/officeDocument/2006/relationships/image" Target="../media/image18.svg" /><Relationship Id="rId3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358" t="23650" b="-1"/>
          <a:stretch>
            <a:fillRect/>
          </a:stretch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Слайд команды: 4 человек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Слайд команды: 8 человек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7" name="Рисунок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9" name="Рисунок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5" name="Рисунок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6" name="Рисунок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7" name="Рисунок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8" name="Рисунок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4" name="Текст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2" name="Текст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3" name="Текст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0" name="Текст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1" name="Текст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Заключ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Дата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0" name="Нижний колонтитул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1" name="Номер слайда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Повестка дн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8301" r="28341" b="23071"/>
          <a:stretch>
            <a:fillRect/>
          </a:stretch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Графический объект 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6" name="Текст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sp>
        <p:nvSpPr>
          <p:cNvPr id="37" name="Текст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стиль текста на образце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Дата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ru-RU" noProof="0"/>
              <a:t>20XX 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 rtlCol="0"/>
          <a:lstStyle>
            <a:lvl1pPr algn="l"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Содержимое с 3 столбц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>
  <p:cSld name="Три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Объект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9434" t="20278" b="22673"/>
          <a:stretch>
            <a:fillRect/>
          </a:stretch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Заполнитель графического элемента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2136776"/>
            <a:ext cx="10515600" cy="369764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/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/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20ГГ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CEABB6-07DC-46E8-9B57-56EC44A396E5}" type="slidenum">
              <a:rPr lang="ru-RU" noProof="0" smtClean="0"/>
              <a:t>‹#›</a:t>
            </a:fld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76" r:id="rId5"/>
    <p:sldLayoutId id="2147483672" r:id="rId6"/>
    <p:sldLayoutId id="2147483699" r:id="rId7"/>
    <p:sldLayoutId id="2147483671" r:id="rId8"/>
    <p:sldLayoutId id="2147483681" r:id="rId9"/>
    <p:sldLayoutId id="2147483674" r:id="rId10"/>
    <p:sldLayoutId id="2147483675" r:id="rId11"/>
    <p:sldLayoutId id="2147483678" r:id="rId12"/>
  </p:sldLayoutIdLst>
  <p:transition/>
  <p:timing/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chart" Target="../charts/chart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33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6.jpeg" /><Relationship Id="rId3" Type="http://schemas.openxmlformats.org/officeDocument/2006/relationships/image" Target="../media/image37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8.jpeg" /><Relationship Id="rId3" Type="http://schemas.openxmlformats.org/officeDocument/2006/relationships/image" Target="../media/image39.jpeg" /><Relationship Id="rId4" Type="http://schemas.openxmlformats.org/officeDocument/2006/relationships/image" Target="../media/image40.jpeg" /><Relationship Id="rId5" Type="http://schemas.openxmlformats.org/officeDocument/2006/relationships/image" Target="../media/image41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4.jpeg" /><Relationship Id="rId3" Type="http://schemas.openxmlformats.org/officeDocument/2006/relationships/image" Target="../media/image45.jpeg" /><Relationship Id="rId4" Type="http://schemas.openxmlformats.org/officeDocument/2006/relationships/image" Target="../media/image46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7.jpeg" /><Relationship Id="rId3" Type="http://schemas.openxmlformats.org/officeDocument/2006/relationships/image" Target="../media/image48.jpeg" /><Relationship Id="rId4" Type="http://schemas.openxmlformats.org/officeDocument/2006/relationships/image" Target="../media/image49.jpeg" /><Relationship Id="rId5" Type="http://schemas.openxmlformats.org/officeDocument/2006/relationships/image" Target="../media/image50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3.jpeg" /><Relationship Id="rId4" Type="http://schemas.microsoft.com/office/2007/relationships/hdphoto" Target="../media/image24.wdp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1.jpeg" /><Relationship Id="rId3" Type="http://schemas.openxmlformats.org/officeDocument/2006/relationships/image" Target="../media/image52.jpeg" /><Relationship Id="rId4" Type="http://schemas.openxmlformats.org/officeDocument/2006/relationships/image" Target="../media/image53.jpeg" /><Relationship Id="rId5" Type="http://schemas.openxmlformats.org/officeDocument/2006/relationships/image" Target="../media/image54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55.jpeg" /><Relationship Id="rId4" Type="http://schemas.openxmlformats.org/officeDocument/2006/relationships/image" Target="../media/image56.jpeg" /><Relationship Id="rId5" Type="http://schemas.openxmlformats.org/officeDocument/2006/relationships/image" Target="../media/image57.jpeg" /><Relationship Id="rId6" Type="http://schemas.openxmlformats.org/officeDocument/2006/relationships/image" Target="../media/image58.jpeg" /><Relationship Id="rId7" Type="http://schemas.openxmlformats.org/officeDocument/2006/relationships/image" Target="../media/image59.jpeg" /><Relationship Id="rId8" Type="http://schemas.openxmlformats.org/officeDocument/2006/relationships/image" Target="../media/image60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61.jpeg" /><Relationship Id="rId4" Type="http://schemas.openxmlformats.org/officeDocument/2006/relationships/image" Target="../media/image62.jpeg" /><Relationship Id="rId5" Type="http://schemas.openxmlformats.org/officeDocument/2006/relationships/image" Target="../media/image63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64.jpeg" /><Relationship Id="rId4" Type="http://schemas.openxmlformats.org/officeDocument/2006/relationships/image" Target="../media/image65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hyperlink" Target="https://mcito.ru/publishing/epub/collections" TargetMode="External" /><Relationship Id="rId3" Type="http://schemas.openxmlformats.org/officeDocument/2006/relationships/image" Target="../media/image66.jpeg" /><Relationship Id="rId4" Type="http://schemas.openxmlformats.org/officeDocument/2006/relationships/image" Target="../media/image67.jpeg" /><Relationship Id="rId5" Type="http://schemas.openxmlformats.org/officeDocument/2006/relationships/image" Target="../media/image6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69.jpeg" /><Relationship Id="rId3" Type="http://schemas.openxmlformats.org/officeDocument/2006/relationships/image" Target="../media/image70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71.jpeg" /><Relationship Id="rId3" Type="http://schemas.openxmlformats.org/officeDocument/2006/relationships/image" Target="../media/image72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73.jpeg" /><Relationship Id="rId4" Type="http://schemas.openxmlformats.org/officeDocument/2006/relationships/image" Target="../media/image74.jpeg" /><Relationship Id="rId5" Type="http://schemas.openxmlformats.org/officeDocument/2006/relationships/image" Target="../media/image75.jpeg" /><Relationship Id="rId6" Type="http://schemas.openxmlformats.org/officeDocument/2006/relationships/image" Target="../media/image76.jpeg" /><Relationship Id="rId7" Type="http://schemas.openxmlformats.org/officeDocument/2006/relationships/image" Target="../media/image77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78.jpeg" /><Relationship Id="rId4" Type="http://schemas.openxmlformats.org/officeDocument/2006/relationships/image" Target="../media/image79.jpeg" /><Relationship Id="rId5" Type="http://schemas.openxmlformats.org/officeDocument/2006/relationships/image" Target="../media/image80.jpeg" /><Relationship Id="rId6" Type="http://schemas.openxmlformats.org/officeDocument/2006/relationships/image" Target="../media/image81.jpeg" /><Relationship Id="rId7" Type="http://schemas.openxmlformats.org/officeDocument/2006/relationships/image" Target="../media/image8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83.jpeg" /><Relationship Id="rId4" Type="http://schemas.openxmlformats.org/officeDocument/2006/relationships/image" Target="../media/image84.jpeg" /><Relationship Id="rId5" Type="http://schemas.openxmlformats.org/officeDocument/2006/relationships/image" Target="../media/image85.jpeg" /><Relationship Id="rId6" Type="http://schemas.openxmlformats.org/officeDocument/2006/relationships/image" Target="../media/image86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87.jpeg" /><Relationship Id="rId4" Type="http://schemas.openxmlformats.org/officeDocument/2006/relationships/image" Target="../media/image88.jpeg" /><Relationship Id="rId5" Type="http://schemas.openxmlformats.org/officeDocument/2006/relationships/image" Target="../media/image89.jpeg" /><Relationship Id="rId6" Type="http://schemas.openxmlformats.org/officeDocument/2006/relationships/image" Target="../media/image90.jpeg" /><Relationship Id="rId7" Type="http://schemas.openxmlformats.org/officeDocument/2006/relationships/image" Target="../media/image91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9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3.jpeg" /><Relationship Id="rId4" Type="http://schemas.openxmlformats.org/officeDocument/2006/relationships/image" Target="../media/image94.jpeg" /><Relationship Id="rId5" Type="http://schemas.openxmlformats.org/officeDocument/2006/relationships/image" Target="../media/image95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96.jpeg" /><Relationship Id="rId3" Type="http://schemas.openxmlformats.org/officeDocument/2006/relationships/image" Target="../media/image97.jpeg" /><Relationship Id="rId4" Type="http://schemas.openxmlformats.org/officeDocument/2006/relationships/image" Target="../media/image98.jpeg" /><Relationship Id="rId5" Type="http://schemas.openxmlformats.org/officeDocument/2006/relationships/image" Target="../media/image99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100.jpeg" /><Relationship Id="rId3" Type="http://schemas.openxmlformats.org/officeDocument/2006/relationships/image" Target="../media/image101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102.jpeg" /><Relationship Id="rId3" Type="http://schemas.openxmlformats.org/officeDocument/2006/relationships/image" Target="../media/image103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04.jpeg" /><Relationship Id="rId4" Type="http://schemas.openxmlformats.org/officeDocument/2006/relationships/image" Target="../media/image105.jpeg" /><Relationship Id="rId5" Type="http://schemas.openxmlformats.org/officeDocument/2006/relationships/image" Target="../media/image106.jpeg" /><Relationship Id="rId6" Type="http://schemas.openxmlformats.org/officeDocument/2006/relationships/image" Target="../media/image107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08.jpeg" /><Relationship Id="rId4" Type="http://schemas.openxmlformats.org/officeDocument/2006/relationships/image" Target="../media/image109.jpeg" /><Relationship Id="rId5" Type="http://schemas.openxmlformats.org/officeDocument/2006/relationships/image" Target="../media/image11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25.jpeg" /><Relationship Id="rId3" Type="http://schemas.openxmlformats.org/officeDocument/2006/relationships/image" Target="../media/image26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111.jpeg" /><Relationship Id="rId3" Type="http://schemas.openxmlformats.org/officeDocument/2006/relationships/image" Target="../media/image112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113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1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27.jpeg" /><Relationship Id="rId3" Type="http://schemas.openxmlformats.org/officeDocument/2006/relationships/image" Target="../media/image2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31.jpeg" /><Relationship Id="rId3" Type="http://schemas.openxmlformats.org/officeDocument/2006/relationships/image" Target="../media/image3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867124"/>
            <a:ext cx="6353676" cy="3949366"/>
          </a:xfrm>
        </p:spPr>
        <p:txBody>
          <a:bodyPr rtlCol="0"/>
          <a:lstStyle/>
          <a:p>
            <a:pPr rtl="0"/>
            <a:r>
              <a:rPr lang="ru-RU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преподавателя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66909F-5B12-4E3C-8857-923566D7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10</a:t>
            </a:fld>
            <a:endParaRPr lang="ru-RU" noProof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04B5E58C-D388-46A7-A0C0-C2A4B98E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9409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2.Результаты учебной деятельности по итогам мониторинга качества знаний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обучаемым дисциплинам и профмодулям 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2022-2023 уч.г.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2552B91-A402-4E4C-A649-291041F6C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012364"/>
              </p:ext>
            </p:extLst>
          </p:nvPr>
        </p:nvGraphicFramePr>
        <p:xfrm>
          <a:off x="330340" y="943656"/>
          <a:ext cx="11707467" cy="5382575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94511">
                  <a:extLst>
                    <a:ext uri="{9D8B030D-6E8A-4147-A177-3AD203B41FA5}">
                      <a16:colId xmlns:a16="http://schemas.microsoft.com/office/drawing/2014/main" val="4094939077"/>
                    </a:ext>
                  </a:extLst>
                </a:gridCol>
                <a:gridCol w="2298048">
                  <a:extLst>
                    <a:ext uri="{9D8B030D-6E8A-4147-A177-3AD203B41FA5}">
                      <a16:colId xmlns:a16="http://schemas.microsoft.com/office/drawing/2014/main" val="1104870354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2361029619"/>
                    </a:ext>
                  </a:extLst>
                </a:gridCol>
                <a:gridCol w="5045337">
                  <a:extLst>
                    <a:ext uri="{9D8B030D-6E8A-4147-A177-3AD203B41FA5}">
                      <a16:colId xmlns:a16="http://schemas.microsoft.com/office/drawing/2014/main" val="575263286"/>
                    </a:ext>
                  </a:extLst>
                </a:gridCol>
                <a:gridCol w="946673">
                  <a:extLst>
                    <a:ext uri="{9D8B030D-6E8A-4147-A177-3AD203B41FA5}">
                      <a16:colId xmlns:a16="http://schemas.microsoft.com/office/drawing/2014/main" val="3121080139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906186717"/>
                    </a:ext>
                  </a:extLst>
                </a:gridCol>
                <a:gridCol w="1301675">
                  <a:extLst>
                    <a:ext uri="{9D8B030D-6E8A-4147-A177-3AD203B41FA5}">
                      <a16:colId xmlns:a16="http://schemas.microsoft.com/office/drawing/2014/main" val="2518054392"/>
                    </a:ext>
                  </a:extLst>
                </a:gridCol>
              </a:tblGrid>
              <a:tr h="517443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(код, наименование)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уч. дисциплины, проф.модуля, практики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%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%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912529"/>
                  </a:ext>
                </a:extLst>
              </a:tr>
              <a:tr h="517443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01.01 Агротехнология возделывания сельскохозяйственных культур в открытом и закрытом грунте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126792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02.01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34088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097662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01.01 раздел 5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855113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02.02 Агрохимия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202978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01.04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149766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01.02 Селекция и семеноводству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392596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01.01  Профилю специальности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95089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02.02.  Агрохимии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740526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516017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03.01 Хранение продукции растениеводства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898739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0302 Переработка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215435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718962"/>
                  </a:ext>
                </a:extLst>
              </a:tr>
              <a:tr h="34459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  <a:tabLst>
                          <a:tab pos="581660"/>
                          <a:tab pos="1163320"/>
                          <a:tab pos="1744980"/>
                          <a:tab pos="2326640"/>
                          <a:tab pos="2908300"/>
                          <a:tab pos="3489960"/>
                          <a:tab pos="4071620"/>
                          <a:tab pos="4653280"/>
                          <a:tab pos="5234940"/>
                          <a:tab pos="5816600"/>
                          <a:tab pos="6398260"/>
                          <a:tab pos="6979920"/>
                          <a:tab pos="7561580"/>
                          <a:tab pos="8143240"/>
                          <a:tab pos="8724900"/>
                          <a:tab pos="9306560"/>
                        </a:tabLs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03.01 Хранение, транспортировка, предпродажная подготовка и реализация продукции растениеводства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424335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04.01  Управление работами по производству и переработке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507108"/>
                  </a:ext>
                </a:extLst>
              </a:tr>
              <a:tr h="2528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Преддипломная практика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405084"/>
                  </a:ext>
                </a:extLst>
              </a:tr>
              <a:tr h="303542"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показатель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4,76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14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98087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83EE8F-F977-40E5-85D7-D940AAE6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11</a:t>
            </a:fld>
            <a:endParaRPr lang="ru-RU" noProof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B10B2AAB-5765-454D-825F-7B992861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983"/>
            <a:ext cx="10515600" cy="59409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2.Результаты учебной деятельности по итогам мониторинга качества знаний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обучаемым дисциплинам и профмодулям 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2023-2024 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2869C5F-C198-4EEE-B7D0-2BC907516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40901"/>
              </p:ext>
            </p:extLst>
          </p:nvPr>
        </p:nvGraphicFramePr>
        <p:xfrm>
          <a:off x="656217" y="1755476"/>
          <a:ext cx="11155680" cy="384048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66707">
                  <a:extLst>
                    <a:ext uri="{9D8B030D-6E8A-4147-A177-3AD203B41FA5}">
                      <a16:colId xmlns:a16="http://schemas.microsoft.com/office/drawing/2014/main" val="2024926995"/>
                    </a:ext>
                  </a:extLst>
                </a:gridCol>
                <a:gridCol w="2064521">
                  <a:extLst>
                    <a:ext uri="{9D8B030D-6E8A-4147-A177-3AD203B41FA5}">
                      <a16:colId xmlns:a16="http://schemas.microsoft.com/office/drawing/2014/main" val="1368297487"/>
                    </a:ext>
                  </a:extLst>
                </a:gridCol>
                <a:gridCol w="817581">
                  <a:extLst>
                    <a:ext uri="{9D8B030D-6E8A-4147-A177-3AD203B41FA5}">
                      <a16:colId xmlns:a16="http://schemas.microsoft.com/office/drawing/2014/main" val="1377974949"/>
                    </a:ext>
                  </a:extLst>
                </a:gridCol>
                <a:gridCol w="4475181">
                  <a:extLst>
                    <a:ext uri="{9D8B030D-6E8A-4147-A177-3AD203B41FA5}">
                      <a16:colId xmlns:a16="http://schemas.microsoft.com/office/drawing/2014/main" val="37310700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18041023"/>
                    </a:ext>
                  </a:extLst>
                </a:gridCol>
                <a:gridCol w="1038616">
                  <a:extLst>
                    <a:ext uri="{9D8B030D-6E8A-4147-A177-3AD203B41FA5}">
                      <a16:colId xmlns:a16="http://schemas.microsoft.com/office/drawing/2014/main" val="3545056303"/>
                    </a:ext>
                  </a:extLst>
                </a:gridCol>
                <a:gridCol w="1478674">
                  <a:extLst>
                    <a:ext uri="{9D8B030D-6E8A-4147-A177-3AD203B41FA5}">
                      <a16:colId xmlns:a16="http://schemas.microsoft.com/office/drawing/2014/main" val="2265881246"/>
                    </a:ext>
                  </a:extLst>
                </a:gridCol>
              </a:tblGrid>
              <a:tr h="5891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(код, наименование)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уч. дисциплины, проф.модуля, практики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%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Успеваемость, %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799022"/>
                  </a:ext>
                </a:extLst>
              </a:tr>
              <a:tr h="28789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36.02.02 Зоотехния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01.02 Кормопроизводство: раздел 1 Кормопроизводство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61,11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916477"/>
                  </a:ext>
                </a:extLst>
              </a:tr>
              <a:tr h="5891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01.01 Агротехнология возделывания сельскохозяйственных культур в открытом и закрытом грунте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258500"/>
                  </a:ext>
                </a:extLst>
              </a:tr>
              <a:tr h="28789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08 Микробиология, санитария и гигиена, 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087501"/>
                  </a:ext>
                </a:extLst>
              </a:tr>
              <a:tr h="5891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01.02 Технологии регулировки сельскохозяйственных агрегатов, используемых в растениеводстве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84526"/>
                  </a:ext>
                </a:extLst>
              </a:tr>
              <a:tr h="28789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662762"/>
                  </a:ext>
                </a:extLst>
              </a:tr>
              <a:tr h="28789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0301 Хранения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13045"/>
                  </a:ext>
                </a:extLst>
              </a:tr>
              <a:tr h="28789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0302 Переработка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820996"/>
                  </a:ext>
                </a:extLst>
              </a:tr>
              <a:tr h="28789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712124"/>
                  </a:ext>
                </a:extLst>
              </a:tr>
              <a:tr h="345615">
                <a:tc>
                  <a:txBody>
                    <a:bodyPr vert="horz" wrap="square"/>
                    <a:lstStyle/>
                    <a:p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показатель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4,51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92,07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976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575121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CDF35C-0A33-48A4-81FC-B606458E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12</a:t>
            </a:fld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C88B53-6AA5-4BDD-A93F-B7D6558543C3}"/>
              </a:ext>
            </a:extLst>
          </p:cNvPr>
          <p:cNvSpPr/>
          <p:nvPr/>
        </p:nvSpPr>
        <p:spPr>
          <a:xfrm>
            <a:off x="817582" y="283928"/>
            <a:ext cx="1013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учебной деятельности по итогам мониторинга ПОО (профессиональный цикл)</a:t>
            </a:r>
            <a:endParaRPr lang="ru-RU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6D2D8F4-01A0-42CA-882A-9140CDA40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633902"/>
              </p:ext>
            </p:extLst>
          </p:nvPr>
        </p:nvGraphicFramePr>
        <p:xfrm>
          <a:off x="1513018" y="1666054"/>
          <a:ext cx="9165963" cy="4690296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B92A7A-CAD2-4066-83D7-01BAEA0311FB}"/>
              </a:ext>
            </a:extLst>
          </p:cNvPr>
          <p:cNvSpPr/>
          <p:nvPr/>
        </p:nvSpPr>
        <p:spPr>
          <a:xfrm>
            <a:off x="3024693" y="912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lang="ru-RU" sz="1800" b="1" i="0" u="none" strike="noStrike" kern="1200" spc="-1" baseline="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pPr>
            <a:r>
              <a:rPr lang="ru-RU" b="1" spc="-1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 и успеваемость обучающихся по обучаемым дисциплинам, %</a:t>
            </a:r>
          </a:p>
        </p:txBody>
      </p:sp>
    </p:spTree>
    <p:extLst>
      <p:ext uri="{BB962C8B-B14F-4D97-AF65-F5344CB8AC3E}">
        <p14:creationId xmlns:p14="http://schemas.microsoft.com/office/powerpoint/2010/main" val="54917706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6" y="844146"/>
            <a:ext cx="11704320" cy="86665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квалификационная работа по специальности </a:t>
            </a:r>
            <a:br>
              <a:rPr 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35.02.05 «агрономия»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FF1291-56EB-4A7B-A198-1D91F9ECC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9656" y="2662301"/>
            <a:ext cx="2142563" cy="627713"/>
          </a:xfrm>
        </p:spPr>
        <p:txBody>
          <a:bodyPr rtlCol="0"/>
          <a:lstStyle/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ВКР- 2021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74799" y="3975066"/>
            <a:ext cx="2141764" cy="514350"/>
          </a:xfrm>
        </p:spPr>
        <p:txBody>
          <a:bodyPr rtlCol="0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ВКР- 2022</a:t>
            </a:r>
          </a:p>
          <a:p>
            <a:pPr rtl="0"/>
            <a:endParaRPr lang="ru-RU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7EB25CA-DA83-483D-AF83-0001BDF2D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14234" y="1906216"/>
            <a:ext cx="5711324" cy="596631"/>
          </a:xfrm>
        </p:spPr>
        <p:txBody>
          <a:bodyPr rtlCol="0">
            <a:normAutofit/>
          </a:bodyPr>
          <a:lstStyle/>
          <a:p>
            <a:pPr rtl="0"/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сдачи ВКР с 2021 по 2023 г.г : </a:t>
            </a:r>
          </a:p>
          <a:p>
            <a:pPr rtl="0"/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46CE8C6-E12D-4A0D-8553-7FFA31941D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4467" y="2851191"/>
            <a:ext cx="5711323" cy="1175541"/>
          </a:xfrm>
        </p:spPr>
        <p:txBody>
          <a:bodyPr rtlCol="0">
            <a:normAutofit fontScale="70000" lnSpcReduction="20000"/>
          </a:bodyPr>
          <a:lstStyle/>
          <a:p>
            <a:r>
              <a:rPr lang="ru-RU" sz="2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Кындалбанова Айтана Андреевна – оценка «5»</a:t>
            </a:r>
          </a:p>
          <a:p>
            <a:pPr rtl="0"/>
            <a:r>
              <a:rPr lang="ru-RU" sz="2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Евстифеева Дарина Михайловна – оценка «5»</a:t>
            </a:r>
          </a:p>
          <a:p>
            <a:pPr rtl="0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C7D5285-85DF-4331-A6FA-1AE847CA47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02219" y="3843222"/>
            <a:ext cx="5650164" cy="1010842"/>
          </a:xfrm>
        </p:spPr>
        <p:txBody>
          <a:bodyPr rtlCol="0">
            <a:noAutofit/>
          </a:bodyPr>
          <a:lstStyle/>
          <a:p>
            <a:pPr marL="342900" indent="-342900"/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Протопопова Надежда Егоровна -оценка «5»</a:t>
            </a:r>
          </a:p>
          <a:p>
            <a:pPr marL="342900" indent="-342900"/>
            <a:endParaRPr lang="ru-RU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3984D70-BD95-4E1F-9725-902B5D74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9075" y="6492875"/>
            <a:ext cx="542925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13</a:t>
            </a:fld>
            <a:endParaRPr lang="ru-RU"/>
          </a:p>
        </p:txBody>
      </p:sp>
      <p:sp>
        <p:nvSpPr>
          <p:cNvPr id="14" name="Заголовок 1"/>
          <p:cNvSpPr txBox="1"/>
          <p:nvPr/>
        </p:nvSpPr>
        <p:spPr>
          <a:xfrm>
            <a:off x="300446" y="186784"/>
            <a:ext cx="11704320" cy="65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Результаты освоения обучающимися образовательных программ по итогам мониторинга системы образования (общеобразовательный цикл)</a:t>
            </a:r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0"/>
          </p:nvPr>
        </p:nvSpPr>
        <p:spPr>
          <a:xfrm>
            <a:off x="6495047" y="5003012"/>
            <a:ext cx="5650164" cy="1010842"/>
          </a:xfrm>
        </p:spPr>
        <p:txBody>
          <a:bodyPr>
            <a:normAutofit/>
          </a:bodyPr>
          <a:lstStyle/>
          <a:p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Титарова Айыына Васильевна -  оценка «5»</a:t>
            </a:r>
            <a:endParaRPr lang="ru-RU" sz="1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0589" y="4926742"/>
            <a:ext cx="1874458" cy="514350"/>
          </a:xfrm>
        </p:spPr>
        <p:txBody>
          <a:bodyPr rtlCol="0"/>
          <a:lstStyle/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ВКР- 2023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D30F02-1288-4168-96D6-51722CD3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65" y="2283558"/>
            <a:ext cx="4587465" cy="344059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528267746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31" y="5224552"/>
            <a:ext cx="4823012" cy="1477328"/>
          </a:xfrm>
        </p:spPr>
        <p:txBody>
          <a:bodyPr>
            <a:normAutofit/>
          </a:bodyPr>
          <a:lstStyle/>
          <a:p>
            <a:pPr algn="ctr"/>
            <a:r>
              <a:rPr lang="ru-RU" sz="18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место Регионального этапа чемпионат по профессиональному мастерству «Профессионалы»- 2023 в РС(Я) -Иванова Дайана Артемовна ,</a:t>
            </a:r>
            <a:br>
              <a:rPr lang="ru-RU" sz="18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13-26 марта 2023г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14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 txBox="1"/>
          <p:nvPr/>
        </p:nvSpPr>
        <p:spPr>
          <a:xfrm>
            <a:off x="590656" y="958786"/>
            <a:ext cx="11521687" cy="59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Чемпионат «молодые профессионалы» по компетенции </a:t>
            </a:r>
            <a:b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«Агрономия»</a:t>
            </a:r>
          </a:p>
        </p:txBody>
      </p:sp>
      <p:sp>
        <p:nvSpPr>
          <p:cNvPr id="7" name="Заголовок 1"/>
          <p:cNvSpPr txBox="1"/>
          <p:nvPr/>
        </p:nvSpPr>
        <p:spPr>
          <a:xfrm>
            <a:off x="300446" y="186784"/>
            <a:ext cx="11704320" cy="882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1C14D3-6815-4AD0-8AA5-822B351E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78" y="1493588"/>
            <a:ext cx="4489119" cy="322335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6A5A7D-856E-44B4-BF43-E26AB7B14AAE}"/>
              </a:ext>
            </a:extLst>
          </p:cNvPr>
          <p:cNvSpPr/>
          <p:nvPr/>
        </p:nvSpPr>
        <p:spPr>
          <a:xfrm>
            <a:off x="6691369" y="5279673"/>
            <a:ext cx="5138458" cy="123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место Регионального этапа чемпионат по профессиональному мастерству «Профессионалы»- 2023 в РС(Я) -Иванова Дайана Артемовна ,25-29 марта 2024 г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072515-BDFB-4BAC-BFCC-82BFAD4B1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47561" y="1946847"/>
            <a:ext cx="3626073" cy="271955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52566305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59" y="5611906"/>
            <a:ext cx="10406589" cy="9761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Участница отборочного (межрегионального) этапа чемпионата по профессиональному мастерству «Профессионалы» в Красноярском крае 2023г. Красноярский край 2023г-Иванова Дайана Артемовна студентка 2 курса по специальности «агрономия»</a:t>
            </a:r>
            <a:endParaRPr lang="ru-RU" sz="1800" cap="none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 txBox="1"/>
          <p:nvPr/>
        </p:nvSpPr>
        <p:spPr>
          <a:xfrm>
            <a:off x="483079" y="937215"/>
            <a:ext cx="11521687" cy="5980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 Чемпионат «молодые профессионалы» по компетенции </a:t>
            </a:r>
            <a:b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«агрономия»</a:t>
            </a:r>
          </a:p>
        </p:txBody>
      </p:sp>
      <p:sp>
        <p:nvSpPr>
          <p:cNvPr id="7" name="Заголовок 1"/>
          <p:cNvSpPr txBox="1"/>
          <p:nvPr/>
        </p:nvSpPr>
        <p:spPr>
          <a:xfrm>
            <a:off x="300446" y="186784"/>
            <a:ext cx="11704320" cy="750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24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EFA96D-4D85-4347-BCE5-29370905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9" y="1510989"/>
            <a:ext cx="5091953" cy="382517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1C822B-7B49-4915-A4B2-CD371040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271" y="1505240"/>
            <a:ext cx="5091953" cy="3836672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811086361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>
          <a:xfrm>
            <a:off x="11538857" y="6492875"/>
            <a:ext cx="653143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16</a:t>
            </a:fld>
            <a:endParaRPr lang="ru-RU" noProof="0"/>
          </a:p>
        </p:txBody>
      </p:sp>
      <p:sp>
        <p:nvSpPr>
          <p:cNvPr id="11" name="Заголовок 1"/>
          <p:cNvSpPr txBox="1"/>
          <p:nvPr/>
        </p:nvSpPr>
        <p:spPr>
          <a:xfrm>
            <a:off x="300446" y="186784"/>
            <a:ext cx="11704320" cy="727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 sz="16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801C0E-15D3-43AE-AA65-E22BDC551369}"/>
              </a:ext>
            </a:extLst>
          </p:cNvPr>
          <p:cNvSpPr/>
          <p:nvPr/>
        </p:nvSpPr>
        <p:spPr>
          <a:xfrm>
            <a:off x="4424981" y="4190898"/>
            <a:ext cx="3406588" cy="23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765" algn="just">
              <a:lnSpc>
                <a:spcPct val="115000"/>
              </a:lnSpc>
              <a:spcAft>
                <a:spcPct val="0"/>
              </a:spcAft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 I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степени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4 Республиканской олимпиады профессионального мастерства обучающихся СПО УГС 35.00.00 Сельское лесное и рыбное хозяйство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-Николаева Камелия  Николаевна, 2024 г;</a:t>
            </a:r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E7A63-C07C-4CCE-83D4-4DE35831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753" y="3806973"/>
            <a:ext cx="2953718" cy="2620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8AD7B5-A10F-4122-8CE0-92E6223C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61" y="1126962"/>
            <a:ext cx="2505613" cy="274510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CC1133-2C4B-4454-A24A-20DA4560E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61" y="4190898"/>
            <a:ext cx="3222113" cy="2326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2FFD5C-A35C-4104-8D0A-23082E792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569" y="1125412"/>
            <a:ext cx="3566902" cy="247054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8CA4DD-957C-47FE-9660-CCB505B48079}"/>
              </a:ext>
            </a:extLst>
          </p:cNvPr>
          <p:cNvSpPr/>
          <p:nvPr/>
        </p:nvSpPr>
        <p:spPr>
          <a:xfrm>
            <a:off x="4080736" y="1126962"/>
            <a:ext cx="3299012" cy="23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765" algn="just">
              <a:lnSpc>
                <a:spcPct val="115000"/>
              </a:lnSpc>
              <a:spcAft>
                <a:spcPct val="0"/>
              </a:spcAft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 I степени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Республиканской олимпиады профессионального мастерства обучающихся СПО УГС 35.00.00 Сельское лесное и рыбное хозяйство-Афанасьев Валерий Валерьевич, 2024 г;</a:t>
            </a:r>
            <a:endParaRPr lang="ru-RU" sz="1600">
              <a:latin typeface="Calibri" panose="020f0502020204030204" pitchFamily="34" charset="0"/>
              <a:ea typeface="Times New Roman" pitchFamily="18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33B9B2A-57CC-408D-834B-AF7C71DE15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952052" cy="95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64237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83581FD-37B7-4FC1-9D5F-093B1740FC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851" y="5463858"/>
            <a:ext cx="11424297" cy="1044412"/>
          </a:xfrm>
        </p:spPr>
        <p:txBody>
          <a:bodyPr>
            <a:noAutofit/>
          </a:bodyPr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Бурцева Анастасия Дмитриевна </a:t>
            </a:r>
            <a:r>
              <a:rPr lang="ru-RU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1 курса по специальности 3502.05 «Агрономия» ,стал дипломантом 3 степени всероссийской олимпиаде по основам микробиологии и «Основы агрономии и зоотехнии» 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4A4BC90-A94C-4BEC-BF2F-322AAE3D08A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17</a:t>
            </a:fld>
            <a:endParaRPr lang="ru-RU" noProof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795EFD-1DD4-4746-9C23-908F68D76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2" t="2039" r="4745"/>
          <a:stretch>
            <a:fillRect/>
          </a:stretch>
        </p:blipFill>
        <p:spPr>
          <a:xfrm>
            <a:off x="978945" y="1760467"/>
            <a:ext cx="4511147" cy="33370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B598C5-DB7F-4E4D-962F-FA3A7F4D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909" y="1760466"/>
            <a:ext cx="4850569" cy="3337065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D63F56F-C982-4942-8F87-6B6C31ECA86A}"/>
              </a:ext>
            </a:extLst>
          </p:cNvPr>
          <p:cNvSpPr/>
          <p:nvPr/>
        </p:nvSpPr>
        <p:spPr>
          <a:xfrm>
            <a:off x="439271" y="259976"/>
            <a:ext cx="11157041" cy="846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504145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>
          <a:xfrm>
            <a:off x="11538857" y="6492875"/>
            <a:ext cx="653143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11" name="Заголовок 1"/>
          <p:cNvSpPr txBox="1"/>
          <p:nvPr/>
        </p:nvSpPr>
        <p:spPr>
          <a:xfrm>
            <a:off x="300446" y="186784"/>
            <a:ext cx="11704320" cy="72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 algn="ctr"/>
            <a:r>
              <a:rPr lang="ru-RU" sz="21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70643" y="4238263"/>
            <a:ext cx="44507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Исаков Виталий Александрович студент 3 курса , Корнилов Николай Аполлонович студент 3 курса и Яковлева Яна Николаевна  студентка 2 курса специальности 35.02.05 «Агрономия»  участвуют в профориентационной работе (мероприятиях), проводят различные мастер-классы для школьников. </a:t>
            </a:r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D97066-33A7-439B-9279-3FAA1A387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7" y="1210233"/>
            <a:ext cx="3570196" cy="476026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189D97-99EA-4296-9E35-FECB46DA3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46" y="1210233"/>
            <a:ext cx="3893422" cy="292006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638AF-0FFF-4DD4-8134-55F367E93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072" y="1210233"/>
            <a:ext cx="3488152" cy="4854489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67721025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>
          <a:xfrm>
            <a:off x="11538857" y="6492875"/>
            <a:ext cx="653143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19</a:t>
            </a:fld>
            <a:endParaRPr lang="ru-RU" noProof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E992D-F1CB-4EDF-8123-ABB7B7954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342" y="1205474"/>
            <a:ext cx="2548906" cy="3398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F32B4-8828-4A7C-8E5D-A8472312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14" y="1223704"/>
            <a:ext cx="2479459" cy="34204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4FAD8-2242-4CC6-ABFF-6099DC7B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185" y="1245606"/>
            <a:ext cx="2328237" cy="33634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CBBA21-1480-4420-B199-A61662E55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555" y="1245606"/>
            <a:ext cx="2455887" cy="335841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C750A9-5A07-487F-97C7-CD16BB243D09}"/>
              </a:ext>
            </a:extLst>
          </p:cNvPr>
          <p:cNvSpPr/>
          <p:nvPr/>
        </p:nvSpPr>
        <p:spPr>
          <a:xfrm>
            <a:off x="6405161" y="4609076"/>
            <a:ext cx="5383191" cy="2203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765" algn="just">
              <a:lnSpc>
                <a:spcPct val="115000"/>
              </a:lnSpc>
              <a:spcAft>
                <a:spcPct val="0"/>
              </a:spcAft>
            </a:pPr>
            <a:r>
              <a:rPr 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Яковлева Яна Николаевна в 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Всероссийском научно-практическом конференции, посвящённая видному государственному, научному и общественному деятелю, лауреату Государственной премии Республики Саха (Якутия) в области науки и техники, члену Международной Академии аграрного образования, Почетному работнику агропромышленного комплекса РФ и РС(Я) заслеженному работнику народного хозяйства РС(Я) ,доктору сельскохозяйственных наук-Айаалу Ивановичу Степанову, г. Якутск, ФГБУН ФИЦ ЯНЦ СО РАН Якутский научно-исследовательский институт сельского хозяйства имени М.Г. Сафронова , 2023 г.</a:t>
            </a:r>
          </a:p>
          <a:p>
            <a:pPr indent="24765" algn="just">
              <a:lnSpc>
                <a:spcPct val="115000"/>
              </a:lnSpc>
              <a:spcAft>
                <a:spcPct val="0"/>
              </a:spcAft>
            </a:pPr>
            <a:endParaRPr lang="ru-RU" sz="1200">
              <a:effectLst/>
              <a:latin typeface="Calibri" panose="020f0502020204030204" pitchFamily="34" charset="0"/>
              <a:ea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9D67DA-E423-40F1-A12F-2A39CC4E9921}"/>
              </a:ext>
            </a:extLst>
          </p:cNvPr>
          <p:cNvSpPr/>
          <p:nvPr/>
        </p:nvSpPr>
        <p:spPr>
          <a:xfrm>
            <a:off x="559393" y="4644152"/>
            <a:ext cx="5227448" cy="71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765" algn="just">
              <a:lnSpc>
                <a:spcPct val="115000"/>
              </a:lnSpc>
              <a:spcAft>
                <a:spcPct val="0"/>
              </a:spcAft>
            </a:pPr>
            <a:r>
              <a:rPr lang="ru-RU" sz="12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1 степени</a:t>
            </a:r>
            <a:r>
              <a:rPr lang="ru-RU" sz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Республиканской НПК «Актуальные вопросы развития агропромышленного комплекса» посвященный 105-летию Якутского сельскохозяйственного техникума» - Яковлева Яна Николаевна, 12.04.2023 г.;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394EB8-2199-47C5-A0C0-6C7B32A859EE}"/>
              </a:ext>
            </a:extLst>
          </p:cNvPr>
          <p:cNvSpPr/>
          <p:nvPr/>
        </p:nvSpPr>
        <p:spPr>
          <a:xfrm>
            <a:off x="-199664" y="156673"/>
            <a:ext cx="12396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3817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246" y="319856"/>
            <a:ext cx="7456559" cy="794642"/>
          </a:xfrm>
        </p:spPr>
        <p:txBody>
          <a:bodyPr rtlCol="0"/>
          <a:lstStyle/>
          <a:p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Сметанина Римма  Андреевна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753" y="1636296"/>
            <a:ext cx="7924800" cy="4856579"/>
          </a:xfrm>
        </p:spPr>
        <p:txBody>
          <a:bodyPr rtlCol="0">
            <a:norm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ГБПОУ РС (Я) «Якутский сельскохозяйственный техникум»;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Имеющаяся категория: СЗД приказ №01-03/7-п от 29.01.2021.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цикловой комиссии агротехнических специальностей;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Государственной экзаменационной комиссии по специальностям «Агрономия» и «Эксплуатация и ремонт сельскохозяйственной техники и оборудования»;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дипломных работ по специальности «Агрономия»;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группы по специальности «Агрономия»;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УМО УГС 35.00.00 Сельское, лесное и рыбное хозяйства;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научно-исследовательских работ обучающихся 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448" y="6492875"/>
            <a:ext cx="987552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0FBB8-C3DC-41C0-94A4-5F12E3A89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46" y="1073118"/>
            <a:ext cx="3533822" cy="4711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736600">
              <a:schemeClr val="accent1">
                <a:alpha val="83000"/>
              </a:schemeClr>
            </a:glow>
            <a:reflection blurRad="12700" stA="38000" endPos="28000" dist="5000" dir="5400000" sy="-100000" algn="bl" rotWithShape="0"/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24BDDA2F-5C2D-4EF8-8316-50C3755B3A8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42659" y="4392757"/>
            <a:ext cx="5322957" cy="2196726"/>
          </a:xfrm>
        </p:spPr>
        <p:txBody>
          <a:bodyPr>
            <a:noAutofit/>
          </a:bodyPr>
          <a:lstStyle/>
          <a:p>
            <a:r>
              <a:rPr lang="ru-RU" sz="1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победителя </a:t>
            </a:r>
            <a: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научно-технологической выставки «Молодёжь, наука, бизнес в Год 100-летия ЯАСССР» в рамках трека «Молодой ученый» молодежного фестиваля «MUUS uSTАR» в номинации Агротехнологии, г. Якутск, 24-25 марта 2022 г. 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9BD25AF-6B1C-460E-82CB-54D1BE68DF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20</a:t>
            </a:fld>
            <a:endParaRPr lang="ru-RU" noProof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6607DD-D83C-4C80-89FE-04B8E0949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035" y="1287140"/>
            <a:ext cx="2168581" cy="27663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EEB0D3-95B1-451A-8B79-E1C50427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79" t="15398" r="22396" b="16937"/>
          <a:stretch>
            <a:fillRect/>
          </a:stretch>
        </p:blipFill>
        <p:spPr>
          <a:xfrm>
            <a:off x="126384" y="1287140"/>
            <a:ext cx="2576375" cy="287248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DC4EAD-7817-458C-8108-6267AB5C9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794" y="1252494"/>
            <a:ext cx="3519829" cy="242549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D23A06-1E06-4526-9742-D91B1D557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658" y="1252494"/>
            <a:ext cx="3036042" cy="242549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F14503-B296-447E-9D9E-437EEC985DB5}"/>
              </a:ext>
            </a:extLst>
          </p:cNvPr>
          <p:cNvSpPr/>
          <p:nvPr/>
        </p:nvSpPr>
        <p:spPr>
          <a:xfrm>
            <a:off x="147380" y="4392757"/>
            <a:ext cx="6447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1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r>
              <a:rPr lang="ru-RU" sz="1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Римма Юрьевна, Егорова Есения Семеновна  , Павлов Михаил Дмитриевич в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научно -практической конференции Агротехнологической направленности «ЧУГУНОВСКАЯ АГРОЧТЕНИЯ» посвященная 100-летия образования Якутской Автономной Советской Социалистической Республики и Году культурного наследия народов в России, г. Якутск, Министерство сельского хозяйства Российской Федерации ФГБОУ ВО « Арктический государственный агротехнологический университет»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1FDAC9-58C0-4479-ADDD-5DD241804D0E}"/>
              </a:ext>
            </a:extLst>
          </p:cNvPr>
          <p:cNvSpPr/>
          <p:nvPr/>
        </p:nvSpPr>
        <p:spPr>
          <a:xfrm>
            <a:off x="-199664" y="156673"/>
            <a:ext cx="12396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ОБУЧАЮЩИМИСЯ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40142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544" y="168950"/>
            <a:ext cx="10485442" cy="614126"/>
          </a:xfrm>
        </p:spPr>
        <p:txBody>
          <a:bodyPr rtlCol="0">
            <a:normAutofit/>
          </a:bodyPr>
          <a:lstStyle/>
          <a:p>
            <a:r>
              <a:rPr lang="ru-RU" sz="1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Результаты использования новых образовательных технологий</a:t>
            </a:r>
            <a:endParaRPr lang="ru-RU" sz="1800"/>
          </a:p>
        </p:txBody>
      </p:sp>
      <p:sp>
        <p:nvSpPr>
          <p:cNvPr id="82" name="Номер слайда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448800" y="6494062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21</a:t>
            </a:fld>
            <a:endParaRPr lang="ru-RU"/>
          </a:p>
        </p:txBody>
      </p:sp>
      <p:sp>
        <p:nvSpPr>
          <p:cNvPr id="13" name="Объект 3"/>
          <p:cNvSpPr txBox="1"/>
          <p:nvPr/>
        </p:nvSpPr>
        <p:spPr>
          <a:xfrm>
            <a:off x="860612" y="697827"/>
            <a:ext cx="11007306" cy="3752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использует в своей деятельности новые образовательные технологии ЭОР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0964E7-681D-4B55-936E-869EE2B7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72" b="51125"/>
          <a:stretch>
            <a:fillRect/>
          </a:stretch>
        </p:blipFill>
        <p:spPr>
          <a:xfrm>
            <a:off x="8627130" y="4666058"/>
            <a:ext cx="2844078" cy="170819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791D9C-8B4E-4401-BA73-28F57C6ADC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307"/>
          <a:stretch>
            <a:fillRect/>
          </a:stretch>
        </p:blipFill>
        <p:spPr>
          <a:xfrm>
            <a:off x="351958" y="4819426"/>
            <a:ext cx="2884197" cy="167463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E5B7EE-6D3F-4001-92DB-0F0C27E166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16" b="21419"/>
          <a:stretch>
            <a:fillRect/>
          </a:stretch>
        </p:blipFill>
        <p:spPr>
          <a:xfrm>
            <a:off x="351958" y="1073075"/>
            <a:ext cx="2723066" cy="357409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074" name="Picture 2" descr="Уходим в «Сферум»">
            <a:extLst>
              <a:ext uri="{FF2B5EF4-FFF2-40B4-BE49-F238E27FC236}">
                <a16:creationId xmlns:a16="http://schemas.microsoft.com/office/drawing/2014/main" id="{9BB498F5-DD82-4902-BDC7-1C56E8C7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4398" y="1137973"/>
            <a:ext cx="3045681" cy="153172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овременные образовательные технологии: как учиться и учить в наши дни? |  Блог 4brain">
            <a:extLst>
              <a:ext uri="{FF2B5EF4-FFF2-40B4-BE49-F238E27FC236}">
                <a16:creationId xmlns:a16="http://schemas.microsoft.com/office/drawing/2014/main" id="{494A97E3-6EA7-4BB8-9D08-02765B3D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r="23129"/>
          <a:stretch>
            <a:fillRect/>
          </a:stretch>
        </p:blipFill>
        <p:spPr bwMode="auto">
          <a:xfrm>
            <a:off x="4079789" y="3134126"/>
            <a:ext cx="3899107" cy="3359936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1F5BD8-8720-41A1-A50F-1C65CBF49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2284" y="1073075"/>
            <a:ext cx="2593770" cy="3454284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68" y="0"/>
            <a:ext cx="11697418" cy="688490"/>
          </a:xfrm>
        </p:spPr>
        <p:txBody>
          <a:bodyPr rtlCol="0">
            <a:noAutofit/>
          </a:bodyPr>
          <a:lstStyle/>
          <a:p>
            <a:br>
              <a:rPr lang="ru-RU" sz="1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Эффективность работы по программно-методическому сопровождению образовательного процесса</a:t>
            </a:r>
            <a:endParaRPr lang="ru-RU" sz="180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C02F21-4E3C-469E-B11C-92142310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EBC97C-BBB3-4172-B220-FDBC55818CD6}"/>
              </a:ext>
            </a:extLst>
          </p:cNvPr>
          <p:cNvSpPr/>
          <p:nvPr/>
        </p:nvSpPr>
        <p:spPr>
          <a:xfrm>
            <a:off x="0" y="688490"/>
            <a:ext cx="12192000" cy="6275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2020-2023 г.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рабочие программы по преподаваемым дисциплинам, соответствующие предъявляемым требованиям ФГОС по структуре и содержанию. Разработки дополнены ФОС, дидактическими материалами по различным темам, заданиями для выполнения самостоятельной работы на уроке и внеурочное время, материалами для контроля знаний – вариантами письменных работ, директорскими контрольными работами. </a:t>
            </a:r>
          </a:p>
          <a:p>
            <a:pPr marL="285750" indent="-285750" algn="just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-участие в разработке примерной основной образовательной программы Профессионалитета по специальности  35.02.05 Агрономия, в том числе УТК, ЦОК по ОП.08 «Микробиология, санитария и гигиена»;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285750" indent="-285750" algn="just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гг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 - рабочие программы  по специальностям Профессионалитета:</a:t>
            </a: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МДК 01.01 Агротехнология возделывания сельскохозяйственных культур в открытом и закрытом грунте;</a:t>
            </a: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МДК 01.02 1 Кормопроизводство;</a:t>
            </a: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ОП.08 «Микробиология, Санитария и гигиена» 35.02.05 Агрономия, 2023 год.</a:t>
            </a: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ФОС по  ОП.08 «Микробиология, Санитария и гигиена» специальности Профессионалитета 35.02.05 Агрономия, 2023 год</a:t>
            </a:r>
          </a:p>
        </p:txBody>
      </p:sp>
    </p:spTree>
    <p:extLst>
      <p:ext uri="{BB962C8B-B14F-4D97-AF65-F5344CB8AC3E}">
        <p14:creationId xmlns:p14="http://schemas.microsoft.com/office/powerpoint/2010/main" val="404854312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Выгнутая вправо стрелка 11"/>
          <p:cNvSpPr/>
          <p:nvPr/>
        </p:nvSpPr>
        <p:spPr>
          <a:xfrm flipH="1">
            <a:off x="4201127" y="3752882"/>
            <a:ext cx="534838" cy="1035168"/>
          </a:xfrm>
          <a:prstGeom prst="curvedLeftArrow">
            <a:avLst>
              <a:gd name="adj1" fmla="val 22201"/>
              <a:gd name="adj2" fmla="val 50000"/>
              <a:gd name="adj3" fmla="val 2500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flipH="1">
            <a:off x="8235397" y="3695836"/>
            <a:ext cx="534838" cy="1035168"/>
          </a:xfrm>
          <a:prstGeom prst="curvedLeftArrow">
            <a:avLst>
              <a:gd name="adj1" fmla="val 22201"/>
              <a:gd name="adj2" fmla="val 50000"/>
              <a:gd name="adj3" fmla="val 2500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23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253042" y="421383"/>
            <a:ext cx="1181703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600"/>
          </a:p>
        </p:txBody>
      </p:sp>
      <p:sp>
        <p:nvSpPr>
          <p:cNvPr id="16" name="Прямоугольник 15"/>
          <p:cNvSpPr/>
          <p:nvPr/>
        </p:nvSpPr>
        <p:spPr>
          <a:xfrm>
            <a:off x="518435" y="4543866"/>
            <a:ext cx="3441703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>
              <a:lnSpc>
                <a:spcPct val="115000"/>
              </a:lnSpc>
              <a:spcAft>
                <a:spcPct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9-10 апреля 2022 г. Республиканская эко-ярмарка в рамках «Зеленый колледж». </a:t>
            </a:r>
          </a:p>
        </p:txBody>
      </p:sp>
      <p:sp>
        <p:nvSpPr>
          <p:cNvPr id="18" name="Выгнутая влево стрелка 17"/>
          <p:cNvSpPr/>
          <p:nvPr/>
        </p:nvSpPr>
        <p:spPr>
          <a:xfrm>
            <a:off x="42662" y="3846518"/>
            <a:ext cx="500333" cy="1022460"/>
          </a:xfrm>
          <a:prstGeom prst="curved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77343" y="4504262"/>
            <a:ext cx="3580195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>
              <a:lnSpc>
                <a:spcPct val="115000"/>
              </a:lnSpc>
              <a:spcAft>
                <a:spcPct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12-15 мая 2024 г.</a:t>
            </a:r>
          </a:p>
          <a:p>
            <a:pPr indent="20955">
              <a:lnSpc>
                <a:spcPct val="115000"/>
              </a:lnSpc>
              <a:spcAft>
                <a:spcPct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Начальный этап Всероссийского конкурса «Мастер-года».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02770" y="4504262"/>
            <a:ext cx="3331941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>
              <a:lnSpc>
                <a:spcPct val="115000"/>
              </a:lnSpc>
              <a:spcAft>
                <a:spcPct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12-21 марта 2024 г. </a:t>
            </a:r>
          </a:p>
          <a:p>
            <a:pPr indent="20955">
              <a:lnSpc>
                <a:spcPct val="115000"/>
              </a:lnSpc>
              <a:spcAft>
                <a:spcPct val="0"/>
              </a:spcAft>
            </a:pP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занятия ГБПОУ РС(Я) «ЯСХТ»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E8169-92B9-4A9F-85EC-C18BDC27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46" y="1443175"/>
            <a:ext cx="3726548" cy="25694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7D612-65CD-443F-A263-6816ED882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378" y="1443175"/>
            <a:ext cx="3580195" cy="2569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2584B8-62DF-46B9-9BE7-6B39B2856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76" y="1478428"/>
            <a:ext cx="3654519" cy="25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24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0" y="172123"/>
            <a:ext cx="12306748" cy="698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 (Наставничество)</a:t>
            </a:r>
            <a:endParaRPr lang="ru-RU" sz="160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E52C9D-D6F8-4649-B94F-BA019957A29A}"/>
              </a:ext>
            </a:extLst>
          </p:cNvPr>
          <p:cNvSpPr/>
          <p:nvPr/>
        </p:nvSpPr>
        <p:spPr>
          <a:xfrm>
            <a:off x="3393146" y="1598921"/>
            <a:ext cx="19032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ru-RU" sz="1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Ноябрь 2021 г. 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</a:t>
            </a:r>
            <a:r>
              <a:rPr lang="ru-RU" sz="1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Международном конкурсе Пед</a:t>
            </a:r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 г.в педагогическом конкурсе «Лучшая презентация к урока» название работы «Распространение микроорганизмов в природе» </a:t>
            </a:r>
            <a:endParaRPr lang="ru-RU" sz="1600">
              <a:effectLst/>
              <a:latin typeface="Courier New" panose="02070309020205020404" pitchFamily="49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515D993-D0C5-453B-8487-13E2C6B2387B}"/>
              </a:ext>
            </a:extLst>
          </p:cNvPr>
          <p:cNvSpPr/>
          <p:nvPr/>
        </p:nvSpPr>
        <p:spPr>
          <a:xfrm>
            <a:off x="9577892" y="1584195"/>
            <a:ext cx="19543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ru-RU" sz="1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Апрель 2023 г. 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en-US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XXIII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Всероссийской научно-практической конференции «Афанасьевские чтения» Инновация и традиции педагогической науки-2023, </a:t>
            </a:r>
          </a:p>
          <a:p>
            <a:pPr>
              <a:spcAft>
                <a:spcPct val="0"/>
              </a:spcAft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апреля 2023 г</a:t>
            </a:r>
            <a:endParaRPr lang="ru-RU" sz="160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867B59-CAEA-4841-8DF3-7F7DD0443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54" y="1600905"/>
            <a:ext cx="2952967" cy="4308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24ED3E-96B1-4D07-8E14-15770075D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607" y="1598921"/>
            <a:ext cx="2952968" cy="41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6645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FDC82-A332-4A0F-B9A0-F3C14D90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3336" y="181663"/>
            <a:ext cx="13199632" cy="1325563"/>
          </a:xfrm>
        </p:spPr>
        <p:txBody>
          <a:bodyPr>
            <a:normAutofit/>
          </a:bodyPr>
          <a:lstStyle/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 (Наставничество)</a:t>
            </a:r>
            <a:br>
              <a:rPr lang="ru-RU" sz="1600"/>
            </a:br>
            <a:endParaRPr lang="ru-RU" sz="160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3A254A-34F5-4B7A-8F77-C4EC7C32B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9489" y="5023464"/>
            <a:ext cx="3524923" cy="2031325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2021 г. </a:t>
            </a:r>
            <a:r>
              <a:rPr lang="ru-RU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статьи «Профориентационная работа в Якутском сельскохозяйственном техникуме по специальности Агрономия», международной научном журнале «Молодой ученый» № 48 (390) ноябрь 2021 г.</a:t>
            </a:r>
            <a:r>
              <a:rPr lang="ru-RU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 </a:t>
            </a:r>
            <a:r>
              <a:rPr lang="en-US" sz="29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moluch</a:t>
            </a:r>
            <a:r>
              <a:rPr lang="ru-RU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9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archive</a:t>
            </a:r>
            <a:r>
              <a:rPr lang="ru-RU" sz="29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/390/85936/ </a:t>
            </a:r>
          </a:p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761C00-E1E7-4D08-BE1B-610789014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07590" y="4826675"/>
            <a:ext cx="3784412" cy="2031325"/>
          </a:xfrm>
        </p:spPr>
        <p:txBody>
          <a:bodyPr>
            <a:normAutofit fontScale="4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2023 г. </a:t>
            </a:r>
            <a:r>
              <a:rPr lang="ru-RU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статьи «Организация производственной практики по Профессионалитета по специальности Агрономия» сборнике «Профессиональному самоопределение: новые реалии, подходы ,технологии ,  размещен на сайт издательства МЦИТО</a:t>
            </a:r>
            <a:r>
              <a:rPr lang="ru-RU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2900" b="1" u="sng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mcito</a:t>
            </a:r>
            <a:r>
              <a:rPr lang="ru-RU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900" b="1" u="sng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publishing</a:t>
            </a:r>
            <a:r>
              <a:rPr lang="ru-RU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900" b="1" u="sng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epub</a:t>
            </a:r>
            <a:r>
              <a:rPr lang="ru-RU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9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collections</a:t>
            </a: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9BDF51-89D0-48EB-B37C-A8896424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4" y="1149600"/>
            <a:ext cx="2665011" cy="3561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D16458-4606-472F-A1F2-63D3D051A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807" y="1109511"/>
            <a:ext cx="2600599" cy="3605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9A7D8A-77BE-4A1A-BF25-5E94E523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75" b="7099"/>
          <a:stretch>
            <a:fillRect/>
          </a:stretch>
        </p:blipFill>
        <p:spPr>
          <a:xfrm>
            <a:off x="9018944" y="1131136"/>
            <a:ext cx="2469776" cy="356189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6A8757-7192-4C49-A333-BC1AD296E99D}"/>
              </a:ext>
            </a:extLst>
          </p:cNvPr>
          <p:cNvSpPr/>
          <p:nvPr/>
        </p:nvSpPr>
        <p:spPr>
          <a:xfrm>
            <a:off x="4334658" y="4843710"/>
            <a:ext cx="37548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</a:pPr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Декабрь 2021 г. </a:t>
            </a:r>
            <a:r>
              <a:rPr lang="ru-RU" sz="1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Публикация статьи      </a:t>
            </a:r>
          </a:p>
          <a:p>
            <a:pPr algn="ctr">
              <a:spcAft>
                <a:spcPct val="0"/>
              </a:spcAft>
            </a:pPr>
            <a:r>
              <a:rPr lang="ru-RU" sz="1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«Профориентационная работа в Якутском сельскохозяйственном техникуме по специальности Агрономия» сборнике «Профессиональному самоопределение: новые реалии, подходы ,технологии ,  размещен на сайт издательства МЦИТО</a:t>
            </a:r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1400" b="1" u="sng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mcito</a:t>
            </a:r>
            <a:r>
              <a:rPr lang="ru-RU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400" b="1" u="sng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publishing</a:t>
            </a:r>
            <a:r>
              <a:rPr lang="ru-RU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b="1" u="sng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epub</a:t>
            </a:r>
            <a:r>
              <a:rPr lang="ru-RU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b="1" u="sng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collections</a:t>
            </a:r>
            <a:r>
              <a:rPr lang="ru-RU" sz="1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>
              <a:latin typeface="Courier New" panose="02070309020205020404" pitchFamily="49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852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80505816-88E0-453B-B30D-3F3D47206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8988" y="1962793"/>
            <a:ext cx="3254412" cy="3225766"/>
          </a:xfrm>
        </p:spPr>
        <p:txBody>
          <a:bodyPr>
            <a:noAutofit/>
          </a:bodyPr>
          <a:lstStyle/>
          <a:p>
            <a:pPr algn="ctr"/>
            <a:r>
              <a:rPr lang="ru-RU" sz="1600" b="1" spc="-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  уровне:</a:t>
            </a:r>
            <a:endParaRPr lang="ru-RU" sz="1600" spc="-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</a:t>
            </a:r>
            <a:r>
              <a:rPr lang="ru-RU" sz="1600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провела профессиональную пробу для школьников в рамках мероприятий реализации проекта по ранней профессиональной ориентации учащихся 6-11 класса </a:t>
            </a:r>
          </a:p>
          <a:p>
            <a:pPr algn="ctr"/>
            <a:r>
              <a:rPr lang="ru-RU" sz="1600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«Билет в будущее» .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E3AA2D6-E25D-4733-A03D-A60E0ABE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26</a:t>
            </a:fld>
            <a:endParaRPr lang="ru-RU" noProof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D25679-2FED-3D14-5924-3E18652F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8" y="2027205"/>
            <a:ext cx="4146869" cy="280358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EBA49B-20E1-62F3-825D-31551950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0" y="1956173"/>
            <a:ext cx="3124200" cy="4165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CE7E7-5634-CFE0-3278-3E180F9A901E}"/>
              </a:ext>
            </a:extLst>
          </p:cNvPr>
          <p:cNvSpPr txBox="1"/>
          <p:nvPr/>
        </p:nvSpPr>
        <p:spPr>
          <a:xfrm>
            <a:off x="218738" y="473291"/>
            <a:ext cx="11973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 (НАСТАВНИЧЕСТВО)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37327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B03ADAC-39B9-4277-BBE9-3C9C1ABE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27</a:t>
            </a:fld>
            <a:endParaRPr lang="ru-RU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62F52-6DA2-439D-8A31-A5E6842F086B}"/>
              </a:ext>
            </a:extLst>
          </p:cNvPr>
          <p:cNvSpPr txBox="1"/>
          <p:nvPr/>
        </p:nvSpPr>
        <p:spPr>
          <a:xfrm>
            <a:off x="109369" y="462534"/>
            <a:ext cx="11973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 (НАСТАВНИЧЕСТВО)</a:t>
            </a: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5208F4-9D4E-4CB1-94B9-A8CC136487BD}"/>
              </a:ext>
            </a:extLst>
          </p:cNvPr>
          <p:cNvSpPr/>
          <p:nvPr/>
        </p:nvSpPr>
        <p:spPr>
          <a:xfrm>
            <a:off x="808618" y="6115731"/>
            <a:ext cx="11252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https://ysxt.ru/news/kursy-povysheniya-kvalifikaczii-dlya-prepodavatelej-iz-amurskoj-oblasti.html#more-31509</a:t>
            </a: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F8922-9C2C-4C57-8183-3D7BA315A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70" y="1322329"/>
            <a:ext cx="5503223" cy="34880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E99E8FCD-DFB5-457D-851C-5C6B038E66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22208" cy="15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318E8-9791-49D8-AFE7-45AF2023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31" y="1322329"/>
            <a:ext cx="4897401" cy="33886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675FF40-6D5D-4437-B879-67BA028D4B68}"/>
              </a:ext>
            </a:extLst>
          </p:cNvPr>
          <p:cNvSpPr/>
          <p:nvPr/>
        </p:nvSpPr>
        <p:spPr>
          <a:xfrm>
            <a:off x="1982545" y="4924452"/>
            <a:ext cx="7922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2023 г. - куратор обучения педагогических работников практическим навыкам работы на оборудовании в современных мастерских и стажировочных площадок реального сектора производства в соответствии с профилем реализуемой основной образовательной программы СПО</a:t>
            </a:r>
          </a:p>
        </p:txBody>
      </p:sp>
    </p:spTree>
    <p:extLst>
      <p:ext uri="{BB962C8B-B14F-4D97-AF65-F5344CB8AC3E}">
        <p14:creationId xmlns:p14="http://schemas.microsoft.com/office/powerpoint/2010/main" val="1861047079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28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68052" y="302675"/>
            <a:ext cx="1169741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168777" y="2168409"/>
            <a:ext cx="697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годя, являюсь главным экспертом Чемпионатного движения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а ныне «Молодые профессионалы»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D3336-8179-4F72-ACC7-79117DEDA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76" y="931073"/>
            <a:ext cx="2666209" cy="18836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2DC3F5-3A89-4556-8B8F-CF0F14AF1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251" y="2972342"/>
            <a:ext cx="2487510" cy="3709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E9CC83-2BCD-482A-A092-38200F627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76" y="2972342"/>
            <a:ext cx="2570122" cy="3713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DD5EAE-67A6-4BD5-AF2D-402A2728B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493" y="2972342"/>
            <a:ext cx="2664500" cy="37943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712141-9A0E-48AC-82E6-4A027AA19F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0" t="6184" r="-1"/>
          <a:stretch>
            <a:fillRect/>
          </a:stretch>
        </p:blipFill>
        <p:spPr>
          <a:xfrm>
            <a:off x="9211084" y="2972342"/>
            <a:ext cx="2758825" cy="370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21519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29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-161366" y="213903"/>
            <a:ext cx="12597205" cy="738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800"/>
          </a:p>
        </p:txBody>
      </p:sp>
      <p:sp>
        <p:nvSpPr>
          <p:cNvPr id="2" name="Прямоугольник 1"/>
          <p:cNvSpPr/>
          <p:nvPr/>
        </p:nvSpPr>
        <p:spPr>
          <a:xfrm>
            <a:off x="2452683" y="1057474"/>
            <a:ext cx="7286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 2022г  участвую экспертом 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УГС 35.00.00  «Сельское, лесное и рыбное хозяйство».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29818" y="3913341"/>
            <a:ext cx="39227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эксперта регионального этапа Всероссийской олимпиады профессионального мастерства обучающихся по специальностям среднего профессионального образования </a:t>
            </a:r>
          </a:p>
          <a:p>
            <a:endPara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(2022, 2023, 2024 г гг.)</a:t>
            </a:r>
          </a:p>
          <a:p>
            <a:r>
              <a:rPr lang="ru-RU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разработку заданий регионального этапа Всероссийской олимпиады профессионального мастерства обучающихся по специальностям среднего профессионального образования , 2024 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B414AE-2D14-4383-9DD3-E08ADFAF4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1" y="1496111"/>
            <a:ext cx="3246106" cy="22406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2615FB-A56C-4761-9D35-3C1E3FDCC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25" y="3971454"/>
            <a:ext cx="3223371" cy="2249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AD2AA8-2F0E-4BAF-A84F-124F11B48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515" y="4032535"/>
            <a:ext cx="3183838" cy="2223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4A8771-7927-4344-85E3-3143AC0F7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140" y="1566618"/>
            <a:ext cx="2970313" cy="22294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F868C2-FCB1-4BBA-BE91-3FD52E23D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4515" y="1561016"/>
            <a:ext cx="3183838" cy="22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95909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917583-74DA-438D-B6C8-AE8DE662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7E7B2-AF7D-4329-A48D-CAAA036AFEEB}"/>
              </a:ext>
            </a:extLst>
          </p:cNvPr>
          <p:cNvSpPr txBox="1"/>
          <p:nvPr/>
        </p:nvSpPr>
        <p:spPr>
          <a:xfrm>
            <a:off x="602528" y="1825717"/>
            <a:ext cx="108551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ФГБОУ ВПО «Российский государственный аграрный университет МСХА имени К.А. Тимирязева» г. Москва, специальность – Агрономия, специализация по диплому – Защита растений, квалификация БАКАЛАВР, диплом № 107718 0233786 от 04 июля 2014 г.</a:t>
            </a:r>
          </a:p>
          <a:p>
            <a:pPr algn="just"/>
            <a:endParaRPr lang="ru-RU">
              <a:solidFill>
                <a:prstClr val="black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ФГБОУ ВПО «Российский государственный аграрный университет МСХА имени К.А. Тимирязева» город Москва, специальность – Агрономия, специализация по диплому – Фитотехнологии и биопродукционные системы, квалификация МАГИСТР, диплом № 107718 0395223 от 01 июля 2016 г.</a:t>
            </a:r>
          </a:p>
          <a:p>
            <a:pPr algn="just"/>
            <a:endParaRPr lang="ru-RU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ГАУ ДПО РС(Я) «Институт развития профессионального образования», Переподготовка преподаватель СПО от 2020 г.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3642C71-2A1B-4310-980C-409E7CAA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110" y="634367"/>
            <a:ext cx="3171825" cy="528858"/>
          </a:xfrm>
        </p:spPr>
        <p:txBody>
          <a:bodyPr>
            <a:normAutofit/>
          </a:bodyPr>
          <a:lstStyle/>
          <a:p>
            <a:r>
              <a:rPr lang="ru-RU" sz="2000" b="1" cap="none" spc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000" cap="none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3735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868410-BE8A-4C98-9C72-20D0A2A6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30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253042" y="220712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ru-RU" sz="160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 txBox="1"/>
          <p:nvPr/>
        </p:nvSpPr>
        <p:spPr>
          <a:xfrm>
            <a:off x="5111444" y="1744502"/>
            <a:ext cx="6441591" cy="7369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эксперта за участие в открытом чемпионате «молодые профессионалы»)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487A12-F630-4E15-A202-8B0F8982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713" y="2596037"/>
            <a:ext cx="2780667" cy="39066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62D4EE-3903-41F3-8909-6422A0BC2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652" y="2955129"/>
            <a:ext cx="2475070" cy="35445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C70EBA-213D-4559-AC54-42296085C9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94" t="-2567" r="23299" b="1"/>
          <a:stretch>
            <a:fillRect/>
          </a:stretch>
        </p:blipFill>
        <p:spPr>
          <a:xfrm rot="5400000">
            <a:off x="998542" y="61864"/>
            <a:ext cx="2959768" cy="45989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7F0988-F2D2-433A-998B-6A864D3FC4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1" t="10083" r="5255" b="26584"/>
          <a:stretch>
            <a:fillRect/>
          </a:stretch>
        </p:blipFill>
        <p:spPr>
          <a:xfrm>
            <a:off x="178954" y="3841221"/>
            <a:ext cx="4972382" cy="26584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965A2C-5A73-43F8-AC06-B751988C7319}"/>
              </a:ext>
            </a:extLst>
          </p:cNvPr>
          <p:cNvSpPr/>
          <p:nvPr/>
        </p:nvSpPr>
        <p:spPr>
          <a:xfrm>
            <a:off x="178954" y="315183"/>
            <a:ext cx="1195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31</a:t>
            </a:fld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3788771" y="3923719"/>
            <a:ext cx="47394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2022 г. Участие в стратегической сессии «Кадровое обеспечение сельского хозяйства в условиях инновационного развития» в рамках декады сельского хозяйства в Чурапчинском улусе, посвященной 100-летию образования ЯАССР и 100-летию Министерства сельского хозяйства Республики Саха (Якутия), где провела деловую игру «Школа начинающего фермера».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 txBox="1"/>
          <p:nvPr/>
        </p:nvSpPr>
        <p:spPr>
          <a:xfrm>
            <a:off x="228462" y="2976671"/>
            <a:ext cx="11697417" cy="9120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1" u="none" strike="noStrike" kern="1200" spc="15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Николай С\Downloads\WhatsApp Image 2024-03-25 at 18.01.54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5439" y="1208350"/>
            <a:ext cx="4485812" cy="2399199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 txBox="1"/>
          <p:nvPr/>
        </p:nvSpPr>
        <p:spPr>
          <a:xfrm>
            <a:off x="228463" y="2405422"/>
            <a:ext cx="11697417" cy="569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1" u="none" strike="noStrike" kern="1200" spc="15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4" descr="C:\Users\Николай С\Downloads\WhatsApp Image 2024-03-25 at 19.19.14.jpeg">
            <a:extLst>
              <a:ext uri="{FF2B5EF4-FFF2-40B4-BE49-F238E27FC236}">
                <a16:creationId xmlns:a16="http://schemas.microsoft.com/office/drawing/2014/main" id="{4E16C6C9-A333-46E6-B626-EB054FE7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9546" y="1208350"/>
            <a:ext cx="3080914" cy="2399199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ED9183-65F9-4496-84C2-3AA3CA917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546" y="3923719"/>
            <a:ext cx="3080914" cy="230943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A6161-8FB2-47FD-9C28-C78C2232C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91" y="3923719"/>
            <a:ext cx="3096818" cy="23241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F55CD04-66C8-4DFF-899E-2474FDD9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120" y="1208350"/>
            <a:ext cx="3283904" cy="246292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5D74CC-0FE0-4EFD-BF1D-386D9E529F56}"/>
              </a:ext>
            </a:extLst>
          </p:cNvPr>
          <p:cNvSpPr/>
          <p:nvPr/>
        </p:nvSpPr>
        <p:spPr>
          <a:xfrm>
            <a:off x="3362938" y="5969655"/>
            <a:ext cx="5124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333333"/>
                </a:solidFill>
                <a:latin typeface="Ubuntu"/>
              </a:rPr>
              <a:t>.</a:t>
            </a:r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330071132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424BE-CDB4-4867-BD93-B09DA5B65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7653" y="2646381"/>
            <a:ext cx="4018396" cy="2396554"/>
          </a:xfrm>
        </p:spPr>
        <p:txBody>
          <a:bodyPr>
            <a:normAutofit fontScale="90000"/>
          </a:bodyPr>
          <a:lstStyle/>
          <a:p>
            <a: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2023г.</a:t>
            </a:r>
            <a:b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республиканском форуме по наставничеству в сфере воспитания для педагогических работников и обучающихся среднего профессионального образования республики саха (Якутия) «Наставничество как ресурс профессионального развития педагогов и обучающихся», </a:t>
            </a:r>
            <a:b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посвященному году педагога и наставника: участие в обсуждении критериев оценки наставника в сфере СПО</a:t>
            </a:r>
            <a:r>
              <a:rPr 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/>
            </a:br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B7F09CD-33B4-4829-9503-B6EFC987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32</a:t>
            </a:fld>
            <a:endParaRPr lang="ru-RU" noProof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D0F2AF-B374-412A-82A5-E18FD8F4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91" y="1735871"/>
            <a:ext cx="6027036" cy="421757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89D3BC9-D084-4D53-B1B2-19D8E3A4AAC9}"/>
              </a:ext>
            </a:extLst>
          </p:cNvPr>
          <p:cNvSpPr txBox="1"/>
          <p:nvPr/>
        </p:nvSpPr>
        <p:spPr>
          <a:xfrm>
            <a:off x="1152862" y="322729"/>
            <a:ext cx="9886276" cy="901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Результаты участия и продуктивность методической деятельности преподавателя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15499141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868410-BE8A-4C98-9C72-20D0A2A6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33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253042" y="220712"/>
            <a:ext cx="11697418" cy="6721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Результаты личного участия преподавателя в конкурсах (выставках) профессионального мастерства</a:t>
            </a:r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31698C-75DF-4B2E-AF9A-F680E231520D}"/>
              </a:ext>
            </a:extLst>
          </p:cNvPr>
          <p:cNvSpPr/>
          <p:nvPr/>
        </p:nvSpPr>
        <p:spPr>
          <a:xfrm>
            <a:off x="4454148" y="4250682"/>
            <a:ext cx="37108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ПОО: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2024г. - Сертификат участника начального этапа Всероссийского конкурса профессионального мастерства среди работников системы СПО «Мастер года 2024», март 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26C077-5A6C-49CC-9E8F-771AF00ECF35}"/>
              </a:ext>
            </a:extLst>
          </p:cNvPr>
          <p:cNvSpPr/>
          <p:nvPr/>
        </p:nvSpPr>
        <p:spPr>
          <a:xfrm>
            <a:off x="133965" y="4286065"/>
            <a:ext cx="41906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всероссийском уровне: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Ноябрь 2021 г.  - Диплом ΙI степени Международного педагогического конкурса ПЕДJOURNAL в номинации "Лучшая презентация к уроку". Наименование работы: «Распространение микроорганизмов в природе», 21-28 ноября 2021 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2306B3-1978-48A4-BEEA-543AA50A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448" y="1376937"/>
            <a:ext cx="2546023" cy="373917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7F9616-0244-4897-8E69-4F592003B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01" y="1376937"/>
            <a:ext cx="3710883" cy="266146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7D03C-A00A-4D75-8660-6C1799353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148" y="1376937"/>
            <a:ext cx="3710883" cy="2783162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224582099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8F81F-20DC-48BF-A25A-F56A0F2D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04" y="-4189"/>
            <a:ext cx="11848342" cy="1809735"/>
          </a:xfrm>
        </p:spPr>
        <p:txBody>
          <a:bodyPr>
            <a:normAutofit/>
          </a:bodyPr>
          <a:lstStyle/>
          <a:p>
            <a:r>
              <a:rPr 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ru-RU"/>
            </a:br>
            <a:endParaRPr lang="ru-RU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C253BDBC-A0AE-4571-BBB0-4800486B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34</a:t>
            </a:fld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1E29E33-05D4-4904-B482-12775CDBAD53}"/>
              </a:ext>
            </a:extLst>
          </p:cNvPr>
          <p:cNvSpPr/>
          <p:nvPr/>
        </p:nvSpPr>
        <p:spPr>
          <a:xfrm flipH="1">
            <a:off x="1256063" y="5002627"/>
            <a:ext cx="66910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ПОО: </a:t>
            </a:r>
          </a:p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2020-2023 гг. - Организовала  проведение мастер-классов обучающимися по специальности "Агрономия" на темы "Выращивание микрозелени в домашних условиях",  " Определение сахара в яблоке", "Исследование и планирование системы защиты полевых и овощных культур", деловую  игру "Построй свой бизнес", викторину «Я- агроном» в рамках Дней специальности "Агрономия".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D035D9-B7D9-415C-AA58-4B6C4D06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843" y="1443519"/>
            <a:ext cx="2448945" cy="326526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C52040-44E8-478C-B718-0E147CA5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9" t="9965"/>
          <a:stretch>
            <a:fillRect/>
          </a:stretch>
        </p:blipFill>
        <p:spPr>
          <a:xfrm>
            <a:off x="8444023" y="1440830"/>
            <a:ext cx="2356715" cy="331360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DCEF6FA-B324-485F-8B2D-C3FD5D558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023" y="4830184"/>
            <a:ext cx="2521721" cy="189129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056EEC6-9C08-4F4A-93E8-40BCB40C4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663" y="1440830"/>
            <a:ext cx="2448945" cy="326525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508619861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7311C-F3EF-4673-9445-85D74E79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-109579"/>
            <a:ext cx="11526818" cy="1875417"/>
          </a:xfrm>
        </p:spPr>
        <p:txBody>
          <a:bodyPr>
            <a:normAutofit/>
          </a:bodyPr>
          <a:lstStyle/>
          <a:p>
            <a:r>
              <a:rPr 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800B2FD9-AF05-40C1-AB3B-AD279055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35</a:t>
            </a:fld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0C3F593-ADC7-44BE-B5E8-37D8B0BCF5D1}"/>
              </a:ext>
            </a:extLst>
          </p:cNvPr>
          <p:cNvSpPr/>
          <p:nvPr/>
        </p:nvSpPr>
        <p:spPr>
          <a:xfrm>
            <a:off x="1311814" y="5222867"/>
            <a:ext cx="101988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2023, 2024 гг . - организовала и провела внутренний отборочный   этап  олимпиады профессионального мастерства  по УГС 35.00.00.Сельское ,лесное и рыбное хозяйство среди обучающихся по специальности "Агрономия", по итогам которого в  2023 г. 1 место занял Исаков Виталий, обучающийся 2 курса специальности "Агрономия", и 2 место - Яковлева Яна, обучающийся 2 курса по специальности "Агрономия", а в 2024 г. 1 место занял Афанасьев Валерий ( 2 курс специальности "Агрономия"),            </a:t>
            </a:r>
          </a:p>
          <a:p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- Николаева Камелия (1 курс по специальности «Агрономия»)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FDB2C4-133D-4E15-8159-7951E7F41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04" y="1475741"/>
            <a:ext cx="4695711" cy="35217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1AA345-5688-40B5-B331-FC59312FD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814" y="1475741"/>
            <a:ext cx="4695712" cy="352178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896210853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7311C-F3EF-4673-9445-85D74E79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9" y="-288401"/>
            <a:ext cx="11869271" cy="1801905"/>
          </a:xfrm>
        </p:spPr>
        <p:txBody>
          <a:bodyPr>
            <a:normAutofit/>
          </a:bodyPr>
          <a:lstStyle/>
          <a:p>
            <a:r>
              <a:rPr 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800B2FD9-AF05-40C1-AB3B-AD279055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36</a:t>
            </a:fld>
            <a:endParaRPr lang="ru-RU" noProof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8C6F6E-6B85-4723-A371-A983860E4A82}"/>
              </a:ext>
            </a:extLst>
          </p:cNvPr>
          <p:cNvSpPr/>
          <p:nvPr/>
        </p:nvSpPr>
        <p:spPr>
          <a:xfrm>
            <a:off x="4690333" y="1063769"/>
            <a:ext cx="71789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гг.- организовала и провела внутренний отборочный этап  регионального чемпионата по профессиональному мастерству "Профессионалы" по компетенции "Агрономия". </a:t>
            </a:r>
          </a:p>
          <a:p>
            <a:pPr algn="just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Итоги: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2023 г: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заняла Иванова Дайана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(1 курс по специальности Агрономия),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заняла Яковлева Яна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(2 курс по специальности "Агрономия"), </a:t>
            </a:r>
          </a:p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году: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заняла Иванова Дайана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(2 курс по специальности Агрономия) ,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заняла Алексеева Ноябрина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(1 курс по специальности  "Агрономия"),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заняла Келина Дарина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(1 курс по специальности "Агрономия"). 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конкурсов и олимпиад профессионального мастерства приняли участие на региональных, межрегиональных этапах.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DB266F-7862-48B1-B49E-5119BB5E9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7" y="3829187"/>
            <a:ext cx="2032294" cy="270972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7B367-FB0E-443B-8A84-C8D4C1629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0" y="1148052"/>
            <a:ext cx="3742759" cy="258922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2193544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E74C3-94A6-4AE4-85C7-D09896CA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612" y="2671482"/>
            <a:ext cx="8946776" cy="1515035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сведения 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221D6086-B139-4CBA-9F25-3AA6ED76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37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0804034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629" y="6492875"/>
            <a:ext cx="17743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38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241540" y="141012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Поощрения за профессиональную деятельность в межаттестационный период</a:t>
            </a:r>
            <a:endParaRPr lang="ru-RU" sz="1600" b="1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DCC88-08BA-4B6A-9E60-B387FAE8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174" y="955510"/>
            <a:ext cx="2634799" cy="37546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80C2D2-3947-4A89-8C0B-914C7DC56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65" y="2975825"/>
            <a:ext cx="2533383" cy="36996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3BC10-5F63-46E0-BFEC-A8E3110A4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379" y="955510"/>
            <a:ext cx="3091394" cy="21636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AF0AAD-C073-4A9B-9B1B-0F9F41AC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760" y="2937100"/>
            <a:ext cx="2533383" cy="37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61290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1923C7-5010-4C4F-A932-4BDA0B62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39</a:t>
            </a:fld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 txBox="1"/>
          <p:nvPr/>
        </p:nvSpPr>
        <p:spPr>
          <a:xfrm>
            <a:off x="253042" y="421383"/>
            <a:ext cx="11697418" cy="47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Поощрения за профессиональную деятельность в межаттестационный период</a:t>
            </a:r>
            <a:endParaRPr lang="ru-RU" sz="16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956B9-DABC-45FB-8474-1AC5F2D1D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851" y="1566388"/>
            <a:ext cx="4870953" cy="34591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C7857-9B7B-41D6-8633-B0C07DB01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24" y="1566388"/>
            <a:ext cx="2929546" cy="44657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31C097-5152-479D-854F-6B240A99C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286" y="1566388"/>
            <a:ext cx="3038890" cy="44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6675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11" name="Заголовок 1"/>
          <p:cNvSpPr txBox="1"/>
          <p:nvPr/>
        </p:nvSpPr>
        <p:spPr>
          <a:xfrm>
            <a:off x="300446" y="186784"/>
            <a:ext cx="11704320" cy="749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lang="ru-RU" sz="160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84" y="834188"/>
            <a:ext cx="5349738" cy="1876928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200" cap="none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 июля по 10 августа 2022г. - курсы повышения квалификации по дополнительной профессиональной программе «Организация воспитательной работы в образовательных организациях системы среднего профессионального образования» (Анапский район, с. Сукко ФГБОУ «Всероссийский детский центр «Смена»», 88 часов, номер удостоверения: 232417394758, рег. № 1479 от 15 сентября 2022 года)</a:t>
            </a:r>
            <a:endParaRPr lang="ru-RU" sz="1200" b="1" cap="none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413479" y="769642"/>
            <a:ext cx="5700219" cy="169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200" cap="none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 октября по 07 ноября 2022 г. - курсы повышения квалификации по дополнительной профессиональной программе «Интенсификация образовательной деятельности при проведении практической подготовки обучающихся на предприятии» ( г. Якутск ГБПОУ РС (Я) «ЯСХТ», 72 часа, номер удостоверения: 140800028603, рег. № 1309 от 07 ноября 2022 года)</a:t>
            </a:r>
            <a:endParaRPr lang="ru-RU" sz="1200" b="1" cap="none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92CAF8-E2CE-47E9-9602-CC2AE775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1" y="2711117"/>
            <a:ext cx="5562001" cy="37817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C6E775-3C47-4747-9E9A-5116FB1CD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80" y="2669717"/>
            <a:ext cx="5476686" cy="38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55875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F4112E-6DEB-815D-BE82-6A4FF718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276" y="1305242"/>
            <a:ext cx="4953000" cy="371475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38042E-D2FC-0B87-E78E-3B9C68ED7E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/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B4E292B-9E4C-03CF-4E03-9EBC548CF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7A242E-6DE8-4ECA-8980-E73DFB7E090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109047" y="5370195"/>
            <a:ext cx="4114800" cy="365125"/>
          </a:xfrm>
        </p:spPr>
        <p:txBody>
          <a:bodyPr/>
          <a:lstStyle/>
          <a:p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г., выпускная группа по специальности 35.02.05 Агрономия 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CBD9FB-3C82-A4C5-9798-7EBD2BDD3946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968155" y="5363888"/>
            <a:ext cx="4233022" cy="377737"/>
          </a:xfrm>
        </p:spPr>
        <p:txBody>
          <a:bodyPr/>
          <a:lstStyle/>
          <a:p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2023г., выпускная группа по специальности 35.02.05 Агрономия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EB740078-F519-6759-1CEC-667C94A8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40</a:t>
            </a:fld>
            <a:endParaRPr lang="ru-RU" noProof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8A5B445-B906-0D54-DBBF-20CC2BA84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24" y="1305242"/>
            <a:ext cx="5209797" cy="371475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856D6A-4A8E-43C8-B59E-3A8F00CA4DF5}"/>
              </a:ext>
            </a:extLst>
          </p:cNvPr>
          <p:cNvSpPr/>
          <p:nvPr/>
        </p:nvSpPr>
        <p:spPr>
          <a:xfrm>
            <a:off x="1877176" y="289380"/>
            <a:ext cx="8191982" cy="784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</a:rPr>
              <a:t>КУРАТОРСКАЯ ДЕЯТЕЛЬНОСТЬ</a:t>
            </a: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08142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727A242E-6DE8-4ECA-8980-E73DFB7E090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707513" y="760326"/>
            <a:ext cx="9077325" cy="571500"/>
          </a:xfrm>
        </p:spPr>
        <p:txBody>
          <a:bodyPr/>
          <a:lstStyle/>
          <a:p>
            <a:r>
              <a:rPr lang="ru-RU" sz="1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2024г., Куратор  группы 1 агро  по специальности 35.02.05 Агрономия 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EB740078-F519-6759-1CEC-667C94A8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41</a:t>
            </a:fld>
            <a:endParaRPr lang="ru-RU" noProof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7C3733-EC9D-4F18-1C54-D2672B8D9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662" y="1719410"/>
            <a:ext cx="5911028" cy="443327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47909263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9669" y="2153619"/>
            <a:ext cx="6537960" cy="1524735"/>
          </a:xfrm>
        </p:spPr>
        <p:txBody>
          <a:bodyPr rtlCol="0"/>
          <a:lstStyle/>
          <a:p>
            <a:pPr rtl="0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629" y="6492875"/>
            <a:ext cx="17743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11" name="Заголовок 1"/>
          <p:cNvSpPr txBox="1"/>
          <p:nvPr/>
        </p:nvSpPr>
        <p:spPr>
          <a:xfrm>
            <a:off x="346364" y="302515"/>
            <a:ext cx="11704320" cy="6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lang="ru-RU" sz="160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404982" y="619215"/>
            <a:ext cx="5667217" cy="2230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400" cap="none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21 октября по 15 ноября 2022 г. - курсы повышения квалификации по дополнительной профессиональной программе «Облачные технологии в профессиональной деятельности педагогов СПО» ( г. Якутск ГБПОУ РС (Я) «ЯСХТ», 30 часа, номер удостоверения: 140800028621, рег. № 1327 от 16 ноября 2022 года)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83" y="834188"/>
            <a:ext cx="5667217" cy="2133130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</a:pPr>
            <a:r>
              <a:rPr lang="ru-RU" sz="1400" cap="none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07 ноября по 15 ноября 2022 г. – обучение в ООО «ЦПР» Партнер» по программе обучения: «Оказание первой помощи детям и взрослым» 40 часов,(г. Красноярск Центр профессионального развития Партнер », Аттестован с соответствии с протоколом № 1888/ от 15.11.2022 г , рег. № 24ОПП № 07800 от 16 ноября 2022 года)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5DCEF8-55D2-40EB-BA58-2CA05FE6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3075709"/>
            <a:ext cx="5214091" cy="35645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F7CC8-9190-41DB-9C50-E03E4F2A1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547" y="3075709"/>
            <a:ext cx="5214089" cy="36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22527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15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kumimoji="0" lang="ru-RU" sz="1600" b="0" i="0" u="none" strike="noStrike" kern="1200" cap="all" spc="15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096000" y="845127"/>
            <a:ext cx="5749636" cy="2230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10000"/>
              </a:lnSpc>
            </a:pPr>
            <a:r>
              <a:rPr lang="ru-RU" sz="1200" cap="none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30 мая по 24 декабря 2022 г. - повышение квалификации по дополнительной профессиональной программе «Программа обучения педагогических работников (преподавателей и мастеров производственного обучения) по освоению компетенций, обеспечивающих реализацию мероприятий ФП «Профессионалитет», в том числе в части получения производственных навыков» (г. Москва ФГБОУ ДПО «Институт развития профессионального образования», 144 часов, номер удостоверения: 773400457837, рег. № 15-ПК/2549 от 26 декабря 2022 </a:t>
            </a:r>
            <a:r>
              <a:rPr lang="ru-RU" sz="1400" cap="none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  <a:r>
              <a:rPr kumimoji="0" lang="ru-RU" sz="1400" b="0" i="0" u="none" strike="noStrike" kern="1200" cap="none" spc="1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83" y="718457"/>
            <a:ext cx="5170139" cy="2133130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с 02 декабря по 05 декабря 2022 г. - курсы повышения квалификации по дополнительной профессиональной программе «Информационно- консультационная деятельность по проектированию агробизнеса для начинающих фермеров » ( г. Якутск ГБПОУ РС (Я) «ЯСХТ», 18 часа, номер удостоверения: 140800028643, рег. № 1346 от 05 декабря 2022 года)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FBB09-B672-4F27-9C48-7EA064DB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84" y="2929220"/>
            <a:ext cx="5252558" cy="3661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F1A746-6F12-4158-B49F-E6A65073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59" y="3027464"/>
            <a:ext cx="5252558" cy="36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81558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300446" y="186784"/>
            <a:ext cx="11704320" cy="53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15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Результаты повышения квалификации по профилю педагогической деятельности</a:t>
            </a:r>
            <a:endParaRPr kumimoji="0" lang="ru-RU" sz="1600" b="0" i="0" u="none" strike="noStrike" kern="1200" cap="all" spc="15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593078" y="845127"/>
            <a:ext cx="5252558" cy="2230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10000"/>
              </a:lnSpc>
            </a:pPr>
            <a:r>
              <a:rPr lang="ru-RU" sz="1500" cap="none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 февраля по 07 февраля  2023 г.  - курсы повышения квалификации по дополнительной профессиональной программе «Создание образовательных видеоматериалов от скринкаста к видеоматериалов от скринкаста к видеолекции » » (г. Якутск Государственное автономное учреждение дополнительного профессионального образования Республики Саха (Якутия) «Институт развития профессионального образования» 24 ч. часов номер удостоверения 140400080429, рег. №3929 от 7 февраля 2023г.)</a:t>
            </a:r>
            <a:endParaRPr kumimoji="0" lang="ru-RU" sz="1200" b="0" i="0" u="none" strike="noStrike" kern="1200" cap="none" spc="15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83" y="834188"/>
            <a:ext cx="5170139" cy="2133130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с 31 января по 03 февраля 2023 г.  - курсы повышения квалификации по дополнительной профессиональной программе «Организация системы наставничества в СПО» (г. Якутск Государственное автономное учреждение дополнительного профессионального образования Республики Саха (Якутия) «Институт развития профессионального образования» 32 ч. часов номер удостоверения 140400080439, рег. №3895 от 3 февраля 2023г.)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F9AA51-F93E-40BA-9A53-676A70DF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3028393"/>
            <a:ext cx="5252558" cy="36428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476A75-5889-4D7D-B14F-31217F2C9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39" y="3076030"/>
            <a:ext cx="5252558" cy="36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279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9237C93-B978-4B01-B2F3-6B52D9E7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447"/>
            <a:ext cx="10515600" cy="594099"/>
          </a:xfrm>
        </p:spPr>
        <p:txBody>
          <a:bodyPr>
            <a:normAutofit fontScale="90000"/>
          </a:bodyPr>
          <a:lstStyle/>
          <a:p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2.Результаты учебной деятельности по итогам мониторинга качества знаний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обучаемым дисциплинам и профмодулям 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2020-2021 уч.г.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843705-5B77-46C2-ABD9-75C549CF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8</a:t>
            </a:fld>
            <a:endParaRPr lang="ru-RU" noProof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A0B6DAA6-66D0-4566-9464-91D269D9E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69376"/>
              </p:ext>
            </p:extLst>
          </p:nvPr>
        </p:nvGraphicFramePr>
        <p:xfrm>
          <a:off x="188259" y="909609"/>
          <a:ext cx="11862098" cy="552003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29174">
                  <a:extLst>
                    <a:ext uri="{9D8B030D-6E8A-4147-A177-3AD203B41FA5}">
                      <a16:colId xmlns:a16="http://schemas.microsoft.com/office/drawing/2014/main" val="809617162"/>
                    </a:ext>
                  </a:extLst>
                </a:gridCol>
                <a:gridCol w="2548496">
                  <a:extLst>
                    <a:ext uri="{9D8B030D-6E8A-4147-A177-3AD203B41FA5}">
                      <a16:colId xmlns:a16="http://schemas.microsoft.com/office/drawing/2014/main" val="3188206850"/>
                    </a:ext>
                  </a:extLst>
                </a:gridCol>
                <a:gridCol w="559398">
                  <a:extLst>
                    <a:ext uri="{9D8B030D-6E8A-4147-A177-3AD203B41FA5}">
                      <a16:colId xmlns:a16="http://schemas.microsoft.com/office/drawing/2014/main" val="2446769113"/>
                    </a:ext>
                  </a:extLst>
                </a:gridCol>
                <a:gridCol w="5217459">
                  <a:extLst>
                    <a:ext uri="{9D8B030D-6E8A-4147-A177-3AD203B41FA5}">
                      <a16:colId xmlns:a16="http://schemas.microsoft.com/office/drawing/2014/main" val="297589711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42755010"/>
                    </a:ext>
                  </a:extLst>
                </a:gridCol>
                <a:gridCol w="1000461">
                  <a:extLst>
                    <a:ext uri="{9D8B030D-6E8A-4147-A177-3AD203B41FA5}">
                      <a16:colId xmlns:a16="http://schemas.microsoft.com/office/drawing/2014/main" val="4182964370"/>
                    </a:ext>
                  </a:extLst>
                </a:gridCol>
                <a:gridCol w="1292710">
                  <a:extLst>
                    <a:ext uri="{9D8B030D-6E8A-4147-A177-3AD203B41FA5}">
                      <a16:colId xmlns:a16="http://schemas.microsoft.com/office/drawing/2014/main" val="2626889250"/>
                    </a:ext>
                  </a:extLst>
                </a:gridCol>
              </a:tblGrid>
              <a:tr h="402622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(код, наименование)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уч. дисциплины, проф.модуля, практики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Качество, %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Успеваемость%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592914"/>
                  </a:ext>
                </a:extLst>
              </a:tr>
              <a:tr h="43430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35.02.06 Технология производства и переработки сельскохозяйственной продукции 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08 Микробиология, санитария и гигиена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72,73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058644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05 Микробиология, санитария и гигиена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19599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01.01 Растениеводство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76,92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163137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01.03 Механизация в растениеводстве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527480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05.01 Ремонт и вождение тракторов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918686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01.01 раздел 5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478369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01.01 раздел 6 Селекция и семеноводства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856874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01.04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129954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02.02 Агрохимия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84,62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643750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01.01 Профилю специальности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597188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125638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02.02 Агрохимия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773183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05 Микробиология, санитария и гигиена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066554"/>
                  </a:ext>
                </a:extLst>
              </a:tr>
              <a:tr h="19609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03.01 Хранение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99460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03.02 Переработка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451844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73,33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41062"/>
                  </a:ext>
                </a:extLst>
              </a:tr>
              <a:tr h="43430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03.01 Хранение, транспортировка, предпродажная подготовка и реализация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89672"/>
                  </a:ext>
                </a:extLst>
              </a:tr>
              <a:tr h="43430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04.01 Управление работами по производству и переработке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733116"/>
                  </a:ext>
                </a:extLst>
              </a:tr>
              <a:tr h="21222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kumimoji="0" lang="ru-RU" sz="1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Преддипломная практика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157974"/>
                  </a:ext>
                </a:extLst>
              </a:tr>
              <a:tr h="228309">
                <a:tc>
                  <a:txBody>
                    <a:bodyPr vert="horz" wrap="square"/>
                    <a:lstStyle/>
                    <a:p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/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показатель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4,25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78,21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329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854024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6437A6C-D5D3-45E1-9A65-6E2F5513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/>
            </a:b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900EBD-52F3-4D2B-B777-129B2CCA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881B6769-34C4-4D6F-B585-BD14BA4CA27C}"/>
              </a:ext>
            </a:extLst>
          </p:cNvPr>
          <p:cNvSpPr txBox="1"/>
          <p:nvPr/>
        </p:nvSpPr>
        <p:spPr>
          <a:xfrm>
            <a:off x="355002" y="0"/>
            <a:ext cx="11836998" cy="923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2.Результаты учебной деятельности по итогам мониторинга качества знаний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обучаемым дисциплинам и профмодулям </a:t>
            </a:r>
            <a:b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2021-2022 уч.г.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5622C36-0510-49FB-8B4E-3435BC804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09722"/>
              </p:ext>
            </p:extLst>
          </p:nvPr>
        </p:nvGraphicFramePr>
        <p:xfrm>
          <a:off x="238461" y="959453"/>
          <a:ext cx="11715078" cy="577735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94768">
                  <a:extLst>
                    <a:ext uri="{9D8B030D-6E8A-4147-A177-3AD203B41FA5}">
                      <a16:colId xmlns:a16="http://schemas.microsoft.com/office/drawing/2014/main" val="2200811680"/>
                    </a:ext>
                  </a:extLst>
                </a:gridCol>
                <a:gridCol w="2923308">
                  <a:extLst>
                    <a:ext uri="{9D8B030D-6E8A-4147-A177-3AD203B41FA5}">
                      <a16:colId xmlns:a16="http://schemas.microsoft.com/office/drawing/2014/main" val="3105413431"/>
                    </a:ext>
                  </a:extLst>
                </a:gridCol>
                <a:gridCol w="553144">
                  <a:extLst>
                    <a:ext uri="{9D8B030D-6E8A-4147-A177-3AD203B41FA5}">
                      <a16:colId xmlns:a16="http://schemas.microsoft.com/office/drawing/2014/main" val="3436306603"/>
                    </a:ext>
                  </a:extLst>
                </a:gridCol>
                <a:gridCol w="4754620">
                  <a:extLst>
                    <a:ext uri="{9D8B030D-6E8A-4147-A177-3AD203B41FA5}">
                      <a16:colId xmlns:a16="http://schemas.microsoft.com/office/drawing/2014/main" val="536511335"/>
                    </a:ext>
                  </a:extLst>
                </a:gridCol>
                <a:gridCol w="882127">
                  <a:extLst>
                    <a:ext uri="{9D8B030D-6E8A-4147-A177-3AD203B41FA5}">
                      <a16:colId xmlns:a16="http://schemas.microsoft.com/office/drawing/2014/main" val="36154525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84201489"/>
                    </a:ext>
                  </a:extLst>
                </a:gridCol>
                <a:gridCol w="1292711">
                  <a:extLst>
                    <a:ext uri="{9D8B030D-6E8A-4147-A177-3AD203B41FA5}">
                      <a16:colId xmlns:a16="http://schemas.microsoft.com/office/drawing/2014/main" val="2067086451"/>
                    </a:ext>
                  </a:extLst>
                </a:gridCol>
              </a:tblGrid>
              <a:tr h="42886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(код, наименование)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уч. дисциплины, проф.модуля, практики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%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4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Успеваемость %</a:t>
                      </a:r>
                      <a:endParaRPr lang="ru-RU" sz="1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148897"/>
                  </a:ext>
                </a:extLst>
              </a:tr>
              <a:tr h="65073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35.02.06 Технология производства и переработки сельскохозяйственной продукции 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ОП.08 Микробиология, санитария и гигиена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842231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35.02.09 Ихтиология и рыболовство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03 Микробиология, санитария и гигиена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258292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05 Микробиология, санитария и гигиена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199981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01.01 Растениеводства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739339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01.03 Механизации технологии в растениеводстве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280186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01.01 раздел 6 Селекция и семеноводства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68,23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168683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МДК 01.01 раздел 5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799631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02.01 Селекция и семеноводства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426645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01.04 Защита растений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237365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02.02 Агрохимия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178733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Земледелие с почвоведением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780988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02.02 Агрохимия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16401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 05 Микробиология, санитария и гигиена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84,62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705443"/>
                  </a:ext>
                </a:extLst>
              </a:tr>
              <a:tr h="27971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03.01 Хранение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598807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03.02 Переработка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08916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241021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02.01 Земледелие с почвоведением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530061"/>
                  </a:ext>
                </a:extLst>
              </a:tr>
              <a:tr h="42886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03.01 Хранение, транспортировка, предпродажная подготовка и реализация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767246"/>
                  </a:ext>
                </a:extLst>
              </a:tr>
              <a:tr h="42886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  <a:endParaRPr lang="ru-RU" sz="1200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04.01Управление работами по производству и переработке продукции растениеводства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4,92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458121"/>
                  </a:ext>
                </a:extLst>
              </a:tr>
              <a:tr h="206997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35.02.05 Агрономия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Преддипломная практика 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86,67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584175"/>
                  </a:ext>
                </a:extLst>
              </a:tr>
              <a:tr h="220627"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показатель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92,45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ct val="0"/>
                        </a:spcAft>
                      </a:pPr>
                      <a:r>
                        <a:rPr lang="ru-RU" sz="12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158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70493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Одиночная линия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Arial"/>
        <a:cs typeface="Arial"/>
      </a:majorFont>
      <a:minorFont>
        <a:latin typeface="Tenorite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Monoline" id="{080CB5C6-FA0A-40B0-8C1A-A4BA88D91EE0}" vid="{DC98E595-77B2-413A-A4EA-B47400BD13CB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14FED0-9A95-4A83-8CAA-A3BB5938F805}">
  <ds:schemaRefs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5DC67E-4FAC-4989-A1C6-9CCFAE7240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4BA2C8-4C3C-4809-AD4F-FED9B4D74B8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:vt="http://schemas.openxmlformats.org/officeDocument/2006/docPropsVTypes" xmlns="http://schemas.openxmlformats.org/officeDocument/2006/extended-properties">
  <Template>Colorful Certificate</Template>
  <Company/>
  <PresentationFormat>Широкоэкранный</PresentationFormat>
  <Paragraphs>183</Paragraphs>
  <Slides>42</Slides>
  <Notes>15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baseType="lpstr" size="51">
      <vt:lpstr>Arial</vt:lpstr>
      <vt:lpstr>Tenorite</vt:lpstr>
      <vt:lpstr>Calibri Light</vt:lpstr>
      <vt:lpstr>Calibri</vt:lpstr>
      <vt:lpstr>Times New Roman</vt:lpstr>
      <vt:lpstr>Wingdings</vt:lpstr>
      <vt:lpstr>Courier New</vt:lpstr>
      <vt:lpstr>Ubuntu</vt:lpstr>
      <vt:lpstr>Одиночная линия</vt:lpstr>
      <vt:lpstr>Аттестация преподавателя</vt:lpstr>
      <vt:lpstr>Сметанина Римма  Андреевна </vt:lpstr>
      <vt:lpstr>ОБРАЗОВАНИЕ</vt:lpstr>
      <vt:lpstr>с 25 июля по 10 августа 2022г. - курсы повышения квалификации по дополнительной профессиональной программе «Организация воспитательной работы в образовательных организациях системы среднего профессионального образования» (Анапский район, с. Сукко ФГБОУ «Всероссийский детский центр «Смена»», 88 часов, номер удостоверения: 232417394758, рег. № 1479 от 15 сентября 2022 года)</vt:lpstr>
      <vt:lpstr>с 07 ноября по 15 ноября 2022 г. – обучение в ООО «ЦПР» Партнер» по программе обучения: «Оказание первой помощи детям и взрослым» 40 часов,(г. Красноярск Центр профессионального развития Партнер », Аттестован с соответствии с протоколом № 1888/ от 15.11.2022 г , рег. № 24ОПП № 07800 от 16 ноября 2022 года) </vt:lpstr>
      <vt:lpstr>с 02 декабря по 05 декабря 2022 г. - курсы повышения квалификации по дополнительной профессиональной программе «Информационно- консультационная деятельность по проектированию агробизнеса для начинающих фермеров » ( г. Якутск ГБПОУ РС (Я) «ЯСХТ», 18 часа, номер удостоверения: 140800028643, рег. № 1346 от 05 декабря 2022 года)</vt:lpstr>
      <vt:lpstr>с 31 января по 03 февраля 2023 г.  - курсы повышения квалификации по дополнительной профессиональной программе «Организация системы наставничества в СПО» (г. Якутск Государственное автономное учреждение дополнительного профессионального образования Республики Саха (Якутия) «Институт развития профессионального образования» 32 ч. часов номер удостоверения 140400080439, рег. №3895 от 3 февраля 2023г.)</vt:lpstr>
      <vt:lpstr>2.Результаты учебной деятельности по итогам мониторинга качества знанийпо обучаемым дисциплинам и профмодулям за 2020-2021 уч.г.</vt:lpstr>
      <vt:lpstr/>
      <vt:lpstr>2.Результаты учебной деятельности по итогам мониторинга качества знанийпо обучаемым дисциплинам и профмодулям за 2022-2023 уч.г.</vt:lpstr>
      <vt:lpstr>2.Результаты учебной деятельности по итогам мониторинга качества знанийпо обучаемым дисциплинам и профмодулям за 2023-2024 </vt:lpstr>
      <vt:lpstr>PowerPoint Presentation</vt:lpstr>
      <vt:lpstr>Выпускная квалификационная работа по специальности 35.02.05 «агрономия»</vt:lpstr>
      <vt:lpstr>Диплом 1 место Регионального этапа чемпионат по профессиональному мастерству «Профессионалы»- 2023 в РС(Я) -Иванова Дайана Артемовна ,13-26 марта 2023г </vt:lpstr>
      <vt:lpstr>Участница отборочного (межрегионального) этапа чемпионата по профессиональному мастерству «Профессионалы» в Красноярском крае 2023г. Красноярский край 2023г-Иванова Дайана Артемовна студентка 2 курса по специальности «агрономия»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Результаты использования новых образовательных технологий</vt:lpstr>
      <vt:lpstr>6. Эффективность работы по программно-методическому сопровождению образовательного процесса</vt:lpstr>
      <vt:lpstr>PowerPoint Presentation</vt:lpstr>
      <vt:lpstr>PowerPoint Presentation</vt:lpstr>
      <vt:lpstr>7. Обобщение и распространение в педагогических коллективах опыта практических результатов своей профессиональной деятельности (Наставничество)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Февраль 2023г. Участие в республиканском форуме по наставничеству в сфере воспитания для педагогических работников и обучающихся среднего профессионального образования республики саха (Якутия) «Наставничество как ресурс профессионального развития педагогов и обучающихся», посвященному году педагога и наставника: участие в обсуждении критериев оценки наставника в сфере СПО. </vt:lpstr>
      <vt:lpstr>PowerPoint Presentation</vt:lpstr>
      <vt:lpstr>10.Результаты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10.Результаты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vt:lpstr>
      <vt:lpstr>10.Результаты проведенных преподавателем 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</vt:lpstr>
      <vt:lpstr>Дополнительные сведения </vt:lpstr>
      <vt:lpstr>PowerPoint Presentation</vt:lpstr>
      <vt:lpstr>PowerPoint Presentation</vt:lpstr>
      <vt:lpstr>PowerPoint Presentation</vt:lpstr>
      <vt:lpstr>PowerPoint Presentation</vt:lpstr>
      <vt:lpstr>СПАСИБО за Внимание 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2021-06-15T17:20:32Z</dcterms:created>
  <dcterms:modified xsi:type="dcterms:W3CDTF">2024-04-24T09:57:37Z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ContentTypeId">
    <vt:lpwstr>0x01010079F111ED35F8CC479449609E8A0923A6</vt:lpwstr>
  </property>
</Properties>
</file>