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authors.xml" ContentType="application/vnd.ms-powerpoint.author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  <Override PartName="/docMetadata/LabelInfo.xml" ContentType="application/vnd.ms-office.classificationlabel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6" r:id="rId4"/>
  </p:sldMasterIdLst>
  <p:notesMasterIdLst>
    <p:notesMasterId r:id="rId36"/>
  </p:notesMasterIdLst>
  <p:handoutMasterIdLst>
    <p:handoutMasterId r:id="rId37"/>
  </p:handoutMasterIdLst>
  <p:sldIdLst>
    <p:sldId id="256" r:id="rId5"/>
    <p:sldId id="277" r:id="rId6"/>
    <p:sldId id="297" r:id="rId7"/>
    <p:sldId id="298" r:id="rId8"/>
    <p:sldId id="301" r:id="rId9"/>
    <p:sldId id="296" r:id="rId10"/>
    <p:sldId id="299" r:id="rId11"/>
    <p:sldId id="300" r:id="rId12"/>
    <p:sldId id="261" r:id="rId13"/>
    <p:sldId id="304" r:id="rId14"/>
    <p:sldId id="316" r:id="rId15"/>
    <p:sldId id="317" r:id="rId16"/>
    <p:sldId id="302" r:id="rId17"/>
    <p:sldId id="295" r:id="rId18"/>
    <p:sldId id="305" r:id="rId19"/>
    <p:sldId id="306" r:id="rId20"/>
    <p:sldId id="262" r:id="rId21"/>
    <p:sldId id="292" r:id="rId22"/>
    <p:sldId id="268" r:id="rId23"/>
    <p:sldId id="307" r:id="rId24"/>
    <p:sldId id="314" r:id="rId25"/>
    <p:sldId id="308" r:id="rId26"/>
    <p:sldId id="309" r:id="rId27"/>
    <p:sldId id="312" r:id="rId28"/>
    <p:sldId id="315" r:id="rId29"/>
    <p:sldId id="310" r:id="rId30"/>
    <p:sldId id="282" r:id="rId31"/>
    <p:sldId id="311" r:id="rId32"/>
    <p:sldId id="283" r:id="rId33"/>
    <p:sldId id="313" r:id="rId34"/>
    <p:sldId id="276" r:id="rId3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3" autoAdjust="0"/>
    <p:restoredTop sz="94660"/>
  </p:normalViewPr>
  <p:slideViewPr>
    <p:cSldViewPr snapToGrid="0">
      <p:cViewPr>
        <p:scale>
          <a:sx n="70" d="100"/>
          <a:sy n="70" d="100"/>
        </p:scale>
        <p:origin x="-1824" y="-882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882" y="133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 i="0">
                <a:solidFill>
                  <a:srgbClr val="003366"/>
                </a:solidFill>
              </a:defRPr>
            </a:pPr>
            <a:r>
              <a:rPr lang="ru-RU" sz="1600" b="0" i="0" u="none" strike="noStrike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МДК 01.01 Назначение и общее устройство тракторов, автомобилей и сельскохозяйственных машин</a:t>
            </a:r>
            <a:endParaRPr lang="ru-RU" sz="1600" b="0" i="0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2081509084024675"/>
          <c:y val="6.0816997345122742E-3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3366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48.2</c:v>
                </c:pt>
                <c:pt idx="1">
                  <c:v>39.1</c:v>
                </c:pt>
                <c:pt idx="2">
                  <c:v>61.9</c:v>
                </c:pt>
                <c:pt idx="3">
                  <c:v>47.6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F1-4349-A111-8E2C60F479F7}"/>
            </c:ext>
          </c:extLst>
        </c:ser>
        <c:dLbls>
          <c:showVal val="1"/>
        </c:dLbls>
        <c:overlap val="-25"/>
        <c:axId val="97499008"/>
        <c:axId val="97500544"/>
      </c:barChart>
      <c:catAx>
        <c:axId val="97499008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7500544"/>
        <c:crosses val="autoZero"/>
        <c:auto val="1"/>
        <c:lblAlgn val="ctr"/>
        <c:lblOffset val="100"/>
      </c:catAx>
      <c:valAx>
        <c:axId val="97500544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9749900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2598733267594354"/>
          <c:y val="0.33341506485272276"/>
          <c:w val="0.29949591820054822"/>
          <c:h val="0.11564196216502912"/>
        </c:manualLayout>
      </c:layout>
      <c:txPr>
        <a:bodyPr/>
        <a:lstStyle/>
        <a:p>
          <a:pPr>
            <a:defRPr i="1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pPr>
            <a:r>
              <a:rPr lang="ru-RU" sz="1600" b="0" i="0" u="none" strike="noStrike" baseline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ОП.02 </a:t>
            </a:r>
            <a:r>
              <a:rPr lang="ru-RU" sz="1600" b="0" i="0" baseline="0" dirty="0" smtClean="0">
                <a:effectLst/>
                <a:latin typeface="Times New Roman" pitchFamily="18" charset="0"/>
                <a:cs typeface="Times New Roman" pitchFamily="18" charset="0"/>
              </a:rPr>
              <a:t>Основы механизации, электрификации и автоматизации с/х производства – 1 ЗООТ</a:t>
            </a:r>
            <a:endParaRPr lang="ru-RU" sz="16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pPr>
            <a:r>
              <a:rPr lang="ru-RU" sz="1600" b="0" i="0" u="none" strike="noStrike" baseline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0" i="0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2081509084024675"/>
          <c:y val="6.0816997345122708E-3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3366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56.5</c:v>
                </c:pt>
                <c:pt idx="1">
                  <c:v>47.3</c:v>
                </c:pt>
                <c:pt idx="2">
                  <c:v>71.400000000000006</c:v>
                </c:pt>
                <c:pt idx="3">
                  <c:v>68.179999999999978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F1-4349-A111-8E2C60F479F7}"/>
            </c:ext>
          </c:extLst>
        </c:ser>
        <c:dLbls>
          <c:showVal val="1"/>
        </c:dLbls>
        <c:overlap val="-25"/>
        <c:axId val="100967168"/>
        <c:axId val="100968704"/>
      </c:barChart>
      <c:catAx>
        <c:axId val="100967168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0968704"/>
        <c:crosses val="autoZero"/>
        <c:auto val="1"/>
        <c:lblAlgn val="ctr"/>
        <c:lblOffset val="100"/>
      </c:catAx>
      <c:valAx>
        <c:axId val="100968704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0096716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992602117219883"/>
          <c:y val="0.36942796425294477"/>
          <c:w val="0.38415911303972788"/>
          <c:h val="0.15129892974854645"/>
        </c:manualLayout>
      </c:layout>
      <c:txPr>
        <a:bodyPr/>
        <a:lstStyle/>
        <a:p>
          <a:pPr>
            <a:defRPr i="1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 i="0">
                <a:solidFill>
                  <a:srgbClr val="003366"/>
                </a:solidFill>
              </a:defRPr>
            </a:pPr>
            <a:r>
              <a:rPr lang="ru-RU" sz="1600" b="0" i="0" u="none" strike="noStrike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МДК </a:t>
            </a:r>
            <a:r>
              <a:rPr lang="ru-RU" sz="1600" b="0" i="0" u="none" strike="noStrike" baseline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01.02 Подготовка тракторов, с/х машин и механизмов к работе</a:t>
            </a:r>
            <a:endParaRPr lang="ru-RU" sz="1600" b="0" i="0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2081509084024675"/>
          <c:y val="6.0816997345122708E-3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3366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47.2</c:v>
                </c:pt>
                <c:pt idx="1">
                  <c:v>52.1</c:v>
                </c:pt>
                <c:pt idx="2">
                  <c:v>52.3</c:v>
                </c:pt>
                <c:pt idx="3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F1-4349-A111-8E2C60F479F7}"/>
            </c:ext>
          </c:extLst>
        </c:ser>
        <c:dLbls>
          <c:showVal val="1"/>
        </c:dLbls>
        <c:overlap val="-25"/>
        <c:axId val="87326720"/>
        <c:axId val="87328256"/>
      </c:barChart>
      <c:catAx>
        <c:axId val="87326720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7328256"/>
        <c:crosses val="autoZero"/>
        <c:auto val="1"/>
        <c:lblAlgn val="ctr"/>
        <c:lblOffset val="100"/>
      </c:catAx>
      <c:valAx>
        <c:axId val="87328256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87326720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i="1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 i="0">
                <a:solidFill>
                  <a:srgbClr val="003366"/>
                </a:solidFill>
              </a:defRPr>
            </a:pPr>
            <a:r>
              <a:rPr lang="ru-RU" sz="1600" b="0" i="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03.01</a:t>
            </a:r>
            <a:r>
              <a:rPr lang="ru-RU" sz="1600" b="0" i="0" baseline="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ТО и ремонта с/х машин и механизмов</a:t>
            </a:r>
            <a:endParaRPr lang="ru-RU" sz="1600" b="0" i="0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3366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58.8</c:v>
                </c:pt>
                <c:pt idx="1">
                  <c:v>83.3</c:v>
                </c:pt>
                <c:pt idx="2">
                  <c:v>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28-414D-B348-D3ECA08D3FE6}"/>
            </c:ext>
          </c:extLst>
        </c:ser>
        <c:dLbls>
          <c:showVal val="1"/>
        </c:dLbls>
        <c:overlap val="-25"/>
        <c:axId val="92186496"/>
        <c:axId val="92188032"/>
      </c:barChart>
      <c:catAx>
        <c:axId val="92186496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2188032"/>
        <c:crosses val="autoZero"/>
        <c:auto val="1"/>
        <c:lblAlgn val="ctr"/>
        <c:lblOffset val="100"/>
      </c:catAx>
      <c:valAx>
        <c:axId val="92188032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92186496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i="1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 i="0">
                <a:solidFill>
                  <a:srgbClr val="003366"/>
                </a:solidFill>
              </a:defRPr>
            </a:pPr>
            <a:r>
              <a:rPr lang="ru-RU" sz="1600" b="0" i="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03.02 Технологические процессы ремонтного производства</a:t>
            </a:r>
            <a:endParaRPr lang="ru-RU" sz="1600" b="0" i="0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3366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47</c:v>
                </c:pt>
                <c:pt idx="1">
                  <c:v>44.4</c:v>
                </c:pt>
                <c:pt idx="2">
                  <c:v>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28-414D-B348-D3ECA08D3FE6}"/>
            </c:ext>
          </c:extLst>
        </c:ser>
        <c:dLbls>
          <c:showVal val="1"/>
        </c:dLbls>
        <c:overlap val="-25"/>
        <c:axId val="97562624"/>
        <c:axId val="97564160"/>
      </c:barChart>
      <c:catAx>
        <c:axId val="97562624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7564160"/>
        <c:crosses val="autoZero"/>
        <c:auto val="1"/>
        <c:lblAlgn val="ctr"/>
        <c:lblOffset val="100"/>
      </c:catAx>
      <c:valAx>
        <c:axId val="9756416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97562624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i="1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i="0">
                <a:solidFill>
                  <a:srgbClr val="003366"/>
                </a:solidFill>
              </a:defRPr>
            </a:pPr>
            <a:r>
              <a:rPr lang="ru-RU" sz="1600" b="0" i="0" u="none" strike="noStrike" baseline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ОП.06 Автоматизация технологических процессов</a:t>
            </a:r>
            <a:endParaRPr lang="ru-RU" sz="1600" b="0" i="0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2081509084024675"/>
          <c:y val="6.0816997345122708E-3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3366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84.6</c:v>
                </c:pt>
                <c:pt idx="1">
                  <c:v>29.4</c:v>
                </c:pt>
                <c:pt idx="2">
                  <c:v>75</c:v>
                </c:pt>
                <c:pt idx="3">
                  <c:v>83.3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F1-4349-A111-8E2C60F479F7}"/>
            </c:ext>
          </c:extLst>
        </c:ser>
        <c:dLbls>
          <c:showVal val="1"/>
        </c:dLbls>
        <c:overlap val="-25"/>
        <c:axId val="98081024"/>
        <c:axId val="98082816"/>
      </c:barChart>
      <c:catAx>
        <c:axId val="98081024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8082816"/>
        <c:crosses val="autoZero"/>
        <c:auto val="1"/>
        <c:lblAlgn val="ctr"/>
        <c:lblOffset val="100"/>
      </c:catAx>
      <c:valAx>
        <c:axId val="98082816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98081024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i="1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 i="0">
                <a:solidFill>
                  <a:srgbClr val="003366"/>
                </a:solidFill>
              </a:defRPr>
            </a:pPr>
            <a:r>
              <a:rPr lang="ru-RU" sz="1600" b="0" i="0" u="none" strike="noStrike" baseline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ОП.13 Ремонт оборудования для производства молока</a:t>
            </a:r>
            <a:endParaRPr lang="ru-RU" sz="1600" b="0" i="0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4759848216486149"/>
          <c:y val="1.2699759795712718E-3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3366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53.8</c:v>
                </c:pt>
                <c:pt idx="1">
                  <c:v>29.4</c:v>
                </c:pt>
                <c:pt idx="2">
                  <c:v>75</c:v>
                </c:pt>
                <c:pt idx="3">
                  <c:v>91.6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F1-4349-A111-8E2C60F479F7}"/>
            </c:ext>
          </c:extLst>
        </c:ser>
        <c:dLbls>
          <c:showVal val="1"/>
        </c:dLbls>
        <c:overlap val="-25"/>
        <c:axId val="99766656"/>
        <c:axId val="99768192"/>
      </c:barChart>
      <c:catAx>
        <c:axId val="99766656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9768192"/>
        <c:crosses val="autoZero"/>
        <c:auto val="1"/>
        <c:lblAlgn val="ctr"/>
        <c:lblOffset val="100"/>
      </c:catAx>
      <c:valAx>
        <c:axId val="99768192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99766656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i="1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 i="0">
                <a:solidFill>
                  <a:srgbClr val="003366"/>
                </a:solidFill>
              </a:defRPr>
            </a:pPr>
            <a:r>
              <a:rPr lang="ru-RU" sz="1600" b="0" i="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ОП.07 </a:t>
            </a:r>
            <a:r>
              <a:rPr lang="ru-RU" sz="1600" b="0" i="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</a:t>
            </a:r>
            <a:r>
              <a:rPr lang="ru-RU" sz="1600" b="0" i="0" baseline="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baseline="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механика – 1 </a:t>
            </a:r>
            <a:r>
              <a:rPr lang="ru-RU" sz="1600" b="0" i="0" baseline="0" dirty="0" err="1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эсх</a:t>
            </a:r>
            <a:endParaRPr lang="ru-RU" sz="1600" b="0" i="0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3366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42.3</c:v>
                </c:pt>
                <c:pt idx="1">
                  <c:v>43.4</c:v>
                </c:pt>
                <c:pt idx="2">
                  <c:v>42.8</c:v>
                </c:pt>
                <c:pt idx="3">
                  <c:v>33.300000000000004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28-414D-B348-D3ECA08D3FE6}"/>
            </c:ext>
          </c:extLst>
        </c:ser>
        <c:dLbls>
          <c:showVal val="1"/>
        </c:dLbls>
        <c:overlap val="-25"/>
        <c:axId val="100088064"/>
        <c:axId val="100098048"/>
      </c:barChart>
      <c:catAx>
        <c:axId val="100088064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0098048"/>
        <c:crosses val="autoZero"/>
        <c:auto val="1"/>
        <c:lblAlgn val="ctr"/>
        <c:lblOffset val="100"/>
      </c:catAx>
      <c:valAx>
        <c:axId val="10009804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0008806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0978515871483536"/>
          <c:y val="0.18329808592696081"/>
          <c:w val="0.38042941291312832"/>
          <c:h val="0.16210599615915688"/>
        </c:manualLayout>
      </c:layout>
      <c:txPr>
        <a:bodyPr/>
        <a:lstStyle/>
        <a:p>
          <a:pPr>
            <a:defRPr i="1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 i="0">
                <a:solidFill>
                  <a:srgbClr val="003366"/>
                </a:solidFill>
              </a:defRPr>
            </a:pPr>
            <a:r>
              <a:rPr lang="ru-RU" sz="1600" b="0" i="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ОП.02 Техническая</a:t>
            </a:r>
            <a:r>
              <a:rPr lang="ru-RU" sz="1600" b="0" i="0" baseline="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baseline="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механика – 2 тех</a:t>
            </a:r>
            <a:endParaRPr lang="ru-RU" sz="1600" b="0" i="0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3366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76.900000000000006</c:v>
                </c:pt>
                <c:pt idx="1">
                  <c:v>41.1</c:v>
                </c:pt>
                <c:pt idx="2">
                  <c:v>56.2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28-414D-B348-D3ECA08D3FE6}"/>
            </c:ext>
          </c:extLst>
        </c:ser>
        <c:dLbls>
          <c:showVal val="1"/>
        </c:dLbls>
        <c:overlap val="-25"/>
        <c:axId val="100127104"/>
        <c:axId val="100128640"/>
      </c:barChart>
      <c:catAx>
        <c:axId val="100127104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0128640"/>
        <c:crosses val="autoZero"/>
        <c:auto val="1"/>
        <c:lblAlgn val="ctr"/>
        <c:lblOffset val="100"/>
      </c:catAx>
      <c:valAx>
        <c:axId val="10012864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0012710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5248553390200954"/>
          <c:y val="0.23760497235093253"/>
          <c:w val="0.29502872307277334"/>
          <c:h val="0.12205397767162297"/>
        </c:manualLayout>
      </c:layout>
      <c:txPr>
        <a:bodyPr/>
        <a:lstStyle/>
        <a:p>
          <a:pPr>
            <a:defRPr i="1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 i="0">
                <a:solidFill>
                  <a:srgbClr val="003366"/>
                </a:solidFill>
              </a:defRPr>
            </a:pPr>
            <a:r>
              <a:rPr lang="ru-RU" sz="1600" b="0" i="0" u="none" strike="noStrike" baseline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ОП.05 Основы механизации, электрификации и автоматизации с/х производства – 1 ТПСП</a:t>
            </a:r>
            <a:endParaRPr lang="ru-RU" sz="1600" b="0" i="0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2081509084024675"/>
          <c:y val="6.0816997345122708E-3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3366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70.8</c:v>
                </c:pt>
                <c:pt idx="1">
                  <c:v>59</c:v>
                </c:pt>
                <c:pt idx="2">
                  <c:v>83.3</c:v>
                </c:pt>
                <c:pt idx="3">
                  <c:v>61.9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F1-4349-A111-8E2C60F479F7}"/>
            </c:ext>
          </c:extLst>
        </c:ser>
        <c:dLbls>
          <c:showVal val="1"/>
        </c:dLbls>
        <c:overlap val="-25"/>
        <c:axId val="98171520"/>
        <c:axId val="100925824"/>
      </c:barChart>
      <c:catAx>
        <c:axId val="98171520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0925824"/>
        <c:crosses val="autoZero"/>
        <c:auto val="1"/>
        <c:lblAlgn val="ctr"/>
        <c:lblOffset val="100"/>
      </c:catAx>
      <c:valAx>
        <c:axId val="100925824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9817152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3270332078954964"/>
          <c:y val="0.35582551766909704"/>
          <c:w val="0.39184229530052272"/>
          <c:h val="0.15129892974854645"/>
        </c:manualLayout>
      </c:layout>
      <c:txPr>
        <a:bodyPr/>
        <a:lstStyle/>
        <a:p>
          <a:pPr>
            <a:defRPr i="1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C0F8075-1A65-4E2D-86FD-3149223795BF}" type="datetime1">
              <a:rPr lang="ru-RU" smtClean="0"/>
              <a:pPr rtl="0"/>
              <a:t>01.04.2024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BF9A36D-7FAC-478F-9944-F324014F6FD1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24676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F6790-AAC1-45DA-A380-9B168CABEF7B}" type="datetime1">
              <a:rPr lang="ru-RU" smtClean="0"/>
              <a:pPr/>
              <a:t>01.04.2024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4B9A9E5-4F7F-4A7D-9DE1-899232329269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3877831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4B9A9E5-4F7F-4A7D-9DE1-899232329269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6128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2631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2631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2631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2631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2534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2116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2534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8673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8673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2534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3428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7884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7884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2313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6745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2631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2631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2631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1.svg"/><Relationship Id="rId7" Type="http://schemas.openxmlformats.org/officeDocument/2006/relationships/image" Target="../media/image201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813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5.svg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rtlCol="0" anchor="b">
            <a:noAutofit/>
          </a:bodyPr>
          <a:lstStyle>
            <a:lvl1pPr algn="l">
              <a:defRPr sz="3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pic>
        <p:nvPicPr>
          <p:cNvPr id="8" name="Графический объект 7">
            <a:extLst>
              <a:ext uri="{FF2B5EF4-FFF2-40B4-BE49-F238E27FC236}">
                <a16:creationId xmlns=""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ыночное сравнени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29698" y="4824188"/>
            <a:ext cx="3124093" cy="46292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26261" y="4824188"/>
            <a:ext cx="3139479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2" name="Объект 3">
            <a:extLst>
              <a:ext uri="{FF2B5EF4-FFF2-40B4-BE49-F238E27FC236}">
                <a16:creationId xmlns=""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938210" y="4824188"/>
            <a:ext cx="3124093" cy="46292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pic>
        <p:nvPicPr>
          <p:cNvPr id="11" name="Графический объект 10">
            <a:extLst>
              <a:ext uri="{FF2B5EF4-FFF2-40B4-BE49-F238E27FC236}">
                <a16:creationId xmlns="" xmlns:a16="http://schemas.microsoft.com/office/drawing/2014/main" id="{B38B0D13-BD5F-460B-B337-F4A9342026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Графический объект 12">
            <a:extLst>
              <a:ext uri="{FF2B5EF4-FFF2-40B4-BE49-F238E27FC236}">
                <a16:creationId xmlns="" xmlns:a16="http://schemas.microsoft.com/office/drawing/2014/main" id="{BE72876B-D3DA-4462-9E24-3354D8D02A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Графический объект 14">
            <a:extLst>
              <a:ext uri="{FF2B5EF4-FFF2-40B4-BE49-F238E27FC236}">
                <a16:creationId xmlns="" xmlns:a16="http://schemas.microsoft.com/office/drawing/2014/main" id="{14A539B6-6E3F-41BA-ACE2-76E8BB6516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25" name="Объект 3">
            <a:extLst>
              <a:ext uri="{FF2B5EF4-FFF2-40B4-BE49-F238E27FC236}">
                <a16:creationId xmlns=""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1129698" y="5280763"/>
            <a:ext cx="3124093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Объект 5">
            <a:extLst>
              <a:ext uri="{FF2B5EF4-FFF2-40B4-BE49-F238E27FC236}">
                <a16:creationId xmlns=""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26261" y="5280763"/>
            <a:ext cx="3139479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  <p:sp>
        <p:nvSpPr>
          <p:cNvPr id="27" name="Объект 3">
            <a:extLst>
              <a:ext uri="{FF2B5EF4-FFF2-40B4-BE49-F238E27FC236}">
                <a16:creationId xmlns=""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7938210" y="5280763"/>
            <a:ext cx="3124093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Два объект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 rtlCol="0"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933700" y="3834606"/>
            <a:ext cx="3924300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410173" y="3834606"/>
            <a:ext cx="3943627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  <p:pic>
        <p:nvPicPr>
          <p:cNvPr id="11" name="Графический объект 10">
            <a:extLst>
              <a:ext uri="{FF2B5EF4-FFF2-40B4-BE49-F238E27FC236}">
                <a16:creationId xmlns=""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1740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Графический объект 13">
            <a:extLst>
              <a:ext uri="{FF2B5EF4-FFF2-40B4-BE49-F238E27FC236}">
                <a16:creationId xmlns="" xmlns:a16="http://schemas.microsoft.com/office/drawing/2014/main" id="{AE202E03-5C65-4305-B969-65220AD410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rtlCol="0"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20" name="Текст 15">
            <a:extLst>
              <a:ext uri="{FF2B5EF4-FFF2-40B4-BE49-F238E27FC236}">
                <a16:creationId xmlns=""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=""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Текст 15">
            <a:extLst>
              <a:ext uri="{FF2B5EF4-FFF2-40B4-BE49-F238E27FC236}">
                <a16:creationId xmlns=""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7" name="Текст 18">
            <a:extLst>
              <a:ext uri="{FF2B5EF4-FFF2-40B4-BE49-F238E27FC236}">
                <a16:creationId xmlns=""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=""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9" name="Текст 18">
            <a:extLst>
              <a:ext uri="{FF2B5EF4-FFF2-40B4-BE49-F238E27FC236}">
                <a16:creationId xmlns=""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1" name="Дата 6">
            <a:extLst>
              <a:ext uri="{FF2B5EF4-FFF2-40B4-BE49-F238E27FC236}">
                <a16:creationId xmlns=""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22" name="Нижний колонтитул 7">
            <a:extLst>
              <a:ext uri="{FF2B5EF4-FFF2-40B4-BE49-F238E27FC236}">
                <a16:creationId xmlns=""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24" name="Номер слайда 8">
            <a:extLst>
              <a:ext uri="{FF2B5EF4-FFF2-40B4-BE49-F238E27FC236}">
                <a16:creationId xmlns=""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37693348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D46070C-E825-43D0-99F4-8B4614131131}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Текст 10">
            <a:extLst>
              <a:ext uri="{FF2B5EF4-FFF2-40B4-BE49-F238E27FC236}">
                <a16:creationId xmlns=""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7" name="Текст 10">
            <a:extLst>
              <a:ext uri="{FF2B5EF4-FFF2-40B4-BE49-F238E27FC236}">
                <a16:creationId xmlns=""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=""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=""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=""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=""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=""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=""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=""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=""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=""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=""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=""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=""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=""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=""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=""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=""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=""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=""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=""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=""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=""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=""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=""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=""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FFA35437-CCDE-4D92-B879-F23B329C8EC3}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6" name="Дата 2">
            <a:extLst>
              <a:ext uri="{FF2B5EF4-FFF2-40B4-BE49-F238E27FC236}">
                <a16:creationId xmlns=""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37" name="Нижний колонтитул 3">
            <a:extLst>
              <a:ext uri="{FF2B5EF4-FFF2-40B4-BE49-F238E27FC236}">
                <a16:creationId xmlns=""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38" name="Номер слайда 4">
            <a:extLst>
              <a:ext uri="{FF2B5EF4-FFF2-40B4-BE49-F238E27FC236}">
                <a16:creationId xmlns=""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056323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полнитель графического элемента SmartArt 6">
            <a:extLst>
              <a:ext uri="{FF2B5EF4-FFF2-40B4-BE49-F238E27FC236}">
                <a16:creationId xmlns=""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2136776"/>
            <a:ext cx="10515600" cy="369764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графический элемент SmartArt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66988B2D-0240-4256-8268-4B9FF1E72363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D8EEAAE1-3D04-41C3-B2D2-B3BEF34C3B27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команды: 4 человек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=""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Рисунок 10">
            <a:extLst>
              <a:ext uri="{FF2B5EF4-FFF2-40B4-BE49-F238E27FC236}">
                <a16:creationId xmlns=""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Рисунок 10">
            <a:extLst>
              <a:ext uri="{FF2B5EF4-FFF2-40B4-BE49-F238E27FC236}">
                <a16:creationId xmlns=""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9" name="Рисунок 10">
            <a:extLst>
              <a:ext uri="{FF2B5EF4-FFF2-40B4-BE49-F238E27FC236}">
                <a16:creationId xmlns=""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3248" y="5084524"/>
            <a:ext cx="2123743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692980" y="5099206"/>
            <a:ext cx="2135755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83644" y="5099206"/>
            <a:ext cx="2123743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=""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03525" y="5084524"/>
            <a:ext cx="2123742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=""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=""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=""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=""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4E4B72DA-52CB-4D39-A342-8857B4D959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21D9BCDA-DFB7-41A4-A7C7-CEE86CEDCB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команды: 8 человек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=""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Рисунок 10">
            <a:extLst>
              <a:ext uri="{FF2B5EF4-FFF2-40B4-BE49-F238E27FC236}">
                <a16:creationId xmlns=""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Рисунок 10">
            <a:extLst>
              <a:ext uri="{FF2B5EF4-FFF2-40B4-BE49-F238E27FC236}">
                <a16:creationId xmlns=""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 rtlCol="0">
            <a:noAutofit/>
          </a:bodyPr>
          <a:lstStyle>
            <a:lvl1pPr marL="0" indent="0" algn="l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9" name="Рисунок 10">
            <a:extLst>
              <a:ext uri="{FF2B5EF4-FFF2-40B4-BE49-F238E27FC236}">
                <a16:creationId xmlns=""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=""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=""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=""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=""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=""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55" name="Рисунок 10">
            <a:extLst>
              <a:ext uri="{FF2B5EF4-FFF2-40B4-BE49-F238E27FC236}">
                <a16:creationId xmlns=""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6" name="Рисунок 10">
            <a:extLst>
              <a:ext uri="{FF2B5EF4-FFF2-40B4-BE49-F238E27FC236}">
                <a16:creationId xmlns=""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7" name="Рисунок 10">
            <a:extLst>
              <a:ext uri="{FF2B5EF4-FFF2-40B4-BE49-F238E27FC236}">
                <a16:creationId xmlns=""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8" name="Рисунок 10">
            <a:extLst>
              <a:ext uri="{FF2B5EF4-FFF2-40B4-BE49-F238E27FC236}">
                <a16:creationId xmlns=""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4" name="Текст 2">
            <a:extLst>
              <a:ext uri="{FF2B5EF4-FFF2-40B4-BE49-F238E27FC236}">
                <a16:creationId xmlns=""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2" name="Текст 2">
            <a:extLst>
              <a:ext uri="{FF2B5EF4-FFF2-40B4-BE49-F238E27FC236}">
                <a16:creationId xmlns=""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59" name="Текст 2">
            <a:extLst>
              <a:ext uri="{FF2B5EF4-FFF2-40B4-BE49-F238E27FC236}">
                <a16:creationId xmlns=""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3" name="Текст 2">
            <a:extLst>
              <a:ext uri="{FF2B5EF4-FFF2-40B4-BE49-F238E27FC236}">
                <a16:creationId xmlns=""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0" name="Текст 2">
            <a:extLst>
              <a:ext uri="{FF2B5EF4-FFF2-40B4-BE49-F238E27FC236}">
                <a16:creationId xmlns=""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4" name="Текст 2">
            <a:extLst>
              <a:ext uri="{FF2B5EF4-FFF2-40B4-BE49-F238E27FC236}">
                <a16:creationId xmlns=""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1" name="Текст 2">
            <a:extLst>
              <a:ext uri="{FF2B5EF4-FFF2-40B4-BE49-F238E27FC236}">
                <a16:creationId xmlns=""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5" name="Текст 2">
            <a:extLst>
              <a:ext uri="{FF2B5EF4-FFF2-40B4-BE49-F238E27FC236}">
                <a16:creationId xmlns=""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  <p:pic>
        <p:nvPicPr>
          <p:cNvPr id="13" name="Графический объект 12">
            <a:extLst>
              <a:ext uri="{FF2B5EF4-FFF2-40B4-BE49-F238E27FC236}">
                <a16:creationId xmlns="" xmlns:a16="http://schemas.microsoft.com/office/drawing/2014/main" id="{B0DFD584-E5CF-41EF-B51E-679CE22DDF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Графический объект 13">
            <a:extLst>
              <a:ext uri="{FF2B5EF4-FFF2-40B4-BE49-F238E27FC236}">
                <a16:creationId xmlns="" xmlns:a16="http://schemas.microsoft.com/office/drawing/2014/main" id="{E5C02DDF-25A6-42C7-9525-F279CE2095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содержимо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="" xmlns:a16="http://schemas.microsoft.com/office/drawing/2014/main" id="{ADC2540D-94C4-405B-8607-0CEDD6F54B9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4" name="Объект 10">
            <a:extLst>
              <a:ext uri="{FF2B5EF4-FFF2-40B4-BE49-F238E27FC236}">
                <a16:creationId xmlns="" xmlns:a16="http://schemas.microsoft.com/office/drawing/2014/main" id="{11C6EC54-ADFA-4CFF-9E9B-DC7E96C854C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05651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562665" y="5120722"/>
            <a:ext cx="2342205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5" name="Объект 10">
            <a:extLst>
              <a:ext uri="{FF2B5EF4-FFF2-40B4-BE49-F238E27FC236}">
                <a16:creationId xmlns="" xmlns:a16="http://schemas.microsoft.com/office/drawing/2014/main" id="{1B6DD41C-FCE2-4AC6-A235-2FF1B905DAA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30117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=""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=""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2" name="Объект 3">
            <a:extLst>
              <a:ext uri="{FF2B5EF4-FFF2-40B4-BE49-F238E27FC236}">
                <a16:creationId xmlns=""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8609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Объект 10">
            <a:extLst>
              <a:ext uri="{FF2B5EF4-FFF2-40B4-BE49-F238E27FC236}">
                <a16:creationId xmlns="" xmlns:a16="http://schemas.microsoft.com/office/drawing/2014/main" id="{CEB4C3DB-E51E-4479-90C2-DFE5DB4B248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=""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463D7850-C2A6-43CE-BBE4-8E81A0A593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EBAD3E03-2E3B-440C-9105-6F9D33006D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3">
            <a:extLst>
              <a:ext uri="{FF2B5EF4-FFF2-40B4-BE49-F238E27FC236}">
                <a16:creationId xmlns=""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9023074" y="5120366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rtlCol="0"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76875" y="3682546"/>
            <a:ext cx="5111750" cy="1525588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Дата 6">
            <a:extLst>
              <a:ext uri="{FF2B5EF4-FFF2-40B4-BE49-F238E27FC236}">
                <a16:creationId xmlns=""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22" name="Нижний колонтитул 7">
            <a:extLst>
              <a:ext uri="{FF2B5EF4-FFF2-40B4-BE49-F238E27FC236}">
                <a16:creationId xmlns=""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24" name="Номер слайда 8">
            <a:extLst>
              <a:ext uri="{FF2B5EF4-FFF2-40B4-BE49-F238E27FC236}">
                <a16:creationId xmlns=""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61631676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ключени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rtlCol="0" anchor="b">
            <a:noAutofit/>
          </a:bodyPr>
          <a:lstStyle>
            <a:lvl1pPr algn="l">
              <a:defRPr sz="32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pic>
        <p:nvPicPr>
          <p:cNvPr id="6" name="Графический объект 5">
            <a:extLst>
              <a:ext uri="{FF2B5EF4-FFF2-40B4-BE49-F238E27FC236}">
                <a16:creationId xmlns=""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Дата 6">
            <a:extLst>
              <a:ext uri="{FF2B5EF4-FFF2-40B4-BE49-F238E27FC236}">
                <a16:creationId xmlns=""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0" name="Нижний колонтитул 7">
            <a:extLst>
              <a:ext uri="{FF2B5EF4-FFF2-40B4-BE49-F238E27FC236}">
                <a16:creationId xmlns=""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11" name="Номер слайда 8">
            <a:extLst>
              <a:ext uri="{FF2B5EF4-FFF2-40B4-BE49-F238E27FC236}">
                <a16:creationId xmlns=""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2935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Повестка дн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Графический объект 7">
            <a:extLst>
              <a:ext uri="{FF2B5EF4-FFF2-40B4-BE49-F238E27FC236}">
                <a16:creationId xmlns=""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rtlCol="0" anchor="b">
            <a:normAutofit/>
          </a:bodyPr>
          <a:lstStyle>
            <a:lvl1pPr>
              <a:defRPr sz="28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3499" y="2924175"/>
            <a:ext cx="3171825" cy="2519363"/>
          </a:xfrm>
        </p:spPr>
        <p:txBody>
          <a:bodyPr rtlCol="0"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631270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Графический объект 10">
            <a:extLst>
              <a:ext uri="{FF2B5EF4-FFF2-40B4-BE49-F238E27FC236}">
                <a16:creationId xmlns="" xmlns:a16="http://schemas.microsoft.com/office/drawing/2014/main" id="{9D2AF524-D4B4-4A3A-9CE4-EDAFE1D5A3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 rtlCol="0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17" name="Текст 15">
            <a:extLst>
              <a:ext uri="{FF2B5EF4-FFF2-40B4-BE49-F238E27FC236}">
                <a16:creationId xmlns=""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18" name="Текст 15">
            <a:extLst>
              <a:ext uri="{FF2B5EF4-FFF2-40B4-BE49-F238E27FC236}">
                <a16:creationId xmlns=""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19" name="Текст 15">
            <a:extLst>
              <a:ext uri="{FF2B5EF4-FFF2-40B4-BE49-F238E27FC236}">
                <a16:creationId xmlns=""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34" name="Текст 15">
            <a:extLst>
              <a:ext uri="{FF2B5EF4-FFF2-40B4-BE49-F238E27FC236}">
                <a16:creationId xmlns=""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35" name="Текст 15">
            <a:extLst>
              <a:ext uri="{FF2B5EF4-FFF2-40B4-BE49-F238E27FC236}">
                <a16:creationId xmlns=""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82564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36" name="Текст 15">
            <a:extLst>
              <a:ext uri="{FF2B5EF4-FFF2-40B4-BE49-F238E27FC236}">
                <a16:creationId xmlns=""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37" name="Текст 15">
            <a:extLst>
              <a:ext uri="{FF2B5EF4-FFF2-40B4-BE49-F238E27FC236}">
                <a16:creationId xmlns=""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3795F91-C721-4363-956D-756673AE79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8AC14461-E27D-413D-B31A-47B74646AF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4D6AEA4C-7710-4829-BA87-8DD77F1593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E9BD473E-6203-491C-87AC-54AC0AB233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ru-RU" noProof="0"/>
              <a:t>20XX г.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5823" y="6356350"/>
            <a:ext cx="1808712" cy="365125"/>
          </a:xfrm>
        </p:spPr>
        <p:txBody>
          <a:bodyPr rtlCol="0"/>
          <a:lstStyle>
            <a:lvl1pPr algn="l"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3 столбцами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=""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=""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1" name="Текст 15">
            <a:extLst>
              <a:ext uri="{FF2B5EF4-FFF2-40B4-BE49-F238E27FC236}">
                <a16:creationId xmlns=""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32" name="Текст 18">
            <a:extLst>
              <a:ext uri="{FF2B5EF4-FFF2-40B4-BE49-F238E27FC236}">
                <a16:creationId xmlns=""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Текст 15">
            <a:extLst>
              <a:ext uri="{FF2B5EF4-FFF2-40B4-BE49-F238E27FC236}">
                <a16:creationId xmlns=""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34" name="Текст 18">
            <a:extLst>
              <a:ext uri="{FF2B5EF4-FFF2-40B4-BE49-F238E27FC236}">
                <a16:creationId xmlns=""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2" name="Текст 15">
            <a:extLst>
              <a:ext uri="{FF2B5EF4-FFF2-40B4-BE49-F238E27FC236}">
                <a16:creationId xmlns=""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3" name="Текст 18">
            <a:extLst>
              <a:ext uri="{FF2B5EF4-FFF2-40B4-BE49-F238E27FC236}">
                <a16:creationId xmlns=""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="" xmlns:a16="http://schemas.microsoft.com/office/drawing/2014/main" id="{9298DCF7-7DC1-4618-8133-F63847B0AF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653A6567-233D-4A3B-B52B-DE7E5E35A1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Графический объект 6">
            <a:extLst>
              <a:ext uri="{FF2B5EF4-FFF2-40B4-BE49-F238E27FC236}">
                <a16:creationId xmlns="" xmlns:a16="http://schemas.microsoft.com/office/drawing/2014/main" id="{64D564EB-CA78-42C6-AD76-3C4E7B3AEA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8" name="Графический объект 7">
            <a:extLst>
              <a:ext uri="{FF2B5EF4-FFF2-40B4-BE49-F238E27FC236}">
                <a16:creationId xmlns="" xmlns:a16="http://schemas.microsoft.com/office/drawing/2014/main" id="{1CFFBB3A-BDCF-4878-8D04-E8BB9A050E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2 столбцам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rtlCol="0"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=""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=""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8" name="Текст 18">
            <a:extLst>
              <a:ext uri="{FF2B5EF4-FFF2-40B4-BE49-F238E27FC236}">
                <a16:creationId xmlns=""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15">
            <a:extLst>
              <a:ext uri="{FF2B5EF4-FFF2-40B4-BE49-F238E27FC236}">
                <a16:creationId xmlns=""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0" name="Текст 18">
            <a:extLst>
              <a:ext uri="{FF2B5EF4-FFF2-40B4-BE49-F238E27FC236}">
                <a16:creationId xmlns=""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Текст 15">
            <a:extLst>
              <a:ext uri="{FF2B5EF4-FFF2-40B4-BE49-F238E27FC236}">
                <a16:creationId xmlns=""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4" name="Текст 18">
            <a:extLst>
              <a:ext uri="{FF2B5EF4-FFF2-40B4-BE49-F238E27FC236}">
                <a16:creationId xmlns=""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  <p:pic>
        <p:nvPicPr>
          <p:cNvPr id="2" name="Графический объект 1">
            <a:extLst>
              <a:ext uri="{FF2B5EF4-FFF2-40B4-BE49-F238E27FC236}">
                <a16:creationId xmlns="" xmlns:a16="http://schemas.microsoft.com/office/drawing/2014/main" id="{6D8D9106-8780-461D-9091-E074B0A3C9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Вступлени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rtlCol="0" anchor="b"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62075" y="3660774"/>
            <a:ext cx="5111750" cy="1525588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Дата 6">
            <a:extLst>
              <a:ext uri="{FF2B5EF4-FFF2-40B4-BE49-F238E27FC236}">
                <a16:creationId xmlns=""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0" name="Нижний колонтитул 7">
            <a:extLst>
              <a:ext uri="{FF2B5EF4-FFF2-40B4-BE49-F238E27FC236}">
                <a16:creationId xmlns=""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11" name="Номер слайда 8">
            <a:extLst>
              <a:ext uri="{FF2B5EF4-FFF2-40B4-BE49-F238E27FC236}">
                <a16:creationId xmlns=""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2932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rtlCol="0" anchor="ctr">
            <a:noAutofit/>
          </a:bodyPr>
          <a:lstStyle>
            <a:lvl1pPr algn="l">
              <a:defRPr sz="3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pic>
        <p:nvPicPr>
          <p:cNvPr id="5" name="Графический объект 4">
            <a:extLst>
              <a:ext uri="{FF2B5EF4-FFF2-40B4-BE49-F238E27FC236}">
                <a16:creationId xmlns=""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866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рафический объект 6">
            <a:extLst>
              <a:ext uri="{FF2B5EF4-FFF2-40B4-BE49-F238E27FC236}">
                <a16:creationId xmlns=""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rtlCol="0"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5">
            <a:extLst>
              <a:ext uri="{FF2B5EF4-FFF2-40B4-BE49-F238E27FC236}">
                <a16:creationId xmlns=""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2" name="Текст 18">
            <a:extLst>
              <a:ext uri="{FF2B5EF4-FFF2-40B4-BE49-F238E27FC236}">
                <a16:creationId xmlns=""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3" name="Текст 15">
            <a:extLst>
              <a:ext uri="{FF2B5EF4-FFF2-40B4-BE49-F238E27FC236}">
                <a16:creationId xmlns=""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4" name="Текст 18">
            <a:extLst>
              <a:ext uri="{FF2B5EF4-FFF2-40B4-BE49-F238E27FC236}">
                <a16:creationId xmlns=""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=""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6" name="Текст 18">
            <a:extLst>
              <a:ext uri="{FF2B5EF4-FFF2-40B4-BE49-F238E27FC236}">
                <a16:creationId xmlns=""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Дата 2">
            <a:extLst>
              <a:ext uri="{FF2B5EF4-FFF2-40B4-BE49-F238E27FC236}">
                <a16:creationId xmlns=""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8" name="Нижний колонтитул 3">
            <a:extLst>
              <a:ext uri="{FF2B5EF4-FFF2-40B4-BE49-F238E27FC236}">
                <a16:creationId xmlns=""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19" name="Номер слайда 4">
            <a:extLst>
              <a:ext uri="{FF2B5EF4-FFF2-40B4-BE49-F238E27FC236}">
                <a16:creationId xmlns=""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6479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43104" y="3834606"/>
            <a:ext cx="2882475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47665" y="3834606"/>
            <a:ext cx="2896671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=""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22" name="Объект 3">
            <a:extLst>
              <a:ext uri="{FF2B5EF4-FFF2-40B4-BE49-F238E27FC236}">
                <a16:creationId xmlns=""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066421" y="3834606"/>
            <a:ext cx="2882475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463D7850-C2A6-43CE-BBE4-8E81A0A593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EBAD3E03-2E3B-440C-9105-6F9D33006D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/>
              <a:t>20ГГ</a:t>
            </a:r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/>
              <a:t>Набор слайдов для презентации</a:t>
            </a:r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CEABB6-07DC-46E8-9B57-56EC44A396E5}" type="slidenum">
              <a:rPr lang="ru-RU" noProof="0" smtClean="0"/>
              <a:pPr/>
              <a:t>‹#›</a:t>
            </a:fld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697" r:id="rId6"/>
    <p:sldLayoutId id="2147483673" r:id="rId7"/>
    <p:sldLayoutId id="2147483676" r:id="rId8"/>
    <p:sldLayoutId id="2147483672" r:id="rId9"/>
    <p:sldLayoutId id="2147483699" r:id="rId10"/>
    <p:sldLayoutId id="2147483671" r:id="rId11"/>
    <p:sldLayoutId id="2147483700" r:id="rId12"/>
    <p:sldLayoutId id="2147483692" r:id="rId13"/>
    <p:sldLayoutId id="2147483681" r:id="rId14"/>
    <p:sldLayoutId id="2147483674" r:id="rId15"/>
    <p:sldLayoutId id="2147483675" r:id="rId16"/>
    <p:sldLayoutId id="2147483696" r:id="rId17"/>
    <p:sldLayoutId id="2147483677" r:id="rId18"/>
    <p:sldLayoutId id="2147483678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infourok.ru/sistema-pitaniya-dizelnogo-dvigatelya-7089357.html" TargetMode="External"/><Relationship Id="rId3" Type="http://schemas.openxmlformats.org/officeDocument/2006/relationships/image" Target="../media/image46.jpeg"/><Relationship Id="rId7" Type="http://schemas.openxmlformats.org/officeDocument/2006/relationships/hyperlink" Target="https://infourok.ru/opryskivateli-i-navigacionnyj-kompleks-7089353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infourok.ru/rabochaya-programma-po-predmetu-op-02-tehnicheskaya-mehanika-4450978.html" TargetMode="External"/><Relationship Id="rId5" Type="http://schemas.openxmlformats.org/officeDocument/2006/relationships/hyperlink" Target="https://infourok.ru/rabochaya-programma-op-12-remont-oborudovaniya-4451932.html" TargetMode="External"/><Relationship Id="rId4" Type="http://schemas.openxmlformats.org/officeDocument/2006/relationships/image" Target="../media/image47.jpeg"/><Relationship Id="rId9" Type="http://schemas.openxmlformats.org/officeDocument/2006/relationships/hyperlink" Target="https://infourok.ru/sistema-pitaniya-dizelya-instrukcionnaya-karta-7089363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hyperlink" Target="https://olek-ot.obr.sakha.gov.ru/" TargetMode="External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Relationship Id="rId9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4948" y="4203032"/>
            <a:ext cx="6240378" cy="1860884"/>
          </a:xfrm>
        </p:spPr>
        <p:txBody>
          <a:bodyPr rtlCol="0"/>
          <a:lstStyle/>
          <a:p>
            <a:pPr rtl="0"/>
            <a:r>
              <a:rPr lang="ru-RU" sz="4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Аттестация преподавателя</a:t>
            </a:r>
            <a:endParaRPr lang="ru-RU" sz="4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242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012" t="17997" r="25081" b="15094"/>
          <a:stretch/>
        </p:blipFill>
        <p:spPr bwMode="auto">
          <a:xfrm rot="19780807">
            <a:off x="1334772" y="1302590"/>
            <a:ext cx="3274671" cy="4261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079" y="1483744"/>
            <a:ext cx="2967487" cy="4675516"/>
          </a:xfrm>
        </p:spPr>
        <p:txBody>
          <a:bodyPr>
            <a:normAutofit/>
          </a:bodyPr>
          <a:lstStyle/>
          <a:p>
            <a:r>
              <a:rPr lang="ru-RU" sz="1800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РЧ-2021 год – Участник и занявший 2 место является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Архипов Владислав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Андреевич</a:t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РЧ-2023 год – Участником и победителем является студент 2 курса МАКАРОВ ДЕНИС АЛЕКСЕЕВИЧ</a:t>
            </a:r>
            <a:endParaRPr lang="ru-RU" sz="1800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204448" y="6492875"/>
            <a:ext cx="987552" cy="365125"/>
          </a:xfrm>
        </p:spPr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10</a:t>
            </a:fld>
            <a:endParaRPr lang="ru-RU" noProof="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7708C79-A4AC-4B5D-92DF-600737E4D11A}"/>
              </a:ext>
            </a:extLst>
          </p:cNvPr>
          <p:cNvSpPr txBox="1">
            <a:spLocks/>
          </p:cNvSpPr>
          <p:nvPr/>
        </p:nvSpPr>
        <p:spPr>
          <a:xfrm>
            <a:off x="483079" y="718457"/>
            <a:ext cx="11521687" cy="5980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Чемпионат «молодые профессионалы» по компетенции </a:t>
            </a:r>
            <a:b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«Эксплуатация сельскохозяйственных машин»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00446" y="186784"/>
            <a:ext cx="11704320" cy="531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342900" indent="-342900" algn="ctr"/>
            <a:r>
              <a:rPr lang="ru-RU" sz="21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Результаты освоения обучающимися образовательных программ по итогам мониторинга системы образования (профессиональный цикл)</a:t>
            </a:r>
            <a:endParaRPr lang="ru-RU" dirty="0"/>
          </a:p>
        </p:txBody>
      </p:sp>
      <p:pic>
        <p:nvPicPr>
          <p:cNvPr id="6146" name="Picture 2" descr="C:\Users\Николай С\Downloads\WhatsApp Image 2024-03-23 at 17.55.36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49" t="10476" r="20818" b="6918"/>
          <a:stretch/>
        </p:blipFill>
        <p:spPr bwMode="auto">
          <a:xfrm>
            <a:off x="3619619" y="1483744"/>
            <a:ext cx="5065973" cy="452024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989" t="20283" r="27467" b="12378"/>
          <a:stretch/>
        </p:blipFill>
        <p:spPr bwMode="auto">
          <a:xfrm>
            <a:off x="8971634" y="1483744"/>
            <a:ext cx="2992055" cy="4615427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xmlns="" val="195256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иколай С\Downloads\WhatsApp Image 2024-03-29 at 18.14.36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672105">
            <a:off x="1156796" y="1525173"/>
            <a:ext cx="3009112" cy="4086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69" y="1483743"/>
            <a:ext cx="3906387" cy="5104263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РЧ-2024 год – Участником и победителем является студент </a:t>
            </a:r>
            <a:r>
              <a:rPr lang="en-US" sz="1800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курса Севостьянов Евгений Иванович,</a:t>
            </a:r>
            <a:r>
              <a:rPr lang="en-US" sz="1800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занявший </a:t>
            </a:r>
            <a:r>
              <a:rPr lang="en-US" sz="1800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  <a:endParaRPr lang="ru-RU" sz="1800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204448" y="6492875"/>
            <a:ext cx="987552" cy="365125"/>
          </a:xfrm>
        </p:spPr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11</a:t>
            </a:fld>
            <a:endParaRPr lang="ru-RU" noProof="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7708C79-A4AC-4B5D-92DF-600737E4D11A}"/>
              </a:ext>
            </a:extLst>
          </p:cNvPr>
          <p:cNvSpPr txBox="1">
            <a:spLocks/>
          </p:cNvSpPr>
          <p:nvPr/>
        </p:nvSpPr>
        <p:spPr>
          <a:xfrm>
            <a:off x="483079" y="718457"/>
            <a:ext cx="11521687" cy="5980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Чемпионат «молодые профессионалы» по компетенции </a:t>
            </a:r>
            <a:b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«Эксплуатация сельскохозяйственных машин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00446" y="186784"/>
            <a:ext cx="11704320" cy="531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342900" indent="-342900" algn="ctr"/>
            <a:r>
              <a:rPr lang="ru-RU" sz="21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Результаты освоения обучающимися образовательных программ по итогам мониторинга системы образования (профессиональный цикл)</a:t>
            </a:r>
            <a:endParaRPr lang="ru-RU" dirty="0"/>
          </a:p>
        </p:txBody>
      </p:sp>
      <p:pic>
        <p:nvPicPr>
          <p:cNvPr id="1027" name="Picture 3" descr="C:\Users\Николай С\Downloads\WhatsApp Image 2024-03-29 at 16.06.3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7456" y="1483744"/>
            <a:ext cx="3828197" cy="510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Николай С\Downloads\WhatsApp Image 2024-03-29 at 18.14.36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72" t="11681" r="11234" b="12702"/>
          <a:stretch/>
        </p:blipFill>
        <p:spPr bwMode="auto">
          <a:xfrm>
            <a:off x="8106768" y="1679705"/>
            <a:ext cx="3712751" cy="457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108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иколай С\Downloads\WhatsApp Image 2024-03-29 at 18.09.54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783525">
            <a:off x="1347069" y="1565483"/>
            <a:ext cx="3049145" cy="4252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69" y="1483743"/>
            <a:ext cx="3906387" cy="5104263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РЧ-2024 год – Участником и победителем является студент </a:t>
            </a:r>
            <a:r>
              <a:rPr lang="en-US" sz="1800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курса Горохов Дамир Николаевич,</a:t>
            </a:r>
            <a:r>
              <a:rPr lang="en-US" sz="1800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занявший </a:t>
            </a:r>
            <a:r>
              <a:rPr lang="en-US" sz="1800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800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  <a:endParaRPr lang="ru-RU" sz="1800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204448" y="6492875"/>
            <a:ext cx="987552" cy="365125"/>
          </a:xfrm>
        </p:spPr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12</a:t>
            </a:fld>
            <a:endParaRPr lang="ru-RU" noProof="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7708C79-A4AC-4B5D-92DF-600737E4D11A}"/>
              </a:ext>
            </a:extLst>
          </p:cNvPr>
          <p:cNvSpPr txBox="1">
            <a:spLocks/>
          </p:cNvSpPr>
          <p:nvPr/>
        </p:nvSpPr>
        <p:spPr>
          <a:xfrm>
            <a:off x="483079" y="718457"/>
            <a:ext cx="11521687" cy="5980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Чемпионат «молодые профессионалы» по компетенции </a:t>
            </a:r>
            <a:b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«Эксплуатация сельскохозяйственных машин»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00446" y="186784"/>
            <a:ext cx="11704320" cy="531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342900" indent="-342900" algn="ctr"/>
            <a:r>
              <a:rPr lang="ru-RU" sz="21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Результаты освоения обучающимися образовательных программ по итогам мониторинга системы образования (профессиональный цикл)</a:t>
            </a:r>
            <a:endParaRPr lang="ru-RU" dirty="0"/>
          </a:p>
        </p:txBody>
      </p:sp>
      <p:pic>
        <p:nvPicPr>
          <p:cNvPr id="2051" name="Picture 3" descr="C:\Users\Николай С\Downloads\WhatsApp Image 2024-03-29 at 16.06.35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2218" y="1455340"/>
            <a:ext cx="3678075" cy="490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Николай С\Downloads\WhatsApp Image 2024-03-29 at 18.09.5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1192" y="1578169"/>
            <a:ext cx="3285084" cy="446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30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79" y="718457"/>
            <a:ext cx="11521687" cy="598083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Выпускная квалификационная работа по специальности </a:t>
            </a:r>
            <a:b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35.02.16 «Эксплуатация и ремонт сельскохозяйственной техники и оборудования»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5FF1291-56EB-4A7B-A198-1D91F9ECC5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4963" y="2606658"/>
            <a:ext cx="2141764" cy="514350"/>
          </a:xfrm>
        </p:spPr>
        <p:txBody>
          <a:bodyPr rtlCol="0"/>
          <a:lstStyle/>
          <a:p>
            <a:pPr rtl="0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ВКР-2021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184E21C-7534-4FB5-9709-F7D1A11034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55306" y="3720053"/>
            <a:ext cx="2141764" cy="514350"/>
          </a:xfrm>
        </p:spPr>
        <p:txBody>
          <a:bodyPr rtlCol="0"/>
          <a:lstStyle/>
          <a:p>
            <a:pPr rtl="0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ВКР-2022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D7EB25CA-DA83-483D-AF83-0001BDF2DE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9284" y="1606602"/>
            <a:ext cx="5539095" cy="596631"/>
          </a:xfrm>
        </p:spPr>
        <p:txBody>
          <a:bodyPr rtlCol="0">
            <a:normAutofit/>
          </a:bodyPr>
          <a:lstStyle/>
          <a:p>
            <a:pPr rtl="0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сдачи ВКР с 2021 по 2023 гг.: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B46CE8C6-E12D-4A0D-8553-7FFA31941D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9663" y="2185497"/>
            <a:ext cx="5969519" cy="1175541"/>
          </a:xfrm>
        </p:spPr>
        <p:txBody>
          <a:bodyPr rtlCol="0">
            <a:normAutofit fontScale="62500" lnSpcReduction="20000"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Павлов Андрей Дмитриевич – оценка «5»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Сивцев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Виталий Аркадьевич – оценка «4»</a:t>
            </a:r>
          </a:p>
          <a:p>
            <a:pPr rtl="0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Скрябин Дмитрий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Саввич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оценка «4»</a:t>
            </a:r>
          </a:p>
          <a:p>
            <a:pPr rtl="0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Христофоров Виктор Иванович – оценка «5»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1C7D5285-85DF-4331-A6FA-1AE847CA47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11403" y="3354616"/>
            <a:ext cx="6085976" cy="1365665"/>
          </a:xfrm>
        </p:spPr>
        <p:txBody>
          <a:bodyPr rtlCol="0">
            <a:noAutofit/>
          </a:bodyPr>
          <a:lstStyle/>
          <a:p>
            <a:pPr marL="342900" indent="-342900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Алексеев Семен Илларионович – оценка «5»</a:t>
            </a:r>
          </a:p>
          <a:p>
            <a:pPr marL="342900" indent="-342900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Винокуров Андрей Владимирович – оценка «4»</a:t>
            </a:r>
          </a:p>
          <a:p>
            <a:pPr marL="342900" indent="-342900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Слепцов Денис Иннокентьевич – оценка «4»</a:t>
            </a:r>
          </a:p>
          <a:p>
            <a:pPr marL="342900" indent="-342900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Чугунов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Айтал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Маркович – оценка «4»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E3984D70-BD95-4E1F-9725-902B5D74D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9075" y="6492875"/>
            <a:ext cx="542925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13</a:t>
            </a:fld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00446" y="186784"/>
            <a:ext cx="11704320" cy="531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342900" indent="-342900" algn="ctr"/>
            <a:r>
              <a:rPr lang="ru-RU" sz="21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3.1. Результаты освоения обучающимися образовательных программ по итогам мониторинга системы образования (общеобразовательный цикл)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20"/>
          </p:nvPr>
        </p:nvSpPr>
        <p:spPr>
          <a:xfrm>
            <a:off x="6202034" y="4680579"/>
            <a:ext cx="5539095" cy="1010842"/>
          </a:xfrm>
        </p:spPr>
        <p:txBody>
          <a:bodyPr>
            <a:normAutofit/>
          </a:bodyPr>
          <a:lstStyle/>
          <a:p>
            <a:pPr marL="342900" indent="-342900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Винокуров Дмитрий Степанович – оценка «4»</a:t>
            </a:r>
          </a:p>
          <a:p>
            <a:pPr marL="342900" indent="-342900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Илларионов Василий Дмитриевич – оценка «5»</a:t>
            </a:r>
          </a:p>
          <a:p>
            <a:pPr marL="342900" indent="-342900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Львов Егор Александрович – оценка «5»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Текст 4">
            <a:extLst>
              <a:ext uri="{FF2B5EF4-FFF2-40B4-BE49-F238E27FC236}">
                <a16:creationId xmlns="" xmlns:a16="http://schemas.microsoft.com/office/drawing/2014/main" id="{6184E21C-7534-4FB5-9709-F7D1A11034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25291" y="4786852"/>
            <a:ext cx="2141764" cy="514350"/>
          </a:xfrm>
        </p:spPr>
        <p:txBody>
          <a:bodyPr rtlCol="0"/>
          <a:lstStyle/>
          <a:p>
            <a:pPr rtl="0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ВКР-2023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826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22"/>
          </p:nvPr>
        </p:nvSpPr>
        <p:spPr>
          <a:xfrm>
            <a:off x="11538857" y="6492875"/>
            <a:ext cx="653143" cy="365125"/>
          </a:xfrm>
        </p:spPr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14</a:t>
            </a:fld>
            <a:endParaRPr lang="ru-RU" noProof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00446" y="186784"/>
            <a:ext cx="11704320" cy="72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342900" indent="-342900" algn="ctr"/>
            <a:r>
              <a:rPr lang="ru-RU" sz="21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1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Результаты участия обучающимися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endParaRPr lang="ru-RU" dirty="0"/>
          </a:p>
        </p:txBody>
      </p:sp>
      <p:pic>
        <p:nvPicPr>
          <p:cNvPr id="12" name="Рисунок 11" descr="D:\Фото по работе\IMG-20200313-WA008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76"/>
          <a:stretch/>
        </p:blipFill>
        <p:spPr bwMode="auto">
          <a:xfrm>
            <a:off x="300446" y="1104181"/>
            <a:ext cx="3546936" cy="4485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F:\Слепцов НЕ\2 ЭСХ-19\Фото\20200313_14075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949"/>
          <a:stretch/>
        </p:blipFill>
        <p:spPr bwMode="auto">
          <a:xfrm>
            <a:off x="4070226" y="1104181"/>
            <a:ext cx="4164759" cy="28556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170" name="Picture 2" descr="C:\Users\Николай С\Downloads\WhatsApp Image 2024-03-23 at 23.07.07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82" b="11446"/>
          <a:stretch/>
        </p:blipFill>
        <p:spPr bwMode="auto">
          <a:xfrm>
            <a:off x="8444266" y="1104181"/>
            <a:ext cx="3560499" cy="448573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4" name="Прямоугольник 13"/>
          <p:cNvSpPr/>
          <p:nvPr/>
        </p:nvSpPr>
        <p:spPr>
          <a:xfrm>
            <a:off x="300446" y="5742028"/>
            <a:ext cx="11704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СИВЦЕВ ВИТАЛИЙ АРКАДЬЕВИЧ студент </a:t>
            </a:r>
            <a:r>
              <a:rPr lang="ru-RU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курса по специальности 35.02.16 «Эксплуатация и ремонт сельскохозяйственной техники и оборудования»  стал  дипломантом 2 степени регионального этапа Всероссийской олимпиады профессионального мастерства по УГС 35.00.00 «Сельское, лесное и рыбное хозяйство»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6556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Николай С\Downloads\WhatsApp Image 2024-03-23 at 23.07.0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9549" y="1094964"/>
            <a:ext cx="3741054" cy="4241311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0" name="Номер слайда 9"/>
          <p:cNvSpPr>
            <a:spLocks noGrp="1"/>
          </p:cNvSpPr>
          <p:nvPr>
            <p:ph type="sldNum" sz="quarter" idx="22"/>
          </p:nvPr>
        </p:nvSpPr>
        <p:spPr>
          <a:xfrm>
            <a:off x="11538857" y="6492875"/>
            <a:ext cx="653143" cy="365125"/>
          </a:xfrm>
        </p:spPr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15</a:t>
            </a:fld>
            <a:endParaRPr lang="ru-RU" noProof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00446" y="186784"/>
            <a:ext cx="11704320" cy="72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342900" indent="-342900" algn="ctr"/>
            <a:r>
              <a:rPr lang="ru-RU" sz="21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1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Результаты участия обучающимися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00446" y="5765644"/>
            <a:ext cx="113836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 Денис Алексеевич студент 3 курса и Карпов </a:t>
            </a:r>
            <a:r>
              <a:rPr lang="ru-RU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вгений </a:t>
            </a:r>
            <a:r>
              <a:rPr lang="ru-RU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ванович студент </a:t>
            </a:r>
            <a:r>
              <a:rPr lang="ru-RU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курса по специальности 35.02.16 «Эксплуатация и ремонт сельскохозяйственной техники и оборудования»  </a:t>
            </a:r>
            <a:r>
              <a:rPr lang="ru-RU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участвует в </a:t>
            </a:r>
            <a:r>
              <a:rPr lang="ru-RU" dirty="0" err="1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работе (мероприятиях), проводит различные мастер-классы для школьников. </a:t>
            </a:r>
            <a:endParaRPr lang="ru-RU" dirty="0"/>
          </a:p>
        </p:txBody>
      </p:sp>
      <p:pic>
        <p:nvPicPr>
          <p:cNvPr id="8195" name="Picture 3" descr="C:\Users\Николай С\Downloads\WhatsApp Image 2024-03-23 at 23.15.2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1411" y="1736409"/>
            <a:ext cx="3581723" cy="268629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050" name="Picture 2" descr="C:\Users\Николай С\Downloads\WhatsApp Image 2024-03-25 at 18.01.5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856" y="1094964"/>
            <a:ext cx="3485297" cy="464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772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22"/>
          </p:nvPr>
        </p:nvSpPr>
        <p:spPr>
          <a:xfrm>
            <a:off x="11538857" y="6492875"/>
            <a:ext cx="653143" cy="365125"/>
          </a:xfrm>
        </p:spPr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16</a:t>
            </a:fld>
            <a:endParaRPr lang="ru-RU" noProof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00446" y="186784"/>
            <a:ext cx="11704320" cy="72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342900" indent="-342900" algn="ctr"/>
            <a:r>
              <a:rPr lang="ru-RU" sz="21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1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Результаты участия обучающимися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00446" y="5742028"/>
            <a:ext cx="11704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err="1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охунаев</a:t>
            </a:r>
            <a:r>
              <a:rPr lang="ru-RU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Нил-Виктор Владимирович студент </a:t>
            </a:r>
            <a:r>
              <a:rPr lang="ru-RU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курса по специальности 35.02.16 «Эксплуатация и ремонт сельскохозяйственной техники и оборудования»  </a:t>
            </a:r>
            <a:r>
              <a:rPr lang="ru-RU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титулованным МИСТЕР-ЯСХТ 2024 г. </a:t>
            </a:r>
            <a:endParaRPr lang="ru-RU" dirty="0"/>
          </a:p>
        </p:txBody>
      </p:sp>
      <p:pic>
        <p:nvPicPr>
          <p:cNvPr id="9218" name="Picture 2" descr="C:\Users\Николай С\Downloads\WhatsApp Image 2024-03-23 at 23.06.2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2525" y="1061381"/>
            <a:ext cx="3246833" cy="433362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219" name="Picture 3" descr="C:\Users\Николай С\Downloads\WhatsApp Image 2024-03-23 at 23.06.23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15" t="20125" r="8240"/>
          <a:stretch/>
        </p:blipFill>
        <p:spPr bwMode="auto">
          <a:xfrm>
            <a:off x="7883611" y="1031854"/>
            <a:ext cx="3348681" cy="436804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26" name="Picture 2" descr="C:\Users\1\Downloads\WhatsApp Image 2024-03-25 at 16.53.30.jpeg"/>
          <p:cNvPicPr>
            <a:picLocks noChangeAspect="1" noChangeArrowheads="1"/>
          </p:cNvPicPr>
          <p:nvPr/>
        </p:nvPicPr>
        <p:blipFill>
          <a:blip r:embed="rId4"/>
          <a:srcRect l="10390" t="12643" r="18739" b="13844"/>
          <a:stretch>
            <a:fillRect/>
          </a:stretch>
        </p:blipFill>
        <p:spPr bwMode="auto">
          <a:xfrm rot="16200000">
            <a:off x="971284" y="1425927"/>
            <a:ext cx="2619633" cy="3623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7793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161" t="12028" r="30915" b="25944"/>
          <a:stretch/>
        </p:blipFill>
        <p:spPr bwMode="auto">
          <a:xfrm>
            <a:off x="8779538" y="2037695"/>
            <a:ext cx="2487726" cy="198407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4151" y="1688242"/>
            <a:ext cx="3410164" cy="4780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491" y="374592"/>
            <a:ext cx="9885872" cy="764095"/>
          </a:xfrm>
        </p:spPr>
        <p:txBody>
          <a:bodyPr rtlCol="0">
            <a:normAutofit/>
          </a:bodyPr>
          <a:lstStyle/>
          <a:p>
            <a:r>
              <a:rPr lang="ru-RU" sz="19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Результаты использования новых образовательных технологий</a:t>
            </a:r>
            <a:endParaRPr lang="ru-RU" sz="19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295" y="1592156"/>
            <a:ext cx="4603446" cy="5596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160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НАЦИОНАЛЬНУЮ БИБЛИОТЕКУ РС(Я) И СРЕДСТВА ИКТ</a:t>
            </a:r>
            <a:endParaRPr lang="ru-RU" sz="1600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81BA2B5-6A90-4204-ABDD-7183FBB03A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32575" y="1505659"/>
            <a:ext cx="4459425" cy="557919"/>
          </a:xfrm>
        </p:spPr>
        <p:txBody>
          <a:bodyPr rtlCol="0">
            <a:noAutofit/>
          </a:bodyPr>
          <a:lstStyle/>
          <a:p>
            <a:r>
              <a:rPr lang="ru-RU" sz="140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ИНФОРМАЦИОННУЮ СИСТЕМУ «СЕТЕВОЙ ГОРОД. ОБРАЗОВАНИЕ»</a:t>
            </a:r>
            <a:endParaRPr lang="ru-RU" sz="1400" dirty="0"/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301D392D-FB66-47A0-B628-5ADE822A2C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5110496"/>
            <a:ext cx="5037827" cy="1581038"/>
          </a:xfrm>
        </p:spPr>
        <p:txBody>
          <a:bodyPr rtlCol="0">
            <a:no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ТЕКСТОВЫЕ ПРОЦЕССОРЫ, ЭЛЕКТРОННЫЕ ТАБЛИЦЫ, ПРОГРАММЫ ПОДГОТОВКИ ПРЕЗЕНТАЦИЙ, ДИСТАНЦИОННЫЕ ТЕХНОЛОГИИ, РАЗЛИЧНЫЕ ЗДОРОВЬЕСБЕРЕГАЮЩИЕ ТЕХНОЛОГИИ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868F40F8-BF35-45E9-B3DD-5436362D74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01669" y="4068249"/>
            <a:ext cx="4290331" cy="580373"/>
          </a:xfrm>
        </p:spPr>
        <p:txBody>
          <a:bodyPr rtlCol="0">
            <a:noAutofit/>
          </a:bodyPr>
          <a:lstStyle/>
          <a:p>
            <a:r>
              <a:rPr lang="ru-RU" sz="140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БИБЛИОТЕЧНЫЕ СИСТЕМЫ «ЛАНЬ»</a:t>
            </a:r>
            <a:endParaRPr lang="ru-RU" sz="1400" dirty="0"/>
          </a:p>
        </p:txBody>
      </p:sp>
      <p:sp>
        <p:nvSpPr>
          <p:cNvPr id="82" name="Номер слайда 81">
            <a:extLst>
              <a:ext uri="{FF2B5EF4-FFF2-40B4-BE49-F238E27FC236}">
                <a16:creationId xmlns="" xmlns:a16="http://schemas.microsoft.com/office/drawing/2014/main" id="{CE36A058-BEC2-4BC5-A467-F2EB2A36505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9448800" y="6494062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17</a:t>
            </a:fld>
            <a:endParaRPr lang="ru-RU" dirty="0"/>
          </a:p>
        </p:txBody>
      </p:sp>
      <p:sp>
        <p:nvSpPr>
          <p:cNvPr id="13" name="Объект 3"/>
          <p:cNvSpPr txBox="1">
            <a:spLocks/>
          </p:cNvSpPr>
          <p:nvPr/>
        </p:nvSpPr>
        <p:spPr>
          <a:xfrm>
            <a:off x="776377" y="1063208"/>
            <a:ext cx="11007306" cy="3752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использует в своей деятельности новые образовательные технологии ЭОР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Николай С\Downloads\WhatsApp Image 2024-03-23 at 23.05.56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087" y="2247761"/>
            <a:ext cx="3890063" cy="263968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92" t="16096" r="21933" b="18102"/>
          <a:stretch/>
        </p:blipFill>
        <p:spPr bwMode="auto">
          <a:xfrm>
            <a:off x="8567196" y="4651964"/>
            <a:ext cx="3067677" cy="1927661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xmlns="" val="159392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ownloads\WhatsApp Image 2024-03-26 at 08.27.5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43835" y="1965277"/>
            <a:ext cx="3084392" cy="2313294"/>
          </a:xfrm>
          <a:prstGeom prst="rect">
            <a:avLst/>
          </a:prstGeom>
          <a:noFill/>
        </p:spPr>
      </p:pic>
      <p:pic>
        <p:nvPicPr>
          <p:cNvPr id="25" name="Рисунок 24" descr="C:\Users\Евгений\Downloads\Свидетельство проекта infourok.ru №БА8017725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539" y="1714398"/>
            <a:ext cx="2068634" cy="26260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864BC4F-3D59-464A-857E-6F155B368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93" y="305582"/>
            <a:ext cx="11697418" cy="470797"/>
          </a:xfrm>
        </p:spPr>
        <p:txBody>
          <a:bodyPr rtlCol="0">
            <a:noAutofit/>
          </a:bodyPr>
          <a:lstStyle/>
          <a:p>
            <a:r>
              <a:rPr lang="ru-RU" sz="19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Эффективность работы по программно-методическому сопровождению образовательного процесса</a:t>
            </a:r>
            <a:endParaRPr lang="ru-RU" sz="1900" dirty="0"/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8C1455DF-5CEC-44A2-A92D-8E901D15B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3192" y="2829464"/>
            <a:ext cx="2898476" cy="1207698"/>
          </a:xfrm>
        </p:spPr>
        <p:txBody>
          <a:bodyPr rtlCol="0"/>
          <a:lstStyle/>
          <a:p>
            <a:pPr rtl="0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программы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7C7E7B18-D05F-4C44-8718-8C671160FC9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485736" y="3064615"/>
            <a:ext cx="3174521" cy="823912"/>
          </a:xfrm>
        </p:spPr>
        <p:txBody>
          <a:bodyPr rtlCol="0"/>
          <a:lstStyle/>
          <a:p>
            <a:pPr rtl="0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Инструкционная карта занятия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="" xmlns:a16="http://schemas.microsoft.com/office/drawing/2014/main" id="{C4EAD5C6-02F0-4D27-8D85-1BD5EA833D6F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350369" y="3064615"/>
            <a:ext cx="2191109" cy="823912"/>
          </a:xfrm>
        </p:spPr>
        <p:txBody>
          <a:bodyPr rtlCol="0"/>
          <a:lstStyle/>
          <a:p>
            <a:pPr rtl="0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крытый урок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BC02F21-4E3C-469E-B11C-92142310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18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38354" y="4584182"/>
            <a:ext cx="38991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infourok.ru/rabochaya-programma-op-12-remont-oborudovaniya-4451932.html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infourok.ru/rabochaya-programma-po-predmetu-op-02-tehnicheskaya-mehanika-4450978.html</a:t>
            </a:r>
            <a:endParaRPr lang="ru-RU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7832784" y="4589253"/>
            <a:ext cx="36403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hlinkClick r:id="rId7"/>
              </a:rPr>
              <a:t>https</a:t>
            </a:r>
            <a:r>
              <a:rPr lang="en-US" dirty="0">
                <a:hlinkClick r:id="rId7"/>
              </a:rPr>
              <a:t>://</a:t>
            </a:r>
            <a:r>
              <a:rPr lang="en-US" dirty="0" smtClean="0">
                <a:hlinkClick r:id="rId7"/>
              </a:rPr>
              <a:t>infourok.ru/opryskivateli-i-navigacionnyj-kompleks-7089353.html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infourok.ru/sistema-pitaniya-dizelnogo-dvigatelya-7089357.html</a:t>
            </a:r>
            <a:endParaRPr lang="ru-RU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658264" y="4589253"/>
            <a:ext cx="29329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hlinkClick r:id="rId9"/>
              </a:rPr>
              <a:t>https</a:t>
            </a:r>
            <a:r>
              <a:rPr lang="en-US" dirty="0">
                <a:hlinkClick r:id="rId9"/>
              </a:rPr>
              <a:t>://</a:t>
            </a:r>
            <a:r>
              <a:rPr lang="en-US" dirty="0" smtClean="0">
                <a:hlinkClick r:id="rId9"/>
              </a:rPr>
              <a:t>infourok.ru/sistema-pitaniya-dizelya-instrukcionnaya-karta-7089363.html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451446" y="1032010"/>
            <a:ext cx="79702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 публикации на сайте Infourok.ru</a:t>
            </a:r>
            <a:r>
              <a:rPr lang="ru-RU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Рабочая программа ОП.12 Ремонт оборудования для производства молока</a:t>
            </a:r>
          </a:p>
          <a:p>
            <a:pPr marL="285750" indent="-285750" algn="ctr">
              <a:buFontTx/>
              <a:buChar char="-"/>
            </a:pPr>
            <a:r>
              <a:rPr lang="ru-RU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</a:t>
            </a:r>
            <a:r>
              <a:rPr lang="ru-RU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ОП.02 Техническая </a:t>
            </a:r>
            <a:r>
              <a:rPr lang="ru-RU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механика</a:t>
            </a:r>
          </a:p>
          <a:p>
            <a:pPr algn="ctr"/>
            <a:r>
              <a:rPr lang="ru-RU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гг. </a:t>
            </a:r>
            <a:r>
              <a:rPr lang="ru-RU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убликации открытых уроков:</a:t>
            </a:r>
          </a:p>
          <a:p>
            <a:pPr marL="285750" indent="-285750" algn="ctr">
              <a:buFontTx/>
              <a:buChar char="-"/>
            </a:pPr>
            <a:r>
              <a:rPr lang="ru-RU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питания дизельного двигателя</a:t>
            </a:r>
          </a:p>
          <a:p>
            <a:pPr marL="285750" indent="-285750" algn="ctr">
              <a:buFontTx/>
              <a:buChar char="-"/>
            </a:pPr>
            <a:r>
              <a:rPr lang="ru-RU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Опрыскиватели + навигационный комплекс</a:t>
            </a:r>
          </a:p>
          <a:p>
            <a:pPr algn="ctr"/>
            <a:endParaRPr lang="ru-RU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5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Выгнутая вправо стрелка 11"/>
          <p:cNvSpPr/>
          <p:nvPr/>
        </p:nvSpPr>
        <p:spPr>
          <a:xfrm flipH="1">
            <a:off x="4259308" y="4858421"/>
            <a:ext cx="534838" cy="1035168"/>
          </a:xfrm>
          <a:prstGeom prst="curvedLeftArrow">
            <a:avLst>
              <a:gd name="adj1" fmla="val 22201"/>
              <a:gd name="adj2" fmla="val 50000"/>
              <a:gd name="adj3" fmla="val 25000"/>
            </a:avLst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право стрелка 19"/>
          <p:cNvSpPr/>
          <p:nvPr/>
        </p:nvSpPr>
        <p:spPr>
          <a:xfrm rot="5400000" flipH="1">
            <a:off x="7860042" y="925591"/>
            <a:ext cx="534838" cy="1035168"/>
          </a:xfrm>
          <a:prstGeom prst="curvedLeftArrow">
            <a:avLst>
              <a:gd name="adj1" fmla="val 22201"/>
              <a:gd name="adj2" fmla="val 50000"/>
              <a:gd name="adj3" fmla="val 25000"/>
            </a:avLst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="" xmlns:a16="http://schemas.microsoft.com/office/drawing/2014/main" id="{42152A75-1CD2-44EC-9374-C83D4604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19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5864BC4F-3D59-464A-857E-6F155B368ED7}"/>
              </a:ext>
            </a:extLst>
          </p:cNvPr>
          <p:cNvSpPr txBox="1">
            <a:spLocks/>
          </p:cNvSpPr>
          <p:nvPr/>
        </p:nvSpPr>
        <p:spPr>
          <a:xfrm>
            <a:off x="253042" y="421383"/>
            <a:ext cx="11697418" cy="47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9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Обобщение и распространение в педагогических коллективах опыта практических результатов своей профессиональной деятельности</a:t>
            </a:r>
            <a:endParaRPr lang="ru-RU" sz="1900" dirty="0"/>
          </a:p>
        </p:txBody>
      </p:sp>
      <p:pic>
        <p:nvPicPr>
          <p:cNvPr id="15" name="Рисунок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70627" y="1263442"/>
            <a:ext cx="3835879" cy="262517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ик 15"/>
          <p:cNvSpPr/>
          <p:nvPr/>
        </p:nvSpPr>
        <p:spPr>
          <a:xfrm>
            <a:off x="552092" y="4016286"/>
            <a:ext cx="4088147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955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18-19 мая 2023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XV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Всероссийская юбилейная научно-практическая конференция агротехнологической направленности «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Чугуновские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агрочтения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посвященная 85-летию академика А.В. Чугунова и 35-летию агрошкол Якутии</a:t>
            </a:r>
          </a:p>
        </p:txBody>
      </p:sp>
      <p:pic>
        <p:nvPicPr>
          <p:cNvPr id="17" name="Рисунок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553149" y="1263441"/>
            <a:ext cx="3397311" cy="483710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Выгнутая влево стрелка 17"/>
          <p:cNvSpPr/>
          <p:nvPr/>
        </p:nvSpPr>
        <p:spPr>
          <a:xfrm>
            <a:off x="51759" y="3512989"/>
            <a:ext cx="500333" cy="882453"/>
          </a:xfrm>
          <a:prstGeom prst="curvedRightArrow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35358" y="1448774"/>
            <a:ext cx="3361105" cy="134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955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15-18 мая 2023 г.</a:t>
            </a:r>
          </a:p>
          <a:p>
            <a:pPr indent="20955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Финал регионального этапа Всероссийского конкурса «Мастер-года»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1951" y="2944779"/>
            <a:ext cx="3549338" cy="25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4863153" y="5566325"/>
            <a:ext cx="373493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955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12-21 марта2024 г. Открытые занятия ГБПОУ РС(Я) «ЯСХТ»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169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19F29B-F233-48AF-8261-F33A4E079E3E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4275" y="186256"/>
            <a:ext cx="4858250" cy="1325563"/>
          </a:xfrm>
        </p:spPr>
        <p:txBody>
          <a:bodyPr rtlCol="0"/>
          <a:lstStyle/>
          <a:p>
            <a:r>
              <a:rPr lang="ru-RU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Слепцов Николай Егорович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5E3EA69-4E0E-41BD-8095-A124225A2647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1768" y="1636296"/>
            <a:ext cx="8197516" cy="5053262"/>
          </a:xfrm>
        </p:spPr>
        <p:txBody>
          <a:bodyPr rtlCol="0">
            <a:normAutofit lnSpcReduction="10000"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Преподаватель ГБПОУ РС (Я) «Якутский сельскохозяйственный техникум»;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Образование – высшее; окончил 2005 г. Якутский государственный университет им. М.К.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Аммосова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квалификация – «Инженер-педагог»;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стаж работы –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16  лет, 7 месяцев;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работы в системе профессионального образования – 7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Имеющаяся квалификационная категория – 1 категория,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№09-18/9 от 29.12.2020 г.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Отличник сельского хозяйства РС (Я), №3495 от 04.12.2018 г.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4448" y="6492875"/>
            <a:ext cx="987552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2</a:t>
            </a:fld>
            <a:endParaRPr lang="ru-RU" dirty="0"/>
          </a:p>
        </p:txBody>
      </p:sp>
      <p:pic>
        <p:nvPicPr>
          <p:cNvPr id="11" name="Picture placeholder 29">
            <a:extLst>
              <a:ext uri="{FF2B5EF4-FFF2-40B4-BE49-F238E27FC236}">
                <a16:creationId xmlns="" xmlns:a16="http://schemas.microsoft.com/office/drawing/2014/main" id="{18C88B4D-F554-49C2-A23C-DFE94D4C83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987" r="13087"/>
          <a:stretch/>
        </p:blipFill>
        <p:spPr>
          <a:xfrm>
            <a:off x="466545" y="653144"/>
            <a:ext cx="2786106" cy="3761872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4349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>
            <a:extLst>
              <a:ext uri="{FF2B5EF4-FFF2-40B4-BE49-F238E27FC236}">
                <a16:creationId xmlns="" xmlns:a16="http://schemas.microsoft.com/office/drawing/2014/main" id="{42152A75-1CD2-44EC-9374-C83D4604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20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5864BC4F-3D59-464A-857E-6F155B368ED7}"/>
              </a:ext>
            </a:extLst>
          </p:cNvPr>
          <p:cNvSpPr txBox="1">
            <a:spLocks/>
          </p:cNvSpPr>
          <p:nvPr/>
        </p:nvSpPr>
        <p:spPr>
          <a:xfrm>
            <a:off x="253042" y="421383"/>
            <a:ext cx="11697418" cy="47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9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Обобщение и распространение в педагогических коллективах опыта практических результатов своей профессиональной деятельности (Наставничество)</a:t>
            </a:r>
            <a:endParaRPr lang="ru-RU" sz="1900" dirty="0"/>
          </a:p>
        </p:txBody>
      </p:sp>
      <p:pic>
        <p:nvPicPr>
          <p:cNvPr id="8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24443" y="1776557"/>
            <a:ext cx="4089177" cy="305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1" name="Picture 3" descr="C:\Users\Николай С\Downloads\WhatsApp Image 2024-03-23 at 23.07.0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6058" y="1261883"/>
            <a:ext cx="2857374" cy="2605781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TextBox 2"/>
          <p:cNvSpPr txBox="1"/>
          <p:nvPr/>
        </p:nvSpPr>
        <p:spPr>
          <a:xfrm>
            <a:off x="490229" y="5582899"/>
            <a:ext cx="11347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наставничестве молодого педагога на уровне сетевого взаимодействия, наставляемый УСТИНОВ ГЕОРГИЙ ГЕОРГИЕВИЧ в 2022 г.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ринял  участие в научно-технологической выставки «Молодежь, наука, бизнес в Год-100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летия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ЯАССР в рамках трека «Молодой ученый»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молодежного фестивале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MUUS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uSTAR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твоя И100РИЯ»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5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7"/>
          <a:stretch/>
        </p:blipFill>
        <p:spPr>
          <a:xfrm rot="5400000">
            <a:off x="3499550" y="1758738"/>
            <a:ext cx="4071154" cy="31253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557355" y="3793380"/>
            <a:ext cx="16798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9234481" y="2900412"/>
            <a:ext cx="2090867" cy="2932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8610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>
            <a:extLst>
              <a:ext uri="{FF2B5EF4-FFF2-40B4-BE49-F238E27FC236}">
                <a16:creationId xmlns="" xmlns:a16="http://schemas.microsoft.com/office/drawing/2014/main" id="{42152A75-1CD2-44EC-9374-C83D4604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21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5864BC4F-3D59-464A-857E-6F155B368ED7}"/>
              </a:ext>
            </a:extLst>
          </p:cNvPr>
          <p:cNvSpPr txBox="1">
            <a:spLocks/>
          </p:cNvSpPr>
          <p:nvPr/>
        </p:nvSpPr>
        <p:spPr>
          <a:xfrm>
            <a:off x="253042" y="421383"/>
            <a:ext cx="11697418" cy="47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9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Обобщение и распространение в педагогических коллективах опыта практических результатов своей профессиональной деятельности (Наставничество)</a:t>
            </a:r>
            <a:endParaRPr lang="ru-RU" sz="1900" dirty="0"/>
          </a:p>
        </p:txBody>
      </p:sp>
      <p:sp>
        <p:nvSpPr>
          <p:cNvPr id="3" name="TextBox 2"/>
          <p:cNvSpPr txBox="1"/>
          <p:nvPr/>
        </p:nvSpPr>
        <p:spPr>
          <a:xfrm>
            <a:off x="253043" y="5563813"/>
            <a:ext cx="11522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 «Точное земледелие и использование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Агронавигационного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комплекса»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учащихся по специальности 35.02.16 «Эксплуатация и ремонт сельскохозяйственной техники и оборудования»,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 на базе 9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ГБПОУ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РС(Я) "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Олекминский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техникум" МР "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Олекминский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район" РС(Я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)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Николай С\Downloads\WhatsApp Image 2024-03-25 at 19.31.40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822"/>
          <a:stretch/>
        </p:blipFill>
        <p:spPr bwMode="auto">
          <a:xfrm>
            <a:off x="512350" y="1288650"/>
            <a:ext cx="3377262" cy="274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Николай С\Downloads\WhatsApp Image 2024-03-25 at 19.32.2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8229" y="1288650"/>
            <a:ext cx="3612108" cy="270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Николай С\Downloads\WhatsApp Image 2024-03-25 at 19.32.24 (1)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86"/>
          <a:stretch/>
        </p:blipFill>
        <p:spPr bwMode="auto">
          <a:xfrm>
            <a:off x="8134066" y="1269242"/>
            <a:ext cx="3081899" cy="272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Николай С\Downloads\WhatsApp Image 2024-03-25 at 19.32.25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6428" y="3264037"/>
            <a:ext cx="3066368" cy="229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Николай С\Downloads\WhatsApp Image 2024-03-25 at 19.36.40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6251" y="3292442"/>
            <a:ext cx="3075296" cy="230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561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4087" t="2546" r="5008" b="2209"/>
          <a:stretch>
            <a:fillRect/>
          </a:stretch>
        </p:blipFill>
        <p:spPr bwMode="auto">
          <a:xfrm>
            <a:off x="4162568" y="1105469"/>
            <a:ext cx="3885176" cy="529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Номер слайда 13">
            <a:extLst>
              <a:ext uri="{FF2B5EF4-FFF2-40B4-BE49-F238E27FC236}">
                <a16:creationId xmlns="" xmlns:a16="http://schemas.microsoft.com/office/drawing/2014/main" id="{42152A75-1CD2-44EC-9374-C83D4604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22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5864BC4F-3D59-464A-857E-6F155B368ED7}"/>
              </a:ext>
            </a:extLst>
          </p:cNvPr>
          <p:cNvSpPr txBox="1">
            <a:spLocks/>
          </p:cNvSpPr>
          <p:nvPr/>
        </p:nvSpPr>
        <p:spPr>
          <a:xfrm>
            <a:off x="253042" y="421383"/>
            <a:ext cx="11697418" cy="47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9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Результаты участия и продуктивность методической деятельности преподавателя</a:t>
            </a:r>
            <a:endParaRPr lang="ru-RU" sz="19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956644" y="979359"/>
            <a:ext cx="40211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Является экспертом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Чемпионатов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профессионального мастерства (WSR/Молодые профессионалы)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79476" y="2081497"/>
            <a:ext cx="3870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2016 годя, являюсь экспертом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Чемпионатного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движения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WSR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ныне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«Молодые профессионалы»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59588" y="3073316"/>
            <a:ext cx="2681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Является экспертом ДЭ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065826" y="3475672"/>
            <a:ext cx="38846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2018 года, являюсь экспертом ДЭ 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ГБПОУ РС «Якутский сельскохозяйственный техникум» 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специальности 35.02.16 «Эксплуатация и ремонт сельскохозяйственной 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техники и оборудования»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307" y="1151239"/>
            <a:ext cx="3775566" cy="5212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3582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>
            <a:extLst>
              <a:ext uri="{FF2B5EF4-FFF2-40B4-BE49-F238E27FC236}">
                <a16:creationId xmlns="" xmlns:a16="http://schemas.microsoft.com/office/drawing/2014/main" id="{42152A75-1CD2-44EC-9374-C83D4604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23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5864BC4F-3D59-464A-857E-6F155B368ED7}"/>
              </a:ext>
            </a:extLst>
          </p:cNvPr>
          <p:cNvSpPr txBox="1">
            <a:spLocks/>
          </p:cNvSpPr>
          <p:nvPr/>
        </p:nvSpPr>
        <p:spPr>
          <a:xfrm>
            <a:off x="253042" y="421383"/>
            <a:ext cx="11697418" cy="47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9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Результаты участия и продуктивность методической деятельности преподавателя</a:t>
            </a:r>
            <a:endParaRPr lang="ru-RU" sz="19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057135" y="1382503"/>
            <a:ext cx="72260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С 2016 участвую экспертом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УГС 35.00.00  «Сельское, лесное и рыбное хозяйство».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43633" y="2386158"/>
            <a:ext cx="75582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эксперта регионального этапа Всероссийской олимпиады профессионального мастерства обучающихся по специальностям среднего профессионального образования </a:t>
            </a:r>
            <a:endParaRPr lang="ru-RU" sz="2000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(2020, 2021, 2022, 2023 гг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0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05" t="21922" r="49693" b="9069"/>
          <a:stretch/>
        </p:blipFill>
        <p:spPr bwMode="auto">
          <a:xfrm rot="16200000">
            <a:off x="778366" y="750374"/>
            <a:ext cx="2404040" cy="3379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873518" y="3477518"/>
            <a:ext cx="2431579" cy="3459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4597816" y="3543020"/>
            <a:ext cx="2409571" cy="3380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52753" y="4015945"/>
            <a:ext cx="3994404" cy="2420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9659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>
            <a:extLst>
              <a:ext uri="{FF2B5EF4-FFF2-40B4-BE49-F238E27FC236}">
                <a16:creationId xmlns="" xmlns:a16="http://schemas.microsoft.com/office/drawing/2014/main" id="{42152A75-1CD2-44EC-9374-C83D4604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24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5864BC4F-3D59-464A-857E-6F155B368ED7}"/>
              </a:ext>
            </a:extLst>
          </p:cNvPr>
          <p:cNvSpPr txBox="1">
            <a:spLocks/>
          </p:cNvSpPr>
          <p:nvPr/>
        </p:nvSpPr>
        <p:spPr>
          <a:xfrm>
            <a:off x="253042" y="421383"/>
            <a:ext cx="11697418" cy="47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9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Результаты участия и продуктивность методической деятельности преподавателя</a:t>
            </a:r>
            <a:endParaRPr lang="ru-RU" sz="19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3043" y="1041309"/>
            <a:ext cx="116974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23 ноября 2022 г.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у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частие в стратегической сессии «Кадровое обеспечение сельского хозяйства в условиях инновационного развития» в рамках декады сельского хозяйства в </a:t>
            </a:r>
            <a:r>
              <a:rPr lang="ru-RU" sz="2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Чурапчинском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улусе, посвященной 100-летию образования ЯАССР и 100-летию Министерства сельского хозяйства Республики Саха (Якутия)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BCCAEE93-8585-46D4-A7EC-F184E317CB2E}"/>
              </a:ext>
            </a:extLst>
          </p:cNvPr>
          <p:cNvSpPr txBox="1">
            <a:spLocks/>
          </p:cNvSpPr>
          <p:nvPr/>
        </p:nvSpPr>
        <p:spPr>
          <a:xfrm>
            <a:off x="228462" y="2976671"/>
            <a:ext cx="11697417" cy="9120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i="1" spc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20-21 ф</a:t>
            </a:r>
            <a:r>
              <a:rPr kumimoji="0" lang="ru-RU" sz="2000" b="0" i="1" u="none" strike="noStrike" kern="1200" spc="15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евраля</a:t>
            </a:r>
            <a:r>
              <a:rPr kumimoji="0" lang="ru-RU" sz="2000" b="0" i="1" u="none" strike="noStrike" kern="1200" spc="1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2024 г. в рамках обучающего</a:t>
            </a:r>
            <a:r>
              <a:rPr kumimoji="0" lang="ru-RU" sz="2000" b="0" i="1" u="none" strike="noStrike" kern="1200" spc="15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семинара ООО «Центр бухгалтерского учета </a:t>
            </a:r>
            <a:r>
              <a:rPr lang="ru-RU" sz="2000" i="1" spc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экспертизы» на тему: «правовые основы создания и деятельности крестьянского (фермерского) хозяйства»</a:t>
            </a:r>
            <a:endParaRPr kumimoji="0" lang="ru-RU" sz="2000" b="0" i="1" u="none" strike="noStrike" kern="1200" spc="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Николай С\Downloads\WhatsApp Image 2024-03-25 at 16.26.2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0067" y="4317712"/>
            <a:ext cx="3150394" cy="236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иколай С\Downloads\WhatsApp Image 2024-03-25 at 18.01.54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9588" y="4317712"/>
            <a:ext cx="4091297" cy="236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BCCAEE93-8585-46D4-A7EC-F184E317CB2E}"/>
              </a:ext>
            </a:extLst>
          </p:cNvPr>
          <p:cNvSpPr txBox="1">
            <a:spLocks/>
          </p:cNvSpPr>
          <p:nvPr/>
        </p:nvSpPr>
        <p:spPr>
          <a:xfrm>
            <a:off x="228463" y="2405422"/>
            <a:ext cx="11697417" cy="5697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i="1" spc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17-18 августа </a:t>
            </a:r>
            <a:r>
              <a:rPr kumimoji="0" lang="ru-RU" sz="2000" b="0" i="1" u="none" strike="noStrike" kern="1200" spc="1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2023 г. </a:t>
            </a:r>
            <a:r>
              <a:rPr lang="ru-RU" sz="2000" i="1" spc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</a:t>
            </a:r>
            <a:r>
              <a:rPr kumimoji="0" lang="ru-RU" sz="2000" b="0" i="1" u="none" strike="noStrike" kern="1200" spc="15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частие</a:t>
            </a:r>
            <a:r>
              <a:rPr kumimoji="0" lang="ru-RU" sz="2000" b="0" i="1" u="none" strike="noStrike" kern="1200" spc="1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 Республиканском семинаре-</a:t>
            </a:r>
            <a:r>
              <a:rPr lang="ru-RU" sz="2000" i="1" spc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совещании агрономов и растениеводческих хозяйств «День поля – 2023»</a:t>
            </a:r>
            <a:endParaRPr kumimoji="0" lang="ru-RU" sz="2000" b="0" i="1" u="none" strike="noStrike" kern="1200" spc="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Николай С\Downloads\WhatsApp Image 2024-03-25 at 18.24.44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72" b="19941"/>
          <a:stretch/>
        </p:blipFill>
        <p:spPr bwMode="auto">
          <a:xfrm>
            <a:off x="228462" y="4317784"/>
            <a:ext cx="4229338" cy="236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007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>
            <a:extLst>
              <a:ext uri="{FF2B5EF4-FFF2-40B4-BE49-F238E27FC236}">
                <a16:creationId xmlns="" xmlns:a16="http://schemas.microsoft.com/office/drawing/2014/main" id="{42152A75-1CD2-44EC-9374-C83D4604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25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5864BC4F-3D59-464A-857E-6F155B368ED7}"/>
              </a:ext>
            </a:extLst>
          </p:cNvPr>
          <p:cNvSpPr txBox="1">
            <a:spLocks/>
          </p:cNvSpPr>
          <p:nvPr/>
        </p:nvSpPr>
        <p:spPr>
          <a:xfrm>
            <a:off x="253042" y="421383"/>
            <a:ext cx="11697418" cy="47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9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Результаты участия и продуктивность методической деятельности преподавателя</a:t>
            </a:r>
            <a:endParaRPr lang="ru-RU" sz="1900" dirty="0"/>
          </a:p>
        </p:txBody>
      </p:sp>
      <p:pic>
        <p:nvPicPr>
          <p:cNvPr id="5122" name="Picture 2" descr="C:\Users\Николай С\Downloads\WhatsApp Image 2024-03-25 at 19.19.1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9739" y="1078173"/>
            <a:ext cx="3864023" cy="515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Николай С\Downloads\WhatsApp Image 2024-03-25 at 19.19.13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043" y="1078173"/>
            <a:ext cx="3748585" cy="281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Николай С\Downloads\WhatsApp Image 2024-03-25 at 19.19.1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654188"/>
            <a:ext cx="3802956" cy="285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Николай С\Downloads\WhatsApp Image 2024-03-25 at 19.19.12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1115" y="1078173"/>
            <a:ext cx="3179925" cy="238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Николай С\Downloads\WhatsApp Image 2024-03-25 at 19.19.12 (1)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68" b="17761"/>
          <a:stretch/>
        </p:blipFill>
        <p:spPr bwMode="auto">
          <a:xfrm>
            <a:off x="558132" y="4077016"/>
            <a:ext cx="3138406" cy="233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516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042" y="1264997"/>
            <a:ext cx="8139202" cy="613232"/>
          </a:xfrm>
        </p:spPr>
        <p:txBody>
          <a:bodyPr rtlCol="0"/>
          <a:lstStyle/>
          <a:p>
            <a:pPr rtl="0"/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Сертификат финалиста регионального этапа Всероссийского конкурса «Мастер-года»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EDCFF82-B70F-4971-9182-7C3AEA3CF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629" y="6492875"/>
            <a:ext cx="1774371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26</a:t>
            </a:fld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5864BC4F-3D59-464A-857E-6F155B368ED7}"/>
              </a:ext>
            </a:extLst>
          </p:cNvPr>
          <p:cNvSpPr txBox="1">
            <a:spLocks/>
          </p:cNvSpPr>
          <p:nvPr/>
        </p:nvSpPr>
        <p:spPr>
          <a:xfrm>
            <a:off x="253042" y="421383"/>
            <a:ext cx="11697418" cy="47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9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Результаты личного участия преподавателя в конкурсах (выставках) профессионального мастерства</a:t>
            </a:r>
            <a:endParaRPr lang="ru-RU" sz="19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8094" y="1264997"/>
            <a:ext cx="3653751" cy="5140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 descr="C:\Users\Николай С\Downloads\WhatsApp Image 2024-03-25 at 18.33.59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6456" y="2209748"/>
            <a:ext cx="6126948" cy="344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615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76012" y="456111"/>
            <a:ext cx="2723473" cy="38264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6868410-BE8A-4C98-9C72-20D0A2A6A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27</a:t>
            </a:fld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5864BC4F-3D59-464A-857E-6F155B368ED7}"/>
              </a:ext>
            </a:extLst>
          </p:cNvPr>
          <p:cNvSpPr txBox="1">
            <a:spLocks/>
          </p:cNvSpPr>
          <p:nvPr/>
        </p:nvSpPr>
        <p:spPr>
          <a:xfrm>
            <a:off x="253042" y="220712"/>
            <a:ext cx="11697418" cy="47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9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Результаты личного участия преподавателя в конкурсах (выставках) профессионального мастерства</a:t>
            </a:r>
            <a:endParaRPr lang="ru-RU" sz="19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8308" y="2294718"/>
            <a:ext cx="2803779" cy="39278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BCCAEE93-8585-46D4-A7EC-F184E317CB2E}"/>
              </a:ext>
            </a:extLst>
          </p:cNvPr>
          <p:cNvSpPr txBox="1">
            <a:spLocks/>
          </p:cNvSpPr>
          <p:nvPr/>
        </p:nvSpPr>
        <p:spPr>
          <a:xfrm>
            <a:off x="317218" y="1269870"/>
            <a:ext cx="8604355" cy="7369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Диплом эксперта за участие в 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открытом региональном чемпионате «молодые профессионалы» республики </a:t>
            </a: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якутия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Николай С\Downloads\WhatsApp Image 2024-03-25 at 18.41.25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1299" y="2294719"/>
            <a:ext cx="2861482" cy="21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Николай С\Downloads\WhatsApp Image 2024-03-25 at 18.42.29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217" y="4567025"/>
            <a:ext cx="2861483" cy="21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Николай С\Downloads\WhatsApp Image 2024-03-25 at 18.42.28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1299" y="4567026"/>
            <a:ext cx="2861482" cy="21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Николай С\Downloads\WhatsApp Image 2024-03-25 at 18.42.28 (1).jpe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07" b="21607"/>
          <a:stretch/>
        </p:blipFill>
        <p:spPr bwMode="auto">
          <a:xfrm>
            <a:off x="317217" y="2274251"/>
            <a:ext cx="2861482" cy="216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Николай С\Downloads\WhatsApp Image 2024-03-25 at 18.28.51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9670" y="3146394"/>
            <a:ext cx="3036068" cy="227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745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EDCFF82-B70F-4971-9182-7C3AEA3CF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629" y="6492875"/>
            <a:ext cx="1774371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28</a:t>
            </a:fld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5864BC4F-3D59-464A-857E-6F155B368ED7}"/>
              </a:ext>
            </a:extLst>
          </p:cNvPr>
          <p:cNvSpPr txBox="1">
            <a:spLocks/>
          </p:cNvSpPr>
          <p:nvPr/>
        </p:nvSpPr>
        <p:spPr>
          <a:xfrm>
            <a:off x="253042" y="421383"/>
            <a:ext cx="11697418" cy="47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9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20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Поощрения за профессиональную деятельность в </a:t>
            </a:r>
            <a:r>
              <a:rPr lang="ru-RU" sz="2000" b="1" dirty="0" err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1900" b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860" y="1202692"/>
            <a:ext cx="3817095" cy="539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63335" y="1202691"/>
            <a:ext cx="3876831" cy="539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55281" y="1202690"/>
            <a:ext cx="3695179" cy="53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7966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E1923C7-5010-4C4F-A932-4BDA0B62A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29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702239" y="1950188"/>
            <a:ext cx="3910399" cy="5544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20" y="1132764"/>
            <a:ext cx="3845961" cy="559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14055" y="1132765"/>
            <a:ext cx="3958405" cy="559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72460" y="1132764"/>
            <a:ext cx="3930345" cy="556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5864BC4F-3D59-464A-857E-6F155B368ED7}"/>
              </a:ext>
            </a:extLst>
          </p:cNvPr>
          <p:cNvSpPr txBox="1">
            <a:spLocks/>
          </p:cNvSpPr>
          <p:nvPr/>
        </p:nvSpPr>
        <p:spPr>
          <a:xfrm>
            <a:off x="253042" y="421383"/>
            <a:ext cx="11697418" cy="47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9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20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Поощрения за профессиональную деятельность в </a:t>
            </a:r>
            <a:r>
              <a:rPr lang="ru-RU" sz="2000" b="1" dirty="0" err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1900" b="1" dirty="0"/>
          </a:p>
        </p:txBody>
      </p:sp>
    </p:spTree>
    <p:extLst>
      <p:ext uri="{BB962C8B-B14F-4D97-AF65-F5344CB8AC3E}">
        <p14:creationId xmlns:p14="http://schemas.microsoft.com/office/powerpoint/2010/main" xmlns="" val="339626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3</a:t>
            </a:fld>
            <a:endParaRPr lang="ru-RU" noProof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00446" y="186784"/>
            <a:ext cx="11704320" cy="531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Результаты повышения квалификации по профилю педагогической деятельности</a:t>
            </a:r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="" xmlns:a16="http://schemas.microsoft.com/office/drawing/2014/main" id="{6719F29B-F233-48AF-8261-F33A4E079E3E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84" y="834188"/>
            <a:ext cx="5102586" cy="1876928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о повышении квалификации </a:t>
            </a:r>
            <a:r>
              <a:rPr lang="ru-RU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2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232417395976</a:t>
            </a:r>
            <a:r>
              <a:rPr lang="ru-RU" sz="1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рег. номер </a:t>
            </a:r>
            <a:r>
              <a:rPr lang="ru-RU" sz="1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2684</a:t>
            </a:r>
            <a:r>
              <a:rPr lang="ru-RU" sz="1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1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сентября 2022 г</a:t>
            </a:r>
            <a:r>
              <a:rPr lang="ru-RU" sz="1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1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ФГБОУ «Всероссийский детский центр «Смена»</a:t>
            </a:r>
            <a:r>
              <a:rPr lang="ru-RU" sz="1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дополнительной профессиональной программе «Организация воспитательной работы в образовательных организациях системы среднего профессионального образования» </a:t>
            </a:r>
            <a:r>
              <a:rPr lang="ru-RU" sz="1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объеме 88 часов</a:t>
            </a:r>
            <a:endParaRPr lang="ru-RU" sz="12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="" xmlns:a16="http://schemas.microsoft.com/office/drawing/2014/main" id="{6719F29B-F233-48AF-8261-F33A4E079E3E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304546" y="1015299"/>
            <a:ext cx="5700219" cy="169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о повышении квалификации </a:t>
            </a:r>
          </a:p>
          <a:p>
            <a:pPr>
              <a:lnSpc>
                <a:spcPct val="120000"/>
              </a:lnSpc>
            </a:pPr>
            <a:r>
              <a:rPr lang="ru-RU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200" b="1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140800028602</a:t>
            </a:r>
            <a:r>
              <a:rPr lang="ru-RU" sz="1200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рег. номер </a:t>
            </a:r>
            <a:r>
              <a:rPr lang="ru-RU" sz="1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1308</a:t>
            </a:r>
            <a:r>
              <a:rPr lang="ru-RU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1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 ноября 2022 г.</a:t>
            </a:r>
            <a:r>
              <a:rPr lang="ru-RU" sz="1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РС(Я) «Якутский сельскохозяйственный техникум» </a:t>
            </a:r>
          </a:p>
          <a:p>
            <a:pPr>
              <a:lnSpc>
                <a:spcPct val="120000"/>
              </a:lnSpc>
            </a:pPr>
            <a:r>
              <a:rPr lang="ru-RU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дополнительной профессиональной программе </a:t>
            </a:r>
            <a:endParaRPr lang="ru-RU" sz="1200" b="1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1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«Интенсификация образовательной деятельности при проведении практической подготовки обучающихся на предприятии» </a:t>
            </a:r>
            <a:endParaRPr lang="ru-RU" sz="1200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1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объеме 72 часа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327246" y="2144731"/>
            <a:ext cx="3657636" cy="5238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257469" y="2145195"/>
            <a:ext cx="3642280" cy="52584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09415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E1923C7-5010-4C4F-A932-4BDA0B62A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30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042" y="1104027"/>
            <a:ext cx="3910399" cy="5544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5864BC4F-3D59-464A-857E-6F155B368ED7}"/>
              </a:ext>
            </a:extLst>
          </p:cNvPr>
          <p:cNvSpPr txBox="1">
            <a:spLocks/>
          </p:cNvSpPr>
          <p:nvPr/>
        </p:nvSpPr>
        <p:spPr>
          <a:xfrm>
            <a:off x="253042" y="421383"/>
            <a:ext cx="11697418" cy="47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9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20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Поощрения за профессиональную деятельность в </a:t>
            </a:r>
            <a:r>
              <a:rPr lang="ru-RU" sz="2000" b="1" dirty="0" err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1900" b="1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21795" t="19099" r="48077" b="6785"/>
          <a:stretch/>
        </p:blipFill>
        <p:spPr bwMode="auto">
          <a:xfrm rot="10800000">
            <a:off x="4163441" y="1104027"/>
            <a:ext cx="3997892" cy="5544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Рисунок 8" descr="C:\Users\Евгений\AppData\Local\Microsoft\Windows\Temporary Internet Files\Content.Word\IMG_20200922_17490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33" t="6463" r="41344" b="5248"/>
          <a:stretch/>
        </p:blipFill>
        <p:spPr bwMode="auto">
          <a:xfrm rot="16200000">
            <a:off x="9408208" y="3005861"/>
            <a:ext cx="1306989" cy="33640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Рисунок 9" descr="C:\Users\Евгений\AppData\Local\Microsoft\Windows\Temporary Internet Files\Content.Word\IMG_20200922_17485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85" t="5662" r="15224" b="6140"/>
          <a:stretch/>
        </p:blipFill>
        <p:spPr bwMode="auto">
          <a:xfrm rot="16200000">
            <a:off x="8828581" y="655149"/>
            <a:ext cx="2466247" cy="33640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54568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0" y="1981496"/>
            <a:ext cx="6537960" cy="1524735"/>
          </a:xfrm>
        </p:spPr>
        <p:txBody>
          <a:bodyPr rtlCol="0"/>
          <a:lstStyle/>
          <a:p>
            <a:pPr rtl="0"/>
            <a:r>
              <a:rPr lang="ru-RU" dirty="0" smtClean="0">
                <a:solidFill>
                  <a:srgbClr val="002060"/>
                </a:solidFill>
              </a:rPr>
              <a:t>СПАСИБО за Внимание !!!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EDCFF82-B70F-4971-9182-7C3AEA3CF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629" y="6492875"/>
            <a:ext cx="1774371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3649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4</a:t>
            </a:fld>
            <a:endParaRPr lang="ru-RU" noProof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00446" y="186784"/>
            <a:ext cx="11704320" cy="531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Результаты повышения квалификации по профилю педагогической деятельности</a:t>
            </a:r>
            <a:endParaRPr lang="ru-RU"/>
          </a:p>
        </p:txBody>
      </p:sp>
      <p:sp>
        <p:nvSpPr>
          <p:cNvPr id="25" name="Заголовок 1">
            <a:extLst>
              <a:ext uri="{FF2B5EF4-FFF2-40B4-BE49-F238E27FC236}">
                <a16:creationId xmlns="" xmlns:a16="http://schemas.microsoft.com/office/drawing/2014/main" id="{6719F29B-F233-48AF-8261-F33A4E079E3E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593078" y="845127"/>
            <a:ext cx="5252558" cy="2230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5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о повышении квалификации </a:t>
            </a:r>
          </a:p>
          <a:p>
            <a:pPr>
              <a:lnSpc>
                <a:spcPct val="110000"/>
              </a:lnSpc>
            </a:pPr>
            <a:r>
              <a:rPr lang="ru-RU" sz="15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500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773400457836</a:t>
            </a:r>
            <a:br>
              <a:rPr lang="ru-RU" sz="1500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рег. номер </a:t>
            </a:r>
            <a:r>
              <a:rPr lang="ru-RU" sz="15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15-ПК/2548</a:t>
            </a:r>
            <a:r>
              <a:rPr lang="ru-RU" sz="15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15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декабря 2022 г. </a:t>
            </a:r>
          </a:p>
          <a:p>
            <a:pPr>
              <a:lnSpc>
                <a:spcPct val="110000"/>
              </a:lnSpc>
            </a:pPr>
            <a:r>
              <a:rPr lang="ru-RU" sz="15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ФГБОУ ДПО «Институт развития профессионального образования»</a:t>
            </a:r>
            <a:r>
              <a:rPr lang="ru-RU" sz="1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дополнительной профессиональной программе </a:t>
            </a:r>
            <a:r>
              <a:rPr lang="ru-RU" sz="15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квалификации</a:t>
            </a:r>
          </a:p>
          <a:p>
            <a:pPr>
              <a:lnSpc>
                <a:spcPct val="110000"/>
              </a:lnSpc>
            </a:pPr>
            <a:r>
              <a:rPr lang="ru-RU" sz="15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«Программа обучения педагогических работников (преподавателей и мастеров производственного обучения) по освоению компетенций, обеспечивающих реализацию мероприятий ФП «</a:t>
            </a:r>
            <a:r>
              <a:rPr lang="ru-RU" sz="15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15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в том числе в части получения производственных навыков» </a:t>
            </a:r>
          </a:p>
          <a:p>
            <a:pPr>
              <a:lnSpc>
                <a:spcPct val="110000"/>
              </a:lnSpc>
            </a:pPr>
            <a:r>
              <a:rPr lang="ru-RU" sz="15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объеме 144 часа</a:t>
            </a:r>
          </a:p>
          <a:p>
            <a:endParaRPr lang="ru-RU" sz="12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6719F29B-F233-48AF-8261-F33A4E079E3E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84" y="834188"/>
            <a:ext cx="5102586" cy="1876928"/>
          </a:xfrm>
        </p:spPr>
        <p:txBody>
          <a:bodyPr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1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о повышении квалификации </a:t>
            </a:r>
            <a:r>
              <a:rPr lang="ru-RU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200" b="1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140800028644</a:t>
            </a:r>
            <a:r>
              <a:rPr lang="ru-RU" sz="1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рег. номер </a:t>
            </a:r>
            <a:r>
              <a:rPr lang="ru-RU" sz="1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1347</a:t>
            </a:r>
            <a:r>
              <a:rPr lang="ru-RU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 декабря </a:t>
            </a:r>
            <a:r>
              <a:rPr lang="ru-RU" sz="1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</a:t>
            </a:r>
            <a:r>
              <a:rPr lang="ru-RU" sz="1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1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РС(Я) «Якутский сельскохозяйственный техникум» </a:t>
            </a:r>
            <a:br>
              <a:rPr lang="ru-RU" sz="1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дополнительной профессиональной программе</a:t>
            </a:r>
            <a:r>
              <a:rPr lang="ru-RU" sz="1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«Информационно-консультационная деятельность по проектированию агробизнеса для начинающих фермеров» </a:t>
            </a:r>
            <a:r>
              <a:rPr lang="ru-RU" sz="1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объеме 18 часов</a:t>
            </a:r>
            <a:endParaRPr lang="ru-RU" sz="12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782" t="26800" r="19288" b="22726"/>
          <a:stretch/>
        </p:blipFill>
        <p:spPr bwMode="auto">
          <a:xfrm>
            <a:off x="6593078" y="3075709"/>
            <a:ext cx="5015843" cy="356459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329217" y="2385503"/>
            <a:ext cx="3510560" cy="4999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6082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9332" y="1078172"/>
            <a:ext cx="3407836" cy="473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5</a:t>
            </a:fld>
            <a:endParaRPr lang="ru-RU" noProof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00446" y="186784"/>
            <a:ext cx="11704320" cy="531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Результаты повышения квалификации по профилю педагогической деятельности</a:t>
            </a:r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6719F29B-F233-48AF-8261-F33A4E079E3E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21" y="1043025"/>
            <a:ext cx="5102586" cy="1876928"/>
          </a:xfrm>
        </p:spPr>
        <p:txBody>
          <a:bodyPr rtlCol="0">
            <a:noAutofit/>
          </a:bodyPr>
          <a:lstStyle/>
          <a:p>
            <a:pPr>
              <a:lnSpc>
                <a:spcPct val="120000"/>
              </a:lnSpc>
            </a:pPr>
            <a:r>
              <a:rPr lang="ru-RU" sz="1600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в аспирантуре</a:t>
            </a:r>
            <a:br>
              <a:rPr lang="ru-RU" sz="1600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«Арктический Государственный </a:t>
            </a:r>
            <a:r>
              <a:rPr lang="ru-RU" sz="1600" cap="none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600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гротехнологический </a:t>
            </a:r>
            <a:r>
              <a:rPr lang="ru-RU" sz="1600" cap="none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ниверситет»</a:t>
            </a:r>
            <a:br>
              <a:rPr lang="ru-RU" sz="1600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(ФГБОУ ВО Арктический ГАТУ)</a:t>
            </a:r>
            <a:br>
              <a:rPr lang="ru-RU" sz="1600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 №20/22 от 22.09.2022 г.</a:t>
            </a:r>
            <a:endParaRPr lang="ru-RU" sz="1600" b="1" cap="none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1\Downloads\WhatsApp Image 2024-03-26 at 08.17.1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5797" y="1078173"/>
            <a:ext cx="3422303" cy="47903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270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446" y="186784"/>
            <a:ext cx="11704320" cy="531673"/>
          </a:xfrm>
        </p:spPr>
        <p:txBody>
          <a:bodyPr>
            <a:normAutofit fontScale="90000"/>
          </a:bodyPr>
          <a:lstStyle/>
          <a:p>
            <a:pPr marL="342900" indent="-342900"/>
            <a:r>
              <a:rPr lang="ru-RU" sz="21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1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Результаты учебной деятельности по итогам мониторинга </a:t>
            </a:r>
            <a:r>
              <a:rPr lang="ru-RU" sz="21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ПОО (профессиональный цикл)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6</a:t>
            </a:fld>
            <a:endParaRPr lang="ru-RU" noProof="0"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xmlns="" val="724996103"/>
              </p:ext>
            </p:extLst>
          </p:nvPr>
        </p:nvGraphicFramePr>
        <p:xfrm>
          <a:off x="621102" y="846173"/>
          <a:ext cx="4965535" cy="2826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xmlns="" val="2046225260"/>
              </p:ext>
            </p:extLst>
          </p:nvPr>
        </p:nvGraphicFramePr>
        <p:xfrm>
          <a:off x="6781332" y="835716"/>
          <a:ext cx="5105868" cy="281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xmlns="" val="3264405880"/>
              </p:ext>
            </p:extLst>
          </p:nvPr>
        </p:nvGraphicFramePr>
        <p:xfrm>
          <a:off x="517586" y="3834407"/>
          <a:ext cx="5262112" cy="2501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xmlns="" val="631349166"/>
              </p:ext>
            </p:extLst>
          </p:nvPr>
        </p:nvGraphicFramePr>
        <p:xfrm>
          <a:off x="6832121" y="3865712"/>
          <a:ext cx="4968815" cy="2446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05359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446" y="186784"/>
            <a:ext cx="11704320" cy="531673"/>
          </a:xfrm>
        </p:spPr>
        <p:txBody>
          <a:bodyPr>
            <a:normAutofit fontScale="90000"/>
          </a:bodyPr>
          <a:lstStyle/>
          <a:p>
            <a:pPr marL="342900" indent="-342900"/>
            <a:r>
              <a:rPr lang="ru-RU" sz="21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1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Результаты учебной деятельности по итогам мониторинга </a:t>
            </a:r>
            <a:r>
              <a:rPr lang="ru-RU" sz="21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ПОО (профессиональный цикл)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7</a:t>
            </a:fld>
            <a:endParaRPr lang="ru-RU" noProof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2980841936"/>
              </p:ext>
            </p:extLst>
          </p:nvPr>
        </p:nvGraphicFramePr>
        <p:xfrm>
          <a:off x="655608" y="3825064"/>
          <a:ext cx="5158596" cy="2671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1929912304"/>
              </p:ext>
            </p:extLst>
          </p:nvPr>
        </p:nvGraphicFramePr>
        <p:xfrm>
          <a:off x="6728604" y="3847382"/>
          <a:ext cx="5279366" cy="2639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xmlns="" val="505639120"/>
              </p:ext>
            </p:extLst>
          </p:nvPr>
        </p:nvGraphicFramePr>
        <p:xfrm>
          <a:off x="628252" y="1039090"/>
          <a:ext cx="5272216" cy="2715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xmlns="" val="438784863"/>
              </p:ext>
            </p:extLst>
          </p:nvPr>
        </p:nvGraphicFramePr>
        <p:xfrm>
          <a:off x="6837673" y="1017917"/>
          <a:ext cx="4980515" cy="2677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67525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446" y="186784"/>
            <a:ext cx="11704320" cy="531673"/>
          </a:xfrm>
        </p:spPr>
        <p:txBody>
          <a:bodyPr>
            <a:normAutofit fontScale="90000"/>
          </a:bodyPr>
          <a:lstStyle/>
          <a:p>
            <a:pPr marL="342900" indent="-342900"/>
            <a:r>
              <a:rPr lang="ru-RU" sz="21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1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учебной деятельности по итогам мониторинга ПОО </a:t>
            </a:r>
            <a:r>
              <a:rPr lang="ru-RU" sz="21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(профессиональный цикл)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8</a:t>
            </a:fld>
            <a:endParaRPr lang="ru-RU" noProof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xmlns="" val="4052166938"/>
              </p:ext>
            </p:extLst>
          </p:nvPr>
        </p:nvGraphicFramePr>
        <p:xfrm>
          <a:off x="598852" y="1106595"/>
          <a:ext cx="4628056" cy="2528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xmlns="" val="187648677"/>
              </p:ext>
            </p:extLst>
          </p:nvPr>
        </p:nvGraphicFramePr>
        <p:xfrm>
          <a:off x="689660" y="3782759"/>
          <a:ext cx="4327184" cy="2269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52827" y="6301787"/>
            <a:ext cx="5245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Общий %  качества </a:t>
            </a:r>
            <a:r>
              <a:rPr lang="ru-RU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знаний обучающихся – 62%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811" y="926757"/>
            <a:ext cx="3902203" cy="5535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990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79" y="718457"/>
            <a:ext cx="11521687" cy="598083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Демонстрационный экзамен по специальности </a:t>
            </a:r>
            <a:b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35.02.16 «Эксплуатация и ремонт сельскохозяйственной техники и оборудования»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5FF1291-56EB-4A7B-A198-1D91F9ECC5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881" y="2643728"/>
            <a:ext cx="2141764" cy="514350"/>
          </a:xfrm>
        </p:spPr>
        <p:txBody>
          <a:bodyPr rtlCol="0"/>
          <a:lstStyle/>
          <a:p>
            <a:pPr rtl="0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ДЭ-2021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184E21C-7534-4FB5-9709-F7D1A11034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55306" y="3737305"/>
            <a:ext cx="2141764" cy="514350"/>
          </a:xfrm>
        </p:spPr>
        <p:txBody>
          <a:bodyPr rtlCol="0"/>
          <a:lstStyle/>
          <a:p>
            <a:pPr rtl="0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ДЭ-2022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D7EB25CA-DA83-483D-AF83-0001BDF2DE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1535" y="1594478"/>
            <a:ext cx="5539095" cy="596631"/>
          </a:xfrm>
        </p:spPr>
        <p:txBody>
          <a:bodyPr rtlCol="0"/>
          <a:lstStyle/>
          <a:p>
            <a:pPr rtl="0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сдачи ДЭ с 2021 по 2023 гг.: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B46CE8C6-E12D-4A0D-8553-7FFA31941D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06798" y="2803334"/>
            <a:ext cx="5969519" cy="1010842"/>
          </a:xfrm>
        </p:spPr>
        <p:txBody>
          <a:bodyPr rtlCol="0">
            <a:normAutofit fontScale="92500" lnSpcReduction="10000"/>
          </a:bodyPr>
          <a:lstStyle/>
          <a:p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Дата(ы) проведения: </a:t>
            </a:r>
            <a:r>
              <a:rPr lang="ru-RU" sz="17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7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июня 2021 </a:t>
            </a:r>
            <a:r>
              <a:rPr lang="ru-RU" sz="17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 по </a:t>
            </a:r>
            <a:r>
              <a:rPr lang="ru-RU" sz="17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июня 2021 </a:t>
            </a:r>
            <a:r>
              <a:rPr lang="ru-RU" sz="17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endParaRPr lang="ru-RU" sz="1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выпускников 19 обучающихся</a:t>
            </a:r>
          </a:p>
          <a:p>
            <a:pPr rtl="0"/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84 % - качество; 94,8 % - успеваемость</a:t>
            </a:r>
            <a:endParaRPr lang="ru-RU" sz="1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1C7D5285-85DF-4331-A6FA-1AE847CA47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59684" y="3910670"/>
            <a:ext cx="6085976" cy="1010842"/>
          </a:xfrm>
        </p:spPr>
        <p:txBody>
          <a:bodyPr rtlCol="0">
            <a:no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Дата(ы) проведения: </a:t>
            </a:r>
            <a:r>
              <a:rPr lang="ru-RU" sz="1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июня 2022 </a:t>
            </a:r>
            <a:r>
              <a:rPr lang="ru-RU" sz="1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 по </a:t>
            </a:r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июня 2022 </a:t>
            </a:r>
            <a:r>
              <a:rPr lang="ru-RU" sz="1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endParaRPr lang="ru-RU" sz="1600" b="1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выпускников 17 обучающихся</a:t>
            </a: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88,2 % - качество; 100% - успеваемость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E3984D70-BD95-4E1F-9725-902B5D74D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9075" y="6492875"/>
            <a:ext cx="542925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9</a:t>
            </a:fld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00446" y="186784"/>
            <a:ext cx="11704320" cy="531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342900" indent="-342900" algn="ctr"/>
            <a:r>
              <a:rPr lang="ru-RU" sz="21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Результаты освоения обучающимися образовательных программ по итогам мониторинга системы образования (профессиональный цикл)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20"/>
          </p:nvPr>
        </p:nvSpPr>
        <p:spPr>
          <a:xfrm>
            <a:off x="6152606" y="5014211"/>
            <a:ext cx="5539095" cy="1010842"/>
          </a:xfrm>
        </p:spPr>
        <p:txBody>
          <a:bodyPr>
            <a:normAutofit lnSpcReduction="10000"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Дата(ы) проведения: </a:t>
            </a:r>
            <a:r>
              <a:rPr 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19 июня по 24 июня 2023 г.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выпускников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84 % - качество;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94,6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- успеваемость</a:t>
            </a:r>
          </a:p>
          <a:p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Текст 4">
            <a:extLst>
              <a:ext uri="{FF2B5EF4-FFF2-40B4-BE49-F238E27FC236}">
                <a16:creationId xmlns="" xmlns:a16="http://schemas.microsoft.com/office/drawing/2014/main" id="{6184E21C-7534-4FB5-9709-F7D1A11034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4520" y="4769599"/>
            <a:ext cx="2141764" cy="514350"/>
          </a:xfrm>
        </p:spPr>
        <p:txBody>
          <a:bodyPr rtlCol="0"/>
          <a:lstStyle/>
          <a:p>
            <a:pPr rtl="0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ДЭ-2023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92047" y="6264382"/>
            <a:ext cx="7367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Общий %  качества </a:t>
            </a:r>
            <a:r>
              <a:rPr lang="ru-RU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знаний, умений и навыка обучающихся </a:t>
            </a:r>
            <a:r>
              <a:rPr lang="ru-RU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&gt; 80 %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3856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диночная линия">
  <a:themeElements>
    <a:clrScheme name="Custom 16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F4EF"/>
      </a:accent1>
      <a:accent2>
        <a:srgbClr val="F7F6F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onoline" id="{080CB5C6-FA0A-40B0-8C1A-A4BA88D91EE0}" vid="{DC98E595-77B2-413A-A4EA-B47400BD13CB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4BA2C8-4C3C-4809-AD4F-FED9B4D74B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14FED0-9A95-4A83-8CAA-A3BB5938F805}">
  <ds:schemaRefs>
    <ds:schemaRef ds:uri="230e9df3-be65-4c73-a93b-d1236ebd677e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75DC67E-4FAC-4989-A1C6-9CCFAE7240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Colorful Certificate</Template>
  <TotalTime>0</TotalTime>
  <Words>1474</Words>
  <Application>Microsoft Office PowerPoint</Application>
  <PresentationFormat>Произвольный</PresentationFormat>
  <Paragraphs>194</Paragraphs>
  <Slides>31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Одиночная линия</vt:lpstr>
      <vt:lpstr>Аттестация преподавателя</vt:lpstr>
      <vt:lpstr>Слепцов Николай Егорович </vt:lpstr>
      <vt:lpstr>Удостоверение о повышении квалификации  № 232417395976 рег. номер 2684 от 30 сентября 2022 г.  ФГБОУ «Всероссийский детский центр «Смена»  по дополнительной профессиональной программе «Организация воспитательной работы в образовательных организациях системы среднего профессионального образования» в объеме 88 часов</vt:lpstr>
      <vt:lpstr>Удостоверение о повышении квалификации  № 140800028644 рег. номер 1347 от 05 декабря 2022 г.  ГБПОУ РС(Я) «Якутский сельскохозяйственный техникум»  по дополнительной профессиональной программе «Информационно-консультационная деятельность по проектированию агробизнеса для начинающих фермеров» в объеме 18 часов</vt:lpstr>
      <vt:lpstr>Обучение в аспирантуре Федеральное государственное бюджетное образовательное учреждение высшего образования «Арктический Государственный Агротехнологический Университет» (ФГБОУ ВО Арктический ГАТУ) Справка №20/22 от 22.09.2022 г.</vt:lpstr>
      <vt:lpstr>2. Результаты учебной деятельности по итогам мониторинга ПОО (профессиональный цикл)</vt:lpstr>
      <vt:lpstr>2. Результаты учебной деятельности по итогам мониторинга ПОО (профессиональный цикл)</vt:lpstr>
      <vt:lpstr>2. Результаты учебной деятельности по итогам мониторинга ПОО (профессиональный цикл)</vt:lpstr>
      <vt:lpstr>Демонстрационный экзамен по специальности  35.02.16 «Эксплуатация и ремонт сельскохозяйственной техники и оборудования»</vt:lpstr>
      <vt:lpstr>РЧ-2021 год – Участник и занявший 2 место является Архипов Владислав Андреевич  РЧ-2023 год – Участником и победителем является студент 2 курса МАКАРОВ ДЕНИС АЛЕКСЕЕВИЧ</vt:lpstr>
      <vt:lpstr>  РЧ-2024 год – Участником и победителем является студент  2 курса Севостьянов Евгений Иванович, занявший I место</vt:lpstr>
      <vt:lpstr>  РЧ-2024 год – Участником и победителем является студент  2 курса Горохов Дамир Николаевич, занявший II место</vt:lpstr>
      <vt:lpstr>Выпускная квалификационная работа по специальности  35.02.16 «Эксплуатация и ремонт сельскохозяйственной техники и оборудования»</vt:lpstr>
      <vt:lpstr>Слайд 14</vt:lpstr>
      <vt:lpstr>Слайд 15</vt:lpstr>
      <vt:lpstr>Слайд 16</vt:lpstr>
      <vt:lpstr>5. Результаты использования новых образовательных технологий</vt:lpstr>
      <vt:lpstr>6. Эффективность работы по программно-методическому сопровождению образовательного процесса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- Сертификат финалиста регионального этапа Всероссийского конкурса «Мастер-года»</vt:lpstr>
      <vt:lpstr>Слайд 27</vt:lpstr>
      <vt:lpstr>Слайд 28</vt:lpstr>
      <vt:lpstr>Слайд 29</vt:lpstr>
      <vt:lpstr>Слайд 30</vt:lpstr>
      <vt:lpstr>СПАСИБО за Внимание 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2021-06-15T17:20:32Z</dcterms:created>
  <dcterms:modified xsi:type="dcterms:W3CDTF">2024-04-01T05:57:07Z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