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6" r:id="rId4"/>
    <p:sldId id="286" r:id="rId5"/>
    <p:sldId id="282" r:id="rId6"/>
    <p:sldId id="283" r:id="rId7"/>
    <p:sldId id="295" r:id="rId8"/>
    <p:sldId id="302" r:id="rId9"/>
    <p:sldId id="306" r:id="rId10"/>
    <p:sldId id="307" r:id="rId11"/>
    <p:sldId id="263" r:id="rId12"/>
    <p:sldId id="305" r:id="rId13"/>
    <p:sldId id="289" r:id="rId14"/>
    <p:sldId id="261" r:id="rId15"/>
    <p:sldId id="318" r:id="rId16"/>
    <p:sldId id="323" r:id="rId17"/>
    <p:sldId id="319" r:id="rId18"/>
    <p:sldId id="299" r:id="rId19"/>
    <p:sldId id="310" r:id="rId20"/>
    <p:sldId id="278" r:id="rId21"/>
    <p:sldId id="314" r:id="rId22"/>
    <p:sldId id="325" r:id="rId23"/>
    <p:sldId id="326" r:id="rId24"/>
    <p:sldId id="313" r:id="rId25"/>
    <p:sldId id="304" r:id="rId26"/>
    <p:sldId id="312" r:id="rId27"/>
    <p:sldId id="303" r:id="rId28"/>
    <p:sldId id="30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60" d="100"/>
          <a:sy n="60" d="100"/>
        </p:scale>
        <p:origin x="1384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0-4A2C-BA6E-0B18B58A5A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2022-2023</c:v>
                </c:pt>
                <c:pt idx="3">
                  <c:v>2023-2024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64.5</c:v>
                </c:pt>
                <c:pt idx="1">
                  <c:v>94.3</c:v>
                </c:pt>
                <c:pt idx="2">
                  <c:v>86.2</c:v>
                </c:pt>
                <c:pt idx="3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B0-4A2C-BA6E-0B18B58A5A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35136"/>
        <c:axId val="45457408"/>
      </c:barChart>
      <c:catAx>
        <c:axId val="45435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5457408"/>
        <c:crosses val="autoZero"/>
        <c:auto val="1"/>
        <c:lblAlgn val="ctr"/>
        <c:lblOffset val="100"/>
        <c:noMultiLvlLbl val="0"/>
      </c:catAx>
      <c:valAx>
        <c:axId val="45457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543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89501469231294"/>
          <c:y val="0.4086255058776686"/>
          <c:w val="0.19307054569213736"/>
          <c:h val="0.1827489882446628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81-44D1-9EB5-700EF17A8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50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81-44D1-9EB5-700EF17A8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478272"/>
        <c:axId val="45479808"/>
      </c:barChart>
      <c:catAx>
        <c:axId val="45478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5479808"/>
        <c:crosses val="autoZero"/>
        <c:auto val="1"/>
        <c:lblAlgn val="ctr"/>
        <c:lblOffset val="100"/>
        <c:noMultiLvlLbl val="0"/>
      </c:catAx>
      <c:valAx>
        <c:axId val="45479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547827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332656"/>
            <a:ext cx="8143932" cy="45313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Герасимова Альбина Николаевна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5468" y="980728"/>
            <a:ext cx="5857916" cy="616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(внутренний совместитель) правовых дисциплин Отделения подготовки руководящих кадров ГБПОУ РС (Я) «Якутский сельскохозяйственный техникум»;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Образование – Высшее;</a:t>
            </a: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2000 г. Якутский государственный университет имени М.К.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юрист;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2013 г. переподготовка по программе «Профессиональное обучение» в Педагогическом институте СВФУ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им.М.К.Аммосова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23 года 8 месяцев</a:t>
            </a:r>
            <a:endParaRPr lang="ru-RU" sz="1600" dirty="0">
              <a:solidFill>
                <a:srgbClr val="002060"/>
              </a:solidFill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Заявленная квалификационная категория – подтверждение первой.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ОИ ДОКУМЕНТЫ\Фото ГАН\IMG-20180211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616" y="1772816"/>
            <a:ext cx="2500330" cy="322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619672" y="5880677"/>
            <a:ext cx="59766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80988" algn="l"/>
              </a:tabLst>
            </a:pP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Страница преподавателя на сайте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Инфоурок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214290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Результаты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использования новых образовательных технологий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A2B36-7B8C-477B-B566-4628CD86A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10550"/>
            <a:ext cx="7887820" cy="44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78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363944" y="2210381"/>
            <a:ext cx="46085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Публикация на сайте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infourok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280988" algn="l"/>
              </a:tabLst>
            </a:pP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статья на тему «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Информационно-коммуникативное сопровождение подготовки юристов справочно-правовыми системами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Свидетельство проекта infourok.ru №РЭ29367934, 2019 г.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</a:tabLst>
            </a:pPr>
            <a:endParaRPr kumimoji="0" lang="ru-RU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настоящее время публикация набрала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988" algn="l"/>
              </a:tabLs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349 просмотров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214290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Результаты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использования новых образовательных технологий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User\Downloads\Свидетельство проекта infourok.ru №РЭ29367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38931"/>
            <a:ext cx="3960440" cy="52495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7B4149A-8243-4145-9B8D-C1B9331CD739}"/>
              </a:ext>
            </a:extLst>
          </p:cNvPr>
          <p:cNvGrpSpPr/>
          <p:nvPr/>
        </p:nvGrpSpPr>
        <p:grpSpPr>
          <a:xfrm>
            <a:off x="571472" y="836713"/>
            <a:ext cx="8176992" cy="5688632"/>
            <a:chOff x="-35380" y="928670"/>
            <a:chExt cx="5918368" cy="401721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1647D16-2077-4AD2-9268-BBF0E3A8C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80" y="928670"/>
              <a:ext cx="3115983" cy="3933056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D45D4DC-9F1B-4476-9201-B11C0797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1012824"/>
              <a:ext cx="3039180" cy="3933056"/>
            </a:xfrm>
            <a:prstGeom prst="rect">
              <a:avLst/>
            </a:prstGeom>
          </p:spPr>
        </p:pic>
      </p:grpSp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7929618" cy="596014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</a:rPr>
              <a:t>5. Результаты использования новых образовательных технологий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644" y="6051712"/>
            <a:ext cx="8742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имеет положительную рецензию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к.псх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наук, профессора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Российской академии естествознания Смирнова А.В., 2019 г. </a:t>
            </a:r>
          </a:p>
        </p:txBody>
      </p:sp>
    </p:spTree>
    <p:extLst>
      <p:ext uri="{BB962C8B-B14F-4D97-AF65-F5344CB8AC3E}">
        <p14:creationId xmlns:p14="http://schemas.microsoft.com/office/powerpoint/2010/main" val="294657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82788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5.Результаты использования </a:t>
            </a:r>
            <a:br>
              <a:rPr lang="ru-RU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новых образовательных технологий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1556792"/>
            <a:ext cx="43811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на уроках официальных сайтов органов государственной власти;</a:t>
            </a:r>
          </a:p>
          <a:p>
            <a:pPr algn="just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студентов пользованию справочно-правовыми системами «Консультант Плюс», «Гарант»;</a:t>
            </a:r>
          </a:p>
          <a:p>
            <a:pPr algn="just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использованием электронной библиотечной системы  «Лань»;</a:t>
            </a:r>
          </a:p>
          <a:p>
            <a:pPr algn="just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Использование в руководстве дипломными работами студентов  элементов дистанционного обучения (удаленные консультации и проверки).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3" descr="C:\Users\user\Desktop\DSCF0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1346200"/>
            <a:ext cx="342902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755576" y="4095948"/>
            <a:ext cx="3357586" cy="2428892"/>
            <a:chOff x="1857356" y="1928802"/>
            <a:chExt cx="5831438" cy="4357718"/>
          </a:xfrm>
        </p:grpSpPr>
        <p:pic>
          <p:nvPicPr>
            <p:cNvPr id="13" name="Picture 2" descr="C:\Users\user\Desktop\DSCF084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794" y="1928802"/>
              <a:ext cx="5760000" cy="43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5"/>
            <a:srcRect l="76655" t="27344" r="6801" b="61914"/>
            <a:stretch>
              <a:fillRect/>
            </a:stretch>
          </p:blipFill>
          <p:spPr bwMode="auto">
            <a:xfrm>
              <a:off x="1857356" y="4500570"/>
              <a:ext cx="3000396" cy="1785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92877" y="1013328"/>
            <a:ext cx="864399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Разработаны: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2075" lvl="0" indent="904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Рабочая программа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дисциплине  «Теория государства и права» (имеет положительную рецензию преподавателя высшей категории по правовым дисциплинам ГБПОУ РС (Я) «ЯСХТ»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Ярошко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О.А. и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Руководителя аппарата Якутской городской Думы Илларионовой Т.И.);</a:t>
            </a:r>
          </a:p>
          <a:p>
            <a:pPr marL="92075"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92075" lvl="0" indent="904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Учебно-методический комплекс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«Теория государства и права»;</a:t>
            </a:r>
          </a:p>
          <a:p>
            <a:pPr marL="92075" lvl="0" indent="904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2075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Методические рекомендации по выполнению СРС по дисциплине  «Теория государства и права»;</a:t>
            </a:r>
          </a:p>
          <a:p>
            <a:pPr marL="92075" marR="0" lvl="0" indent="9048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2075" lvl="0" indent="90488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ФОС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дисциплине  «Теория государства и права» 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804643"/>
              </p:ext>
            </p:extLst>
          </p:nvPr>
        </p:nvGraphicFramePr>
        <p:xfrm>
          <a:off x="313964" y="4714884"/>
          <a:ext cx="8615754" cy="1928826"/>
        </p:xfrm>
        <a:graphic>
          <a:graphicData uri="http://schemas.openxmlformats.org/drawingml/2006/table">
            <a:tbl>
              <a:tblPr/>
              <a:tblGrid>
                <a:gridCol w="1140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2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2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952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Код</a:t>
                      </a:r>
                      <a:endParaRPr lang="ru-RU" sz="20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</a:t>
                      </a:r>
                      <a:r>
                        <a:rPr lang="ru-RU" sz="2000" b="1" dirty="0" err="1">
                          <a:latin typeface="Times New Roman"/>
                          <a:ea typeface="Times New Roman"/>
                          <a:cs typeface="Times New Roman"/>
                        </a:rPr>
                        <a:t>уч.дисциплины</a:t>
                      </a: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, проф.модуля, практики</a:t>
                      </a:r>
                      <a:endParaRPr lang="ru-RU" sz="20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часов</a:t>
                      </a:r>
                      <a:endParaRPr lang="ru-RU" sz="2000" dirty="0"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6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</a:t>
                      </a:r>
                      <a:r>
                        <a:rPr lang="ru-RU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01</a:t>
                      </a: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Теория государства и права</a:t>
                      </a: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46686" marR="46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500034" y="214290"/>
            <a:ext cx="8429684" cy="10715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6. Эффективность работы по программно-методическому сопровождению образовательного процесса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285728"/>
            <a:ext cx="8215370" cy="1238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7. Обобщение и распространение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педагогических коллективах опыта практических результатов своей профессиональной деятельности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0874" y="2996952"/>
            <a:ext cx="35712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практическому обучению в рамках обмена опытом лучших республиканских кейсов по созданию Учебно-производственных комплексов», 2023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05E70-4AEC-F1FC-2322-29868F8F9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645896"/>
            <a:ext cx="4324565" cy="49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3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71472" y="285728"/>
            <a:ext cx="8215370" cy="12389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7. Обобщение и распространение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педагогических коллективах опыта практических результатов своей профессиональной деятельности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0874" y="2996952"/>
            <a:ext cx="35712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практическому обучению в рамках федерального проекта 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Профессионалитет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примере деятельности Учебно-производственного хозяйства техникума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Москва, 2022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73F3AA-628B-7392-ADE7-7C7C2E216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3" y="4253867"/>
            <a:ext cx="3744416" cy="21062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701E8-2849-480C-B42D-B648EFFAF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3" y="1756024"/>
            <a:ext cx="3744416" cy="22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9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214290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853164" y="1772816"/>
            <a:ext cx="3883429" cy="1512168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Открытие Учебно-производственного комплекса в ГБПОУ РС (Я) «ЯСХТ»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7A65C4-A56A-2241-E659-10EB3A1F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06" y="1225665"/>
            <a:ext cx="4814110" cy="320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02B74-14E2-8EC1-7098-003CAF697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164" y="4092648"/>
            <a:ext cx="3685960" cy="24227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28D1E1-520E-54CD-E576-43E485A0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136202"/>
            <a:ext cx="3600400" cy="24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1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ru-RU" sz="2200" b="1" i="1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ru-RU" sz="22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200" b="1" i="1" dirty="0">
                <a:solidFill>
                  <a:srgbClr val="C00000"/>
                </a:solidFill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br>
              <a:rPr lang="ru-RU" b="1" i="1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36" y="5468599"/>
            <a:ext cx="8115328" cy="9127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Обучение по охране труда работников </a:t>
            </a:r>
          </a:p>
          <a:p>
            <a:pPr marL="0" indent="0" algn="ctr">
              <a:buNone/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Тюнгюлюнского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филиала ГБПОУ РС (Я) «ЯСХТ» ноябрь 2023 г.</a:t>
            </a:r>
          </a:p>
        </p:txBody>
      </p:sp>
      <p:pic>
        <p:nvPicPr>
          <p:cNvPr id="6147" name="Picture 3" descr="F:\IMG_3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97" y="1988840"/>
            <a:ext cx="4035503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AC9CFBE-3515-D197-0C83-8EA4A665C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6854" y="1696032"/>
            <a:ext cx="3096346" cy="368195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214290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5340" y="3212976"/>
            <a:ext cx="3910596" cy="1512168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Справка о стажировке в ГКУ </a:t>
            </a:r>
            <a:r>
              <a:rPr lang="ru-RU" sz="1800" b="0" dirty="0">
                <a:solidFill>
                  <a:schemeClr val="tx2">
                    <a:lumMod val="75000"/>
                  </a:schemeClr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</a:rPr>
              <a:t>«Центр ресурсного обеспечения развития образования Республики Саха (Якутия)»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«Исковое производство», «Правовые отношения в образовательном процессе», «Формы реализации права», 144 ч., , 2018 г.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5007F-40C6-4410-AA80-2BF957049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02433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1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Результаты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повышения квалификации по профилю педагогической деятельности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2002" y="5899141"/>
            <a:ext cx="8176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Организация практики студентов в соответствии с требованиями ФГОС юридических направлений подготовки, 72 ч., г. Москва, серия ПК, №0089236, 2024 г.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F0C87-1E84-478B-90E9-D6D2B4E3E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5"/>
            <a:ext cx="7128792" cy="50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0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8. Результаты участия и продуктивность методической деятельности преподавателя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1600" y="5542435"/>
            <a:ext cx="7416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в качестве Председателя комиссии по проведению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специальной оценки труда</a:t>
            </a:r>
            <a:r>
              <a:rPr kumimoji="0" lang="ru-RU" b="0" u="none" strike="noStrike" cap="none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2024 г.</a:t>
            </a:r>
            <a:endParaRPr kumimoji="0" lang="ru-RU" b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5F0C1-8016-A9B7-3591-A23458708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27810"/>
            <a:ext cx="6120680" cy="351118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8. Результаты участия и продуктивность методической деятельности преподавателя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581271-14B3-66A8-7656-42778963F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8289" y="717852"/>
            <a:ext cx="2628280" cy="3907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9B0E27-A365-4FCF-BE50-DFACF5093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1"/>
            <a:ext cx="3537584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2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8. Результаты участия и продуктивность методической деятельности преподавателя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B7E506-88A8-7259-EA42-F8AB64CD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C1F31DB-A6C4-C6F4-D5AA-77704B1183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600200"/>
            <a:ext cx="3640487" cy="4525963"/>
          </a:xfr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49CA2AA2-C7B1-22F0-DCFF-C03046D77D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Сертификат прохождения  тестирования  по теме: «Теория и методика преподавания права в образовательной организации», 2024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4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8. Результаты участия и продуктивность методической деятельности преподавателя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B7E506-88A8-7259-EA42-F8AB64CD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39ADE14E-96D6-8CCB-0256-58AF829031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Свидетельство Эксперта Всероссийского педагогического портала "ФГОС России" и члена экспертной группы (жюри) педагогического конкурса ''Педагогика XXI века: опыт, достижения, методика‘’ , 2024 г.</a:t>
            </a:r>
          </a:p>
        </p:txBody>
      </p:sp>
      <p:pic>
        <p:nvPicPr>
          <p:cNvPr id="29" name="Объект 28">
            <a:extLst>
              <a:ext uri="{FF2B5EF4-FFF2-40B4-BE49-F238E27FC236}">
                <a16:creationId xmlns:a16="http://schemas.microsoft.com/office/drawing/2014/main" id="{70E4970E-57C4-1B9C-FF29-AEDFFE1F93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6" y="1600200"/>
            <a:ext cx="3200488" cy="4525963"/>
          </a:xfrm>
        </p:spPr>
      </p:pic>
    </p:spTree>
    <p:extLst>
      <p:ext uri="{BB962C8B-B14F-4D97-AF65-F5344CB8AC3E}">
        <p14:creationId xmlns:p14="http://schemas.microsoft.com/office/powerpoint/2010/main" val="3529292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C5E6C4-C0B2-4D39-9618-E571043D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45" y="824354"/>
            <a:ext cx="7205169" cy="520929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B9B009-A602-40E9-A008-B0F0662763A0}"/>
              </a:ext>
            </a:extLst>
          </p:cNvPr>
          <p:cNvSpPr/>
          <p:nvPr/>
        </p:nvSpPr>
        <p:spPr>
          <a:xfrm rot="10800000" flipV="1">
            <a:off x="724559" y="5934670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«Почетный работник сферы образования РФ»,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№5966/22со, 2022 г.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82E496-3633-4937-A6CD-3DCA6B6A8474}"/>
              </a:ext>
            </a:extLst>
          </p:cNvPr>
          <p:cNvSpPr txBox="1">
            <a:spLocks/>
          </p:cNvSpPr>
          <p:nvPr/>
        </p:nvSpPr>
        <p:spPr>
          <a:xfrm>
            <a:off x="607191" y="239277"/>
            <a:ext cx="7929618" cy="5960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 Поощрения за профессиональную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090221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7929618" cy="5960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 Поощрения за профессиональную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428" y="3068960"/>
            <a:ext cx="4281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Почетная грамота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 Федерации профсоюзов Республики Саха (Якутия), 2023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E7CE23-4873-4491-8A82-93D486AC4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1" y="976500"/>
            <a:ext cx="4015050" cy="56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0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7929618" cy="5960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 Поощрения за профессиональную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71472" y="5662698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Медаль «За доблестный труд»,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Федерация профсоюзов РС(Я), № 490,  2023 г.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B4DE2-0B32-4060-85A8-E60AF67D3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45" y="910267"/>
            <a:ext cx="6316394" cy="443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2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7929618" cy="5960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 Поощрения за профессиональную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87877" y="3075057"/>
            <a:ext cx="2874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Благодарность </a:t>
            </a:r>
          </a:p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Министерства сельского хозяйства Республике Саха (Якутия), 2021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A65810-77FD-47BE-AA16-4295D2EA9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0927"/>
            <a:ext cx="3822175" cy="539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6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7929618" cy="59601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10. Поощрения за профессиональную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247" y="3350343"/>
            <a:ext cx="4278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Управы Центрального округа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«город Якутск», 2023 г.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7AE67-CA55-4257-82E6-1022CF2AA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15" y="789356"/>
            <a:ext cx="4278216" cy="60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Результаты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повышения квалификации по профилю педагогической деятельности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2002" y="5899141"/>
            <a:ext cx="81769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о повышении квалификации АНО «»Россия-страна возможностей , 144 ч., г. Москва, № 770400668494, 2024 г.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817597-6ACF-C038-D59B-698630821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360" y="360831"/>
            <a:ext cx="4561279" cy="64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0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1472" y="332656"/>
            <a:ext cx="8072494" cy="10246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Результаты</a:t>
            </a:r>
            <a:r>
              <a:rPr kumimoji="0" lang="ru-RU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повышения квалификации по профилю педагогической деятельности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051720" y="5403994"/>
            <a:ext cx="48965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по проверке пожарно-технического минимума,  № 475, 2021 г.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A4C3B7-C373-47E7-9BFA-8AC8796BA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3" y="1952836"/>
            <a:ext cx="8677093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15925584"/>
              </p:ext>
            </p:extLst>
          </p:nvPr>
        </p:nvGraphicFramePr>
        <p:xfrm>
          <a:off x="524736" y="2204864"/>
          <a:ext cx="822960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91089"/>
            <a:ext cx="8229600" cy="1143000"/>
          </a:xfrm>
        </p:spPr>
        <p:txBody>
          <a:bodyPr>
            <a:noAutofit/>
          </a:bodyPr>
          <a:lstStyle/>
          <a:p>
            <a:br>
              <a:rPr lang="ru-RU" sz="2400" b="1" i="1" dirty="0"/>
            </a:br>
            <a:r>
              <a:rPr lang="ru-RU" sz="2400" b="1" i="1" dirty="0">
                <a:solidFill>
                  <a:srgbClr val="C00000"/>
                </a:solidFill>
              </a:rPr>
              <a:t>2. Результаты учебной деятельности по итогам мониторинга ПОО (профессиональный цикл)</a:t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0320" y="1440541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Результаты подготовки обучающихся </a:t>
            </a:r>
          </a:p>
          <a:p>
            <a:pPr algn="ctr"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 дисциплине ОП 01 «Теория государства и права»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84885026"/>
              </p:ext>
            </p:extLst>
          </p:nvPr>
        </p:nvGraphicFramePr>
        <p:xfrm>
          <a:off x="1119174" y="2420888"/>
          <a:ext cx="7567626" cy="416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400" b="1" i="1" dirty="0"/>
            </a:br>
            <a:br>
              <a:rPr lang="ru-RU" sz="2400" b="1" i="1" dirty="0"/>
            </a:br>
            <a:r>
              <a:rPr lang="ru-RU" sz="2000" b="1" i="1" dirty="0">
                <a:solidFill>
                  <a:srgbClr val="C00000"/>
                </a:solidFill>
                <a:latin typeface="+mn-lt"/>
              </a:rPr>
              <a:t>3. Результаты освоения обучающимися образовательных программ по итогам мониторинга системы образования </a:t>
            </a:r>
            <a:br>
              <a:rPr lang="ru-RU" sz="2000" b="1" i="1" dirty="0">
                <a:solidFill>
                  <a:srgbClr val="C00000"/>
                </a:solidFill>
                <a:latin typeface="+mn-lt"/>
              </a:rPr>
            </a:br>
            <a:r>
              <a:rPr lang="ru-RU" sz="2000" b="1" i="1" dirty="0">
                <a:solidFill>
                  <a:srgbClr val="C00000"/>
                </a:solidFill>
                <a:latin typeface="+mn-lt"/>
              </a:rPr>
              <a:t>(профессиональный цикл)</a:t>
            </a:r>
            <a:br>
              <a:rPr lang="ru-RU" sz="2000" dirty="0">
                <a:solidFill>
                  <a:srgbClr val="C00000"/>
                </a:solidFill>
                <a:latin typeface="+mn-lt"/>
              </a:rPr>
            </a:br>
            <a:br>
              <a:rPr lang="ru-RU" sz="2400" dirty="0"/>
            </a:b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07504" y="1723228"/>
            <a:ext cx="8229600" cy="46974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Руководитель выпускных квалификационных работ по специальности «Право и организация социального обеспечения»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C748242-7956-104C-AE39-722917CD29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04EC737-46B5-793D-8B96-CFD7236DBA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63784" y="2636912"/>
            <a:ext cx="4437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320"/>
            <a:ext cx="861016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8592" y="2780928"/>
            <a:ext cx="358235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Колмогоров Федор Петрович 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 по специальности </a:t>
            </a:r>
          </a:p>
          <a:p>
            <a:pPr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«Право и организация социального обеспечения», 3 курс</a:t>
            </a: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2 место  Всероссийской олимпиады по дисциплине «Теория государства и права»,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г.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71A374-E498-4FB2-8212-A8470E582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320"/>
            <a:ext cx="3744416" cy="529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18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320"/>
            <a:ext cx="8610160" cy="1143000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Segoe UI Historic" panose="020B0502040204020203" pitchFamily="34" charset="0"/>
                <a:cs typeface="Calibri" panose="020F0502020204030204" pitchFamily="34" charset="0"/>
              </a:rPr>
              <a:t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01019" y="2996952"/>
            <a:ext cx="358235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Романов Николай Васильевич 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 по специальности </a:t>
            </a:r>
          </a:p>
          <a:p>
            <a:pPr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«Право и организация социального обеспечения», 3 курс</a:t>
            </a:r>
          </a:p>
          <a:p>
            <a:pPr algn="ctr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1 место  Всероссийской олимпиады по дисциплине «Теория государства и права»,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 г.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4498B8-8AE7-4F87-A21A-33B34D83D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4" y="1417320"/>
            <a:ext cx="3713259" cy="52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30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2084</TotalTime>
  <Words>1018</Words>
  <Application>Microsoft Office PowerPoint</Application>
  <PresentationFormat>Экран (4:3)</PresentationFormat>
  <Paragraphs>121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2. Результаты учебной деятельности по итогам мониторинга ПОО (профессиональный цикл) </vt:lpstr>
      <vt:lpstr>  3. Результаты освоения обучающимися образовательных программ по итогам мониторинга системы образования  (профессиональный цикл)  </vt:lpstr>
      <vt:lpstr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4.Результаты участия обучающихся в выставках, конкурсах, олимпиадах, конференциях, соревнованиях (по преподаваемым профессиональным модулям, междисциплинарным курсам, дисциплинам)</vt:lpstr>
      <vt:lpstr>Презентация PowerPoint</vt:lpstr>
      <vt:lpstr>Презентация PowerPoint</vt:lpstr>
      <vt:lpstr>Презентация PowerPoint</vt:lpstr>
      <vt:lpstr>5.Результаты использования  новых образовательных технологий</vt:lpstr>
      <vt:lpstr>Презентация PowerPoint</vt:lpstr>
      <vt:lpstr>Презентация PowerPoint</vt:lpstr>
      <vt:lpstr>Презентация PowerPoint</vt:lpstr>
      <vt:lpstr>Открытие Учебно-производственного комплекса в ГБПОУ РС (Я) «ЯСХТ»</vt:lpstr>
      <vt:lpstr>  7. Обобщение и распространение в педагогических коллективах опыта практических результатов своей профессиональной деятельности </vt:lpstr>
      <vt:lpstr>Справка о стажировке в ГКУ «Центр ресурсного обеспечения развития образования Республики Саха (Якутия)»  «Исковое производство», «Правовые отношения в образовательном процессе», «Формы реализации права», 144 ч., , 2018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Альбина Герасимова</cp:lastModifiedBy>
  <cp:revision>184</cp:revision>
  <dcterms:created xsi:type="dcterms:W3CDTF">2019-01-04T05:51:16Z</dcterms:created>
  <dcterms:modified xsi:type="dcterms:W3CDTF">2024-05-03T11:49:44Z</dcterms:modified>
</cp:coreProperties>
</file>