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s/_rels/slide25.xml.rels" ContentType="application/vnd.openxmlformats-package.relationships+xml"/>
  <Override PartName="/ppt/slides/_rels/slide31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24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19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0.xml.rels" ContentType="application/vnd.openxmlformats-package.relationships+xml"/>
  <Override PartName="/ppt/slides/_rels/slide16.xml.rels" ContentType="application/vnd.openxmlformats-package.relationships+xml"/>
  <Override PartName="/ppt/slides/_rels/slide22.xml.rels" ContentType="application/vnd.openxmlformats-package.relationships+xml"/>
  <Override PartName="/ppt/slides/_rels/slide15.xml.rels" ContentType="application/vnd.openxmlformats-package.relationships+xml"/>
  <Override PartName="/ppt/slides/_rels/slide21.xml.rels" ContentType="application/vnd.openxmlformats-package.relationships+xml"/>
  <Override PartName="/ppt/slides/_rels/slide10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2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_rels/slideLayout54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26.xml.rels" ContentType="application/vnd.openxmlformats-package.relationships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_rels/notesSlide25.xml.rels" ContentType="application/vnd.openxmlformats-package.relationships+xml"/>
  <Override PartName="/ppt/notesSlides/notesSlide25.xml" ContentType="application/vnd.openxmlformats-officedocument.presentationml.notesSlide+xml"/>
  <Override PartName="/ppt/media/image36.jpeg" ContentType="image/jpeg"/>
  <Override PartName="/ppt/media/image33.jpeg" ContentType="image/jpeg"/>
  <Override PartName="/ppt/media/image39.jpeg" ContentType="image/jpeg"/>
  <Override PartName="/ppt/media/image32.jpeg" ContentType="image/jpeg"/>
  <Override PartName="/ppt/media/image38.jpeg" ContentType="image/jpeg"/>
  <Override PartName="/ppt/media/image31.jpeg" ContentType="image/jpeg"/>
  <Override PartName="/ppt/media/image64.jpeg" ContentType="image/jpeg"/>
  <Override PartName="/ppt/media/image30.jpeg" ContentType="image/jpeg"/>
  <Override PartName="/ppt/media/image63.jpeg" ContentType="image/jpeg"/>
  <Override PartName="/ppt/media/image29.jpeg" ContentType="image/jpeg"/>
  <Override PartName="/ppt/media/image26.png" ContentType="image/png"/>
  <Override PartName="/ppt/media/image28.jpeg" ContentType="image/jpeg"/>
  <Override PartName="/ppt/media/image6.jpeg" ContentType="image/jpeg"/>
  <Override PartName="/ppt/media/image16.png" ContentType="image/png"/>
  <Override PartName="/ppt/media/image27.jpeg" ContentType="image/jpeg"/>
  <Override PartName="/ppt/media/image5.png" ContentType="image/png"/>
  <Override PartName="/ppt/media/image42.jpeg" ContentType="image/jpeg"/>
  <Override PartName="/ppt/media/image60.png" ContentType="image/png"/>
  <Override PartName="/ppt/media/image4.png" ContentType="image/png"/>
  <Override PartName="/ppt/media/image53.jpeg" ContentType="image/jpeg"/>
  <Override PartName="/ppt/media/image3.png" ContentType="image/png"/>
  <Override PartName="/ppt/media/image1.png" ContentType="image/png"/>
  <Override PartName="/ppt/media/image7.png" ContentType="image/png"/>
  <Override PartName="/ppt/media/image62.png" ContentType="image/png"/>
  <Override PartName="/ppt/media/image8.png" ContentType="image/png"/>
  <Override PartName="/ppt/media/image9.png" ContentType="image/png"/>
  <Override PartName="/ppt/media/image51.jpeg" ContentType="image/jpeg"/>
  <Override PartName="/ppt/media/image35.png" ContentType="image/png"/>
  <Override PartName="/ppt/media/image10.png" ContentType="image/png"/>
  <Override PartName="/ppt/media/image34.png" ContentType="image/png"/>
  <Override PartName="/ppt/media/image59.png" ContentType="image/png"/>
  <Override PartName="/ppt/media/image25.png" ContentType="image/png"/>
  <Override PartName="/ppt/media/image24.png" ContentType="image/png"/>
  <Override PartName="/ppt/media/image49.png" ContentType="image/png"/>
  <Override PartName="/ppt/media/image44.png" ContentType="image/png"/>
  <Override PartName="/ppt/media/image69.png" ContentType="image/png"/>
  <Override PartName="/ppt/media/image50.png" ContentType="image/png"/>
  <Override PartName="/ppt/media/image52.png" ContentType="image/png"/>
  <Override PartName="/ppt/media/image55.png" ContentType="image/png"/>
  <Override PartName="/ppt/media/image57.png" ContentType="image/png"/>
  <Override PartName="/ppt/media/image68.png" ContentType="image/png"/>
  <Override PartName="/ppt/media/image58.png" ContentType="image/png"/>
  <Override PartName="/ppt/media/image56.png" ContentType="image/png"/>
  <Override PartName="/ppt/media/image66.png" ContentType="image/png"/>
  <Override PartName="/ppt/media/image41.png" ContentType="image/png"/>
  <Override PartName="/ppt/media/image65.png" ContentType="image/png"/>
  <Override PartName="/ppt/media/image40.png" ContentType="image/png"/>
  <Override PartName="/ppt/media/image14.png" ContentType="image/png"/>
  <Override PartName="/ppt/media/image13.png" ContentType="image/png"/>
  <Override PartName="/ppt/media/image37.png" ContentType="image/png"/>
  <Override PartName="/ppt/media/image12.png" ContentType="image/png"/>
  <Override PartName="/ppt/media/image11.png" ContentType="image/png"/>
  <Override PartName="/ppt/media/image2.jpeg" ContentType="image/jpeg"/>
  <Override PartName="/ppt/media/image15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46.png" ContentType="image/png"/>
  <Override PartName="/ppt/media/image21.png" ContentType="image/png"/>
  <Override PartName="/ppt/media/image47.png" ContentType="image/png"/>
  <Override PartName="/ppt/media/image22.png" ContentType="image/png"/>
  <Override PartName="/ppt/media/image48.png" ContentType="image/png"/>
  <Override PartName="/ppt/media/image23.png" ContentType="image/png"/>
  <Override PartName="/ppt/media/image70.png" ContentType="image/png"/>
  <Override PartName="/ppt/media/image43.jpeg" ContentType="image/jpeg"/>
  <Override PartName="/ppt/media/image45.jpeg" ContentType="image/jpeg"/>
  <Override PartName="/ppt/media/image67.jpeg" ContentType="image/jpeg"/>
  <Override PartName="/ppt/media/image61.jpeg" ContentType="image/jpeg"/>
  <Override PartName="/ppt/media/image54.jpeg" ContentType="image/jpeg"/>
  <Override PartName="/ppt/presProps.xml" ContentType="application/vnd.openxmlformats-officedocument.presentationml.presProps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4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presentation.xml" ContentType="application/vnd.openxmlformats-officedocument.presentationml.presentation.main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</p:sldIdLst>
  <p:sldSz cx="9144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presProps" Target="presProps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ru-RU" sz="1800" spc="-1" strike="noStrike">
                <a:solidFill>
                  <a:srgbClr val="000000"/>
                </a:solidFill>
                <a:latin typeface="Calibri"/>
              </a:defRPr>
            </a:pPr>
            <a:r>
              <a:rPr b="1" lang="ru-RU" sz="1800" spc="-1" strike="noStrike">
                <a:solidFill>
                  <a:srgbClr val="000000"/>
                </a:solidFill>
                <a:latin typeface="Calibri"/>
              </a:rPr>
              <a:t>Качество знаний и успеваемость обучающихся по обучаемым дисциплинам, %</a:t>
            </a:r>
          </a:p>
        </c:rich>
      </c:tx>
      <c:overlay val="0"/>
      <c:spPr>
        <a:noFill/>
        <a:ln w="0">
          <a:noFill/>
        </a:ln>
      </c:spPr>
    </c:title>
    <c:autoTitleDeleted val="0"/>
    <c:view3D>
      <c:rotX val="15"/>
      <c:rotY val="20"/>
      <c:rAngAx val="1"/>
      <c:perspective val="30"/>
    </c:view3D>
    <c:floor>
      <c:spPr>
        <a:noFill/>
        <a:ln w="9360">
          <a:solidFill>
            <a:srgbClr val="878787"/>
          </a:solidFill>
          <a:round/>
        </a:ln>
      </c:spPr>
    </c:floor>
    <c:sideWall>
      <c:spPr>
        <a:noFill/>
        <a:ln w="25560">
          <a:noFill/>
        </a:ln>
      </c:spPr>
    </c:sideWall>
    <c:backWall>
      <c:spPr>
        <a:noFill/>
        <a:ln w="25560">
          <a:noFill/>
        </a:ln>
      </c:spPr>
    </c:backWall>
    <c:plotArea>
      <c:layout>
        <c:manualLayout>
          <c:layoutTarget val="inner"/>
          <c:xMode val="edge"/>
          <c:yMode val="edge"/>
          <c:x val="0.019002624671916"/>
          <c:y val="0.261752538548326"/>
          <c:w val="0.958215223097113"/>
          <c:h val="0.51162091011658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Качество</c:v>
                </c:pt>
              </c:strCache>
            </c:strRef>
          </c:tx>
          <c:spPr>
            <a:solidFill>
              <a:srgbClr val="4f81bd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square"/>
              <a:lstStyle/>
              <a:p>
                <a:pPr>
                  <a:defRPr b="0" sz="18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64.7</c:v>
                </c:pt>
                <c:pt idx="1">
                  <c:v>52.4</c:v>
                </c:pt>
                <c:pt idx="2">
                  <c:v>57.9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Успеваемость</c:v>
                </c:pt>
              </c:strCache>
            </c:strRef>
          </c:tx>
          <c:spPr>
            <a:solidFill>
              <a:srgbClr val="e46c0a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square"/>
              <a:lstStyle/>
              <a:p>
                <a:pPr>
                  <a:defRPr b="0" sz="18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99.5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gapWidth val="150"/>
        <c:shape val="box"/>
        <c:axId val="85894368"/>
        <c:axId val="50434316"/>
        <c:axId val="0"/>
      </c:bar3DChart>
      <c:catAx>
        <c:axId val="85894368"/>
        <c:scaling>
          <c:orientation val="minMax"/>
        </c:scaling>
        <c:delete val="0"/>
        <c:axPos val="b"/>
        <c:minorGridlines>
          <c:spPr>
            <a:ln w="9360">
              <a:solidFill>
                <a:srgbClr val="b7b7b7"/>
              </a:solidFill>
              <a:round/>
            </a:ln>
          </c:spPr>
        </c:minorGridlines>
        <c:numFmt formatCode="[$-419]dd/mm/yyyy" sourceLinked="1"/>
        <c:majorTickMark val="none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18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50434316"/>
        <c:crosses val="autoZero"/>
        <c:auto val="1"/>
        <c:lblAlgn val="ctr"/>
        <c:lblOffset val="100"/>
        <c:noMultiLvlLbl val="0"/>
      </c:catAx>
      <c:valAx>
        <c:axId val="50434316"/>
        <c:scaling>
          <c:orientation val="minMax"/>
        </c:scaling>
        <c:delete val="1"/>
        <c:axPos val="l"/>
        <c:minorGridlines>
          <c:spPr>
            <a:ln w="9360">
              <a:solidFill>
                <a:srgbClr val="b7b7b7"/>
              </a:solidFill>
              <a:round/>
            </a:ln>
          </c:spPr>
        </c:minorGridlines>
        <c:numFmt formatCode="General" sourceLinked="1"/>
        <c:majorTickMark val="none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18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85894368"/>
        <c:crossBetween val="between"/>
      </c:valAx>
    </c:plotArea>
    <c:legend>
      <c:legendPos val="t"/>
      <c:layout>
        <c:manualLayout>
          <c:xMode val="edge"/>
          <c:yMode val="edge"/>
          <c:x val="0.254112256771366"/>
          <c:y val="0.909231448577142"/>
          <c:w val="0.473707678919716"/>
          <c:h val="0.0736451146657595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800" spc="-1" strike="noStrik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9360">
      <a:solidFill>
        <a:srgbClr val="d9d9d9"/>
      </a:solidFill>
      <a:round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lang="ru-RU" sz="2160" spc="-1" strike="noStrike">
                <a:solidFill>
                  <a:srgbClr val="000000"/>
                </a:solidFill>
                <a:latin typeface="Calibri"/>
              </a:defRPr>
            </a:pPr>
            <a:r>
              <a:rPr b="1" lang="ru-RU" sz="2160" spc="-1" strike="noStrike">
                <a:solidFill>
                  <a:srgbClr val="000000"/>
                </a:solidFill>
                <a:latin typeface="Calibri"/>
              </a:rPr>
              <a:t>Итоги квалификационных экзаменов профессиональных модулей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ПМ.03 Хранение, транспортировка и реализация сельскохозяйственной продукции</c:v>
                </c:pt>
              </c:strCache>
            </c:strRef>
          </c:tx>
          <c:spPr>
            <a:solidFill>
              <a:srgbClr val="4f81bd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square"/>
              <a:lstStyle/>
              <a:p>
                <a:pPr>
                  <a:defRPr b="0" sz="11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ПМ.06 Выполнение работ по одной или нескольким профессиям рабочих, должностям служащих профессии, 10786 Аппаратчик производства кисломолочных и детских молочных продуктов</c:v>
                </c:pt>
              </c:strCache>
            </c:strRef>
          </c:tx>
          <c:spPr>
            <a:solidFill>
              <a:srgbClr val="c0504d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square"/>
              <a:lstStyle/>
              <a:p>
                <a:pPr>
                  <a:defRPr b="0" sz="11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ПМ 06. Приемщик сельскохозяйственных продуктов и сырья</c:v>
                </c:pt>
              </c:strCache>
            </c:strRef>
          </c:tx>
          <c:spPr>
            <a:solidFill>
              <a:srgbClr val="9bbb59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square"/>
              <a:lstStyle/>
              <a:p>
                <a:pPr>
                  <a:defRPr b="0" sz="11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gapWidth val="150"/>
        <c:overlap val="0"/>
        <c:axId val="89840909"/>
        <c:axId val="85469895"/>
      </c:barChart>
      <c:catAx>
        <c:axId val="89840909"/>
        <c:scaling>
          <c:orientation val="minMax"/>
        </c:scaling>
        <c:delete val="0"/>
        <c:axPos val="b"/>
        <c:numFmt formatCode="[$-419]dd/mm/yyyy" sourceLinked="1"/>
        <c:majorTickMark val="none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18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85469895"/>
        <c:crosses val="autoZero"/>
        <c:auto val="1"/>
        <c:lblAlgn val="ctr"/>
        <c:lblOffset val="100"/>
        <c:noMultiLvlLbl val="0"/>
      </c:catAx>
      <c:valAx>
        <c:axId val="85469895"/>
        <c:scaling>
          <c:orientation val="minMax"/>
        </c:scaling>
        <c:delete val="0"/>
        <c:axPos val="l"/>
        <c:majorGridlines>
          <c:spPr>
            <a:ln w="9360">
              <a:solidFill>
                <a:srgbClr val="878787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1800" spc="-1" strike="noStrike">
                <a:solidFill>
                  <a:srgbClr val="000000"/>
                </a:solidFill>
                <a:latin typeface="Calibri"/>
              </a:defRPr>
            </a:pPr>
          </a:p>
        </c:txPr>
        <c:crossAx val="89840909"/>
        <c:crosses val="autoZero"/>
        <c:crossBetween val="between"/>
      </c:valAx>
      <c:spPr>
        <a:noFill/>
        <a:ln w="0">
          <a:noFill/>
        </a:ln>
      </c:spPr>
    </c:plotArea>
    <c:legend>
      <c:legendPos val="r"/>
      <c:overlay val="0"/>
      <c:spPr>
        <a:noFill/>
        <a:ln w="0">
          <a:noFill/>
        </a:ln>
      </c:spPr>
      <c:txPr>
        <a:bodyPr/>
        <a:lstStyle/>
        <a:p>
          <a:pPr>
            <a:defRPr b="0" sz="1100" spc="-1" strike="noStrik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noFill/>
    <a:ln w="9360">
      <a:solidFill>
        <a:srgbClr val="d9d9d9"/>
      </a:solidFill>
      <a:round/>
    </a:ln>
  </c:spPr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8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9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r">
              <a:buNone/>
            </a:pPr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30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30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buNone/>
            </a:pPr>
            <a:fld id="{C459A446-3005-48E8-ADD0-8F967DE3041F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  <a:ln w="0">
            <a:noFill/>
          </a:ln>
        </p:spPr>
      </p:sp>
      <p:sp>
        <p:nvSpPr>
          <p:cNvPr id="45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54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p>
            <a:pPr algn="r">
              <a:lnSpc>
                <a:spcPct val="100000"/>
              </a:lnSpc>
              <a:buNone/>
            </a:pPr>
            <a:fld id="{F1CEC530-FB74-4623-AD47-170831A2532E}" type="slidenum">
              <a:rPr b="0" lang="ru-RU" sz="1200" spc="-1" strike="noStrike">
                <a:latin typeface="+mn-lt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2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7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3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4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7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8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2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3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4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5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  <a:buNone/>
            </a:pPr>
            <a:fld id="{778B1E23-1A61-4700-AEF4-B39D690D56EF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2.5.23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  <a:buNone/>
            </a:pPr>
            <a:fld id="{24197C63-4551-4F2E-9302-997ABF1D398C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  <a:buNone/>
            </a:pPr>
            <a:fld id="{2FF0D265-7AA9-4E58-89D1-183A56EE9747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2.5.23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8" name="PlaceHolder 8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  <a:buNone/>
            </a:pPr>
            <a:fld id="{6E5A7CE6-4D06-4C83-80FE-34A27F3FF4F0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  <a:buNone/>
            </a:pPr>
            <a:fld id="{CACCC439-F460-4668-B404-20D1AAAA40A6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2.5.23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  <a:buNone/>
            </a:pPr>
            <a:fld id="{846A4FFB-DE9E-49CF-9B51-7DFBA30B1296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6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  <a:buNone/>
            </a:pPr>
            <a:fld id="{084B5224-E0D5-41BB-8FDA-54BAF0B1970D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2.5.23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32" name="PlaceHolder 7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33" name="PlaceHolder 8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  <a:buNone/>
            </a:pPr>
            <a:fld id="{6678AD8E-2CF8-47B5-B33F-F1303B2ED581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PlaceHolder 6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  <a:buNone/>
            </a:pPr>
            <a:fld id="{DBEEAC66-D30C-46C9-9170-5D8AB61AB266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2.5.23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76" name="PlaceHolder 7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77" name="PlaceHolder 8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  <a:buNone/>
            </a:pPr>
            <a:fld id="{DF945C3A-BE70-41B2-939A-A4885B482672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  <a:buNone/>
            </a:pPr>
            <a:fld id="{FCE5174F-E5E0-4505-8E53-39C7C29E3B73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2.5.23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218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  <a:buNone/>
            </a:pPr>
            <a:fld id="{BB11BBB3-3296-4060-BCFB-5DB7ECD8BE91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  <a:buNone/>
            </a:pPr>
            <a:fld id="{58B0A45B-B49F-477D-AE37-7AB05BF44ABA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2.5.23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  <a:buNone/>
            </a:pPr>
            <a:fld id="{6E3C3B30-0D59-4B5F-BB03-778803B2E2E7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chart" Target="../charts/chart2.xml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jpe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hyperlink" Target="https://nsportal.ru/node/3409612" TargetMode="External"/><Relationship Id="rId2" Type="http://schemas.openxmlformats.org/officeDocument/2006/relationships/slideLayout" Target="../slideLayouts/slideLayout6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jpeg"/><Relationship Id="rId3" Type="http://schemas.openxmlformats.org/officeDocument/2006/relationships/image" Target="../media/image44.png"/><Relationship Id="rId4" Type="http://schemas.openxmlformats.org/officeDocument/2006/relationships/slideLayout" Target="../slideLayouts/slideLayout7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hyperlink" Target="https://razgovor.edsoo.ru/" TargetMode="External"/><Relationship Id="rId2" Type="http://schemas.openxmlformats.org/officeDocument/2006/relationships/slideLayout" Target="../slideLayouts/slideLayout6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6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jpeg"/><Relationship Id="rId6" Type="http://schemas.openxmlformats.org/officeDocument/2006/relationships/slideLayout" Target="../slideLayouts/slideLayout6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jpeg"/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5" Type="http://schemas.openxmlformats.org/officeDocument/2006/relationships/slideLayout" Target="../slideLayouts/slideLayout6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slideLayout" Target="../slideLayouts/slideLayout6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6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image" Target="../media/image64.jpeg"/><Relationship Id="rId3" Type="http://schemas.openxmlformats.org/officeDocument/2006/relationships/image" Target="../media/image65.png"/><Relationship Id="rId4" Type="http://schemas.openxmlformats.org/officeDocument/2006/relationships/slideLayout" Target="../slideLayouts/slideLayout6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jpeg"/><Relationship Id="rId3" Type="http://schemas.openxmlformats.org/officeDocument/2006/relationships/slideLayout" Target="../slideLayouts/slideLayout6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2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slideLayout" Target="../slideLayouts/slideLayout6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slideLayout" Target="../slideLayouts/slideLayout6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3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slideLayout" Target="../slideLayouts/slideLayout4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chart" Target="../charts/chart1.xml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1500120" y="285840"/>
            <a:ext cx="764352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i="1" lang="ru-RU" sz="2000" spc="-1" strike="noStrike">
                <a:solidFill>
                  <a:srgbClr val="1f497d"/>
                </a:solidFill>
                <a:latin typeface="Times New Roman"/>
              </a:rPr>
              <a:t>Министерство  образования и науки Республики Саха (Якутия)</a:t>
            </a:r>
            <a:br/>
            <a:r>
              <a:rPr b="0" i="1" lang="ru-RU" sz="2000" spc="-1" strike="noStrike">
                <a:solidFill>
                  <a:srgbClr val="1f497d"/>
                </a:solidFill>
                <a:latin typeface="Times New Roman"/>
              </a:rPr>
              <a:t> ГБПОУ РС(Я) «Якутский сельскохозяйственный техникум»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2"/>
          <p:cNvSpPr>
            <a:spLocks noGrp="1"/>
          </p:cNvSpPr>
          <p:nvPr>
            <p:ph type="subTitle"/>
          </p:nvPr>
        </p:nvSpPr>
        <p:spPr>
          <a:xfrm>
            <a:off x="571320" y="2214720"/>
            <a:ext cx="8000640" cy="32144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algn="ctr">
              <a:lnSpc>
                <a:spcPct val="8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1" i="1" lang="ru-RU" sz="2800" spc="-1" strike="noStrike">
                <a:solidFill>
                  <a:srgbClr val="c00000"/>
                </a:solidFill>
                <a:latin typeface="Times New Roman"/>
              </a:rPr>
              <a:t>ПОРТФОЛИО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8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1" i="1" lang="ru-RU" sz="2800" spc="-1" strike="noStrike">
                <a:solidFill>
                  <a:srgbClr val="17375e"/>
                </a:solidFill>
                <a:latin typeface="Times New Roman"/>
              </a:rPr>
              <a:t>педагогической деятельности преподавателя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8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1" i="1" lang="ru-RU" sz="2800" spc="-1" strike="noStrike">
                <a:solidFill>
                  <a:srgbClr val="17375e"/>
                </a:solidFill>
                <a:latin typeface="Times New Roman"/>
              </a:rPr>
              <a:t>ГБПОУ РС (Я) 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8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1" i="1" lang="ru-RU" sz="2800" spc="-1" strike="noStrike">
                <a:solidFill>
                  <a:srgbClr val="17375e"/>
                </a:solidFill>
                <a:latin typeface="Times New Roman"/>
              </a:rPr>
              <a:t>«Якутский сельскохозяйственный техникум»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8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1" i="1" lang="ru-RU" sz="2800" spc="-1" strike="noStrike">
                <a:solidFill>
                  <a:srgbClr val="c00000"/>
                </a:solidFill>
                <a:latin typeface="Times New Roman"/>
              </a:rPr>
              <a:t> </a:t>
            </a:r>
            <a:r>
              <a:rPr b="1" i="1" lang="ru-RU" sz="2800" spc="-1" strike="noStrike">
                <a:solidFill>
                  <a:srgbClr val="c00000"/>
                </a:solidFill>
                <a:latin typeface="Times New Roman"/>
              </a:rPr>
              <a:t>Новгородовой Айталины Аркадьевны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8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1" i="1" lang="ru-RU" sz="2800" spc="-1" strike="noStrike">
                <a:solidFill>
                  <a:srgbClr val="17375e"/>
                </a:solidFill>
                <a:latin typeface="Times New Roman"/>
              </a:rPr>
              <a:t>на первую категорию в 2023 году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8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ru-RU" sz="2800" spc="-1" strike="noStrike">
              <a:latin typeface="Arial"/>
            </a:endParaRPr>
          </a:p>
        </p:txBody>
      </p:sp>
      <p:pic>
        <p:nvPicPr>
          <p:cNvPr id="304" name="Picture 2" descr="Якутский Сельскохозяйственный техникум"/>
          <p:cNvPicPr/>
          <p:nvPr/>
        </p:nvPicPr>
        <p:blipFill>
          <a:blip r:embed="rId1"/>
          <a:stretch/>
        </p:blipFill>
        <p:spPr>
          <a:xfrm>
            <a:off x="142920" y="142920"/>
            <a:ext cx="1571400" cy="1571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285840" y="500040"/>
            <a:ext cx="8532360" cy="53460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3. Результаты освоения обучающимися образовательных программ по итогам мониторинга системы образования (профессиональный цикл)</a:t>
            </a:r>
            <a:br/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53" name="Диаграмма 6"/>
          <p:cNvGraphicFramePr/>
          <p:nvPr/>
        </p:nvGraphicFramePr>
        <p:xfrm>
          <a:off x="1071360" y="1285920"/>
          <a:ext cx="7143480" cy="50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rmAutofit fontScale="69000"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3. Результаты освоения обучающимися образовательных программ по итогам мониторинга системы образования</a:t>
            </a:r>
            <a:br/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(профессиональный цикл)</a:t>
            </a:r>
            <a:br/>
            <a:br/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/>
          </p:nvPr>
        </p:nvSpPr>
        <p:spPr>
          <a:xfrm>
            <a:off x="285840" y="1357200"/>
            <a:ext cx="8516520" cy="936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algn="ctr">
              <a:lnSpc>
                <a:spcPct val="100000"/>
              </a:lnSpc>
              <a:spcBef>
                <a:spcPts val="320"/>
              </a:spcBef>
              <a:buNone/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  <a:buNone/>
              <a:tabLst>
                <a:tab algn="l" pos="0"/>
              </a:tabLst>
            </a:pPr>
            <a:r>
              <a:rPr b="1" lang="ru-RU" sz="1600" spc="-1" strike="noStrike">
                <a:solidFill>
                  <a:srgbClr val="002060"/>
                </a:solidFill>
                <a:latin typeface="Times New Roman"/>
              </a:rPr>
              <a:t>Итоги  мониторинга  положительных результатов в освоении образовательных программ обучающимися - ГИА в форме защиты ВКР (дипломная работа) - 100 %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  <a:buNone/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356" name="Group 146"/>
          <p:cNvGraphicFramePr/>
          <p:nvPr/>
        </p:nvGraphicFramePr>
        <p:xfrm>
          <a:off x="214200" y="2143080"/>
          <a:ext cx="8749800" cy="3084120"/>
        </p:xfrm>
        <a:graphic>
          <a:graphicData uri="http://schemas.openxmlformats.org/drawingml/2006/table">
            <a:tbl>
              <a:tblPr/>
              <a:tblGrid>
                <a:gridCol w="777960"/>
                <a:gridCol w="1202040"/>
                <a:gridCol w="1609920"/>
                <a:gridCol w="4114080"/>
                <a:gridCol w="1045800"/>
              </a:tblGrid>
              <a:tr h="474480">
                <a:tc>
                  <a:txBody>
                    <a:bodyPr lIns="57240" rIns="57240" tIns="0" bIns="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Учебный год 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57240" rIns="57240" tIns="0" bIns="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Специальность 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57240" rIns="57240" tIns="0" bIns="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ФИО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57240" rIns="57240" tIns="0" bIns="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Наименование дипломной работы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57240" rIns="57240" tIns="0" bIns="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Оценка 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542520">
                <a:tc rowSpan="4">
                  <a:txBody>
                    <a:bodyPr lIns="57240" rIns="5724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2019-2020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anchor="t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 lIns="57240" rIns="5724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19.02.07 Технология молока и молочных продуктов  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 lIns="57240" rIns="5724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Филиппова Наталья  Николаевна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 lIns="57240" rIns="57240" tIns="0" bIns="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Технология и эффективность производства йогаурта с наполнителями на примере молочного завода СХПК «Ханалас-Ас»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 lIns="57240" rIns="5724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200" spc="-1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</a:tr>
              <a:tr h="542520"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57240" rIns="5724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Потапова Алена Кононовна 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 lIns="57240" rIns="57240" tIns="0" bIns="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Технология и эффективность производства сметаны на примере молочного завода СХППК «Сыа-Булуу» Вилюйского улуса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 lIns="57240" rIns="5724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200" spc="-1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</a:tr>
              <a:tr h="588600"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 rowSpan="2">
                  <a:txBody>
                    <a:bodyPr lIns="57240" rIns="5724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35.02.06 Технология производства и переработки сельскохозяйственной продукции  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 lIns="57240" rIns="5724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Попова Айталина Андреевна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 lIns="57240" rIns="57240" tIns="0" bIns="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Технология производства охотничьих колбасок из оленины «Хаар табачаан» на примере СХПК «Тумэн», г. Якутск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 lIns="57240" rIns="5724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200" spc="-1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</a:tr>
              <a:tr h="959760"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57240" rIns="5724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Охлопкова Марианна Николаевна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 lIns="57240" rIns="57240" tIns="0" bIns="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Технология производства полуфабрикатов из мяса кур на примере АО «Якутская птицефабрика», г. Якутск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 lIns="57240" rIns="5724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200" spc="-1" strike="noStrike">
                          <a:solidFill>
                            <a:srgbClr val="0d0d0d"/>
                          </a:solidFill>
                          <a:latin typeface="Times New Roman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rmAutofit fontScale="86000"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3. Результаты освоения обучающимися образовательных программ по итогам мониторинга системы образования</a:t>
            </a:r>
            <a:br/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(профессиональный цикл)</a:t>
            </a:r>
            <a:br/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/>
          </p:nvPr>
        </p:nvSpPr>
        <p:spPr>
          <a:xfrm>
            <a:off x="357120" y="1285920"/>
            <a:ext cx="8516520" cy="936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algn="ctr">
              <a:lnSpc>
                <a:spcPct val="100000"/>
              </a:lnSpc>
              <a:spcBef>
                <a:spcPts val="320"/>
              </a:spcBef>
              <a:buNone/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  <a:buNone/>
              <a:tabLst>
                <a:tab algn="l" pos="0"/>
              </a:tabLst>
            </a:pPr>
            <a:r>
              <a:rPr b="1" lang="ru-RU" sz="1600" spc="-1" strike="noStrike">
                <a:solidFill>
                  <a:srgbClr val="002060"/>
                </a:solidFill>
                <a:latin typeface="Times New Roman"/>
              </a:rPr>
              <a:t>Итоги  мониторинга  положительных результатов в освоении образовательных программ обучающимися - ГИА в форме защиты ВКР (дипломная работа) - 100 %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  <a:buNone/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359" name="Group 146"/>
          <p:cNvGraphicFramePr/>
          <p:nvPr/>
        </p:nvGraphicFramePr>
        <p:xfrm>
          <a:off x="214200" y="2071800"/>
          <a:ext cx="8715240" cy="3428640"/>
        </p:xfrm>
        <a:graphic>
          <a:graphicData uri="http://schemas.openxmlformats.org/drawingml/2006/table">
            <a:tbl>
              <a:tblPr/>
              <a:tblGrid>
                <a:gridCol w="774720"/>
                <a:gridCol w="1197360"/>
                <a:gridCol w="1813680"/>
                <a:gridCol w="3445920"/>
                <a:gridCol w="1483560"/>
              </a:tblGrid>
              <a:tr h="509400">
                <a:tc>
                  <a:txBody>
                    <a:bodyPr lIns="57240" rIns="57240" tIns="0" bIns="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Учебный год 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57240" rIns="57240" tIns="0" bIns="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Специальность 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57240" rIns="57240" tIns="0" bIns="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ФИО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57240" rIns="57240" tIns="0" bIns="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Наименование дипломной работы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57240" rIns="57240" tIns="0" bIns="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Оценка 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569520">
                <a:tc rowSpan="4">
                  <a:txBody>
                    <a:bodyPr lIns="57240" rIns="5724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2020-2021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anchor="t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 lIns="57240" rIns="5724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19.02.07 Технология молока и молочных продуктов  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 lIns="57240" rIns="57240" tIns="0" bIns="0" anchor="t">
                      <a:noAutofit/>
                    </a:bodyPr>
                    <a:p>
                      <a:pPr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Илларионова Айталина Юрьевна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 lIns="57240" rIns="57240" tIns="0" bIns="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Технология производства бырпах на примере молочного завода СППК «Амма»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 lIns="57240" rIns="5724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200" spc="-1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</a:tr>
              <a:tr h="686880"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57240" rIns="57240" tIns="0" bIns="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Яковлева Нюргуяна Станиславовна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 lIns="57240" rIns="57240" tIns="0" bIns="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Технология производства сливочного масла молочного завода СХПСПК «Байар»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 lIns="57240" rIns="5724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200" spc="-1" strike="noStrike">
                          <a:solidFill>
                            <a:srgbClr val="0d0d0d"/>
                          </a:solidFill>
                          <a:latin typeface="Times New Roman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</a:tr>
              <a:tr h="631800"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 rowSpan="2">
                  <a:txBody>
                    <a:bodyPr lIns="57240" rIns="5724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35.02.06 Технология производства и переработки сельскохозяйственной продукции  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 lIns="57240" rIns="57240" tIns="0" bIns="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Петухова Саина Григорьевна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 lIns="57240" rIns="57240" tIns="0" bIns="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Технология производства котлет из говядины на примере ООО ПК «Туймаада» г. Якутск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 lIns="57240" rIns="5724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200" spc="-1" strike="noStrike">
                          <a:solidFill>
                            <a:srgbClr val="0d0d0d"/>
                          </a:solidFill>
                          <a:latin typeface="Times New Roman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</a:tr>
              <a:tr h="1031040"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57240" rIns="57240" tIns="0" bIns="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Андреева Любовь Николаевна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 lIns="57240" rIns="57240" tIns="0" bIns="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Технология производства пельменей с курицей на примере ИП «Егорова М. А.» г. Якутск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 lIns="57240" rIns="57240" tIns="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200" spc="-1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0" name="Group 146"/>
          <p:cNvGraphicFramePr/>
          <p:nvPr/>
        </p:nvGraphicFramePr>
        <p:xfrm>
          <a:off x="285840" y="2071800"/>
          <a:ext cx="8643600" cy="3050640"/>
        </p:xfrm>
        <a:graphic>
          <a:graphicData uri="http://schemas.openxmlformats.org/drawingml/2006/table">
            <a:tbl>
              <a:tblPr/>
              <a:tblGrid>
                <a:gridCol w="768240"/>
                <a:gridCol w="1187280"/>
                <a:gridCol w="1798920"/>
                <a:gridCol w="4041360"/>
                <a:gridCol w="847800"/>
              </a:tblGrid>
              <a:tr h="441000">
                <a:tc>
                  <a:txBody>
                    <a:bodyPr lIns="57240" rIns="57240" tIns="0" bIns="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Учебный год 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57240" rIns="57240" tIns="0" bIns="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Специальность 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57240" rIns="57240" tIns="0" bIns="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ФИО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57240" rIns="57240" tIns="0" bIns="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Наименование дипломной работы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57240" rIns="57240" tIns="0" bIns="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Оценка 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599400">
                <a:tc rowSpan="4">
                  <a:txBody>
                    <a:bodyPr lIns="57240" rIns="5724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 </a:t>
                      </a:r>
                      <a:r>
                        <a:rPr b="1" lang="ru-RU" sz="16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2021-2022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anchor="t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 rowSpan="4">
                  <a:txBody>
                    <a:bodyPr lIns="57240" rIns="57240" tIns="0" bIns="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35.02.06 Технология производства и переработки сельскохозяйственной продукции  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57240" marR="572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Оконешникова Валерия Иннокентьевна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Технология хранения, транспортировки и реализации замороженных полуфабрикатов в тесте на примере ООО ПК «Туймаада» г. Якутск.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</a:tr>
              <a:tr h="599400"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Корякина Сааскылаана Павловна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Технология первичной обработки свинины на примере ООО ПК «Туймаада» г. Якутск.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</a:tr>
              <a:tr h="588600"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Аргунов Егор Дьулустанович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Технология хранения, транспортировки и реализации свинины на примере ООО ПК «Туймаада» г. Якутск.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8"/>
                    </a:solidFill>
                  </a:tcPr>
                </a:tc>
              </a:tr>
              <a:tr h="959760"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 vMerge="1">
                  <a:tcPr anchor="t" marL="90000" marR="90000">
                    <a:solidFill>
                      <a:srgbClr val="729fc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Васильев Юрий Алексеевич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Технология производства йогурта с наполнителями на примере АО «Кюндядинская» Нюрбинского района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1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rmAutofit fontScale="86000"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3. Результаты освоения обучающимися образовательных программ по итогам мониторинга системы образования</a:t>
            </a:r>
            <a:br/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(профессиональный цикл)</a:t>
            </a:r>
            <a:br/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/>
          </p:nvPr>
        </p:nvSpPr>
        <p:spPr>
          <a:xfrm>
            <a:off x="303120" y="1197000"/>
            <a:ext cx="8516520" cy="936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algn="ctr">
              <a:lnSpc>
                <a:spcPct val="100000"/>
              </a:lnSpc>
              <a:spcBef>
                <a:spcPts val="320"/>
              </a:spcBef>
              <a:buNone/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  <a:buNone/>
              <a:tabLst>
                <a:tab algn="l" pos="0"/>
              </a:tabLst>
            </a:pPr>
            <a:r>
              <a:rPr b="1" lang="ru-RU" sz="1600" spc="-1" strike="noStrike">
                <a:solidFill>
                  <a:srgbClr val="002060"/>
                </a:solidFill>
                <a:latin typeface="Times New Roman"/>
              </a:rPr>
              <a:t>Итоги  мониторинга  положительных результатов в освоении образовательных программ обучающимися - ГИА в форме защиты ВКР (дипломная работа) - 100 %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  <a:buNone/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rmAutofit fontScale="92000"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000000"/>
                </a:solidFill>
                <a:latin typeface="Calibri"/>
              </a:rPr>
              <a:t>4. 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4" name="Picture 3" descr=""/>
          <p:cNvPicPr/>
          <p:nvPr/>
        </p:nvPicPr>
        <p:blipFill>
          <a:blip r:embed="rId1">
            <a:lum contrast="20000"/>
          </a:blip>
          <a:srcRect l="1972" t="15973" r="19121" b="32493"/>
          <a:stretch/>
        </p:blipFill>
        <p:spPr>
          <a:xfrm>
            <a:off x="857160" y="2500200"/>
            <a:ext cx="2356920" cy="2592720"/>
          </a:xfrm>
          <a:prstGeom prst="rect">
            <a:avLst/>
          </a:prstGeom>
          <a:ln w="9525">
            <a:noFill/>
          </a:ln>
        </p:spPr>
      </p:pic>
      <p:pic>
        <p:nvPicPr>
          <p:cNvPr id="365" name="Picture 3" descr="\\sekretar\Обменник\АТО 205\ЦК ТС\Айталина\СЗД Айта\СЗД Айта\грамота13.jpg"/>
          <p:cNvPicPr/>
          <p:nvPr/>
        </p:nvPicPr>
        <p:blipFill>
          <a:blip r:embed="rId2">
            <a:lum bright="-10000"/>
          </a:blip>
          <a:srcRect l="4450" t="1095" r="598" b="50527"/>
          <a:stretch/>
        </p:blipFill>
        <p:spPr>
          <a:xfrm>
            <a:off x="3000240" y="1857240"/>
            <a:ext cx="2571480" cy="171648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2" descr="C:\Users\User\Pictures\Справка 1 тпсп\СЗД Айта\грамота7.jpg"/>
          <p:cNvPicPr/>
          <p:nvPr/>
        </p:nvPicPr>
        <p:blipFill>
          <a:blip r:embed="rId3"/>
          <a:srcRect l="5949" t="0" r="0" b="0"/>
          <a:stretch/>
        </p:blipFill>
        <p:spPr>
          <a:xfrm>
            <a:off x="6215040" y="1785960"/>
            <a:ext cx="2397600" cy="3604320"/>
          </a:xfrm>
          <a:prstGeom prst="rect">
            <a:avLst/>
          </a:prstGeom>
          <a:ln w="0">
            <a:noFill/>
          </a:ln>
        </p:spPr>
      </p:pic>
      <p:sp>
        <p:nvSpPr>
          <p:cNvPr id="367" name="TextBox 11"/>
          <p:cNvSpPr/>
          <p:nvPr/>
        </p:nvSpPr>
        <p:spPr>
          <a:xfrm>
            <a:off x="642960" y="5572080"/>
            <a:ext cx="785772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16000" indent="-216000">
              <a:lnSpc>
                <a:spcPct val="100000"/>
              </a:lnSpc>
              <a:buClr>
                <a:srgbClr val="0d0d0d"/>
              </a:buClr>
              <a:buFont typeface="StarSymbol"/>
              <a:buChar char="-"/>
            </a:pPr>
            <a:r>
              <a:rPr b="0" i="1" lang="ru-RU" sz="1800" spc="-1" strike="noStrike">
                <a:solidFill>
                  <a:srgbClr val="0d0d0d"/>
                </a:solidFill>
                <a:latin typeface="Arial"/>
              </a:rPr>
              <a:t> </a:t>
            </a:r>
            <a:r>
              <a:rPr b="0" i="1" lang="ru-RU" sz="1800" spc="-1" strike="noStrike">
                <a:solidFill>
                  <a:srgbClr val="0d0d0d"/>
                </a:solidFill>
                <a:latin typeface="Arial"/>
              </a:rPr>
              <a:t>Дивдевилова Аграфена Александровна 3 тех – Диплом 2 степени, научно-практическая конференция «Шаг в будущую профессию», 14 ноября 2018 г.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68" name="Заголовок 1"/>
          <p:cNvSpPr/>
          <p:nvPr/>
        </p:nvSpPr>
        <p:spPr>
          <a:xfrm>
            <a:off x="357120" y="1643040"/>
            <a:ext cx="2714400" cy="4284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ru-RU" sz="2400" spc="-1" strike="noStrike" u="sng">
                <a:solidFill>
                  <a:srgbClr val="000000"/>
                </a:solidFill>
                <a:uFillTx/>
                <a:latin typeface="Calibri"/>
              </a:rPr>
              <a:t>На уровне ПОО: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369" name="Picture 2" descr="https://ysxt.ru/wp-content/uploads/2018/11/IMG_0721.jpg"/>
          <p:cNvPicPr/>
          <p:nvPr/>
        </p:nvPicPr>
        <p:blipFill>
          <a:blip r:embed="rId4"/>
          <a:srcRect l="3428" t="23133" r="0" b="0"/>
          <a:stretch/>
        </p:blipFill>
        <p:spPr>
          <a:xfrm>
            <a:off x="3000240" y="3571920"/>
            <a:ext cx="2999880" cy="1785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rmAutofit fontScale="92000"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000000"/>
                </a:solidFill>
                <a:latin typeface="Calibri"/>
              </a:rPr>
              <a:t>4. 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/>
          </p:nvPr>
        </p:nvSpPr>
        <p:spPr>
          <a:xfrm>
            <a:off x="714240" y="5357880"/>
            <a:ext cx="7919640" cy="968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92000"/>
              </a:lnSpc>
              <a:buNone/>
              <a:tabLst>
                <a:tab algn="l" pos="0"/>
              </a:tabLst>
            </a:pPr>
            <a:r>
              <a:rPr b="1" i="1" lang="ru-RU" sz="2000" spc="-1" strike="noStrike">
                <a:solidFill>
                  <a:srgbClr val="000000"/>
                </a:solidFill>
                <a:latin typeface="Calibri"/>
              </a:rPr>
              <a:t>       </a:t>
            </a:r>
            <a:r>
              <a:rPr b="1" i="1" lang="ru-RU" sz="2000" spc="-1" strike="noStrike">
                <a:solidFill>
                  <a:srgbClr val="000000"/>
                </a:solidFill>
                <a:latin typeface="Calibri"/>
              </a:rPr>
              <a:t>- 2019 г.</a:t>
            </a:r>
            <a:r>
              <a:rPr b="0" i="1" lang="ru-RU" sz="2000" spc="-1" strike="noStrike">
                <a:solidFill>
                  <a:srgbClr val="000000"/>
                </a:solidFill>
                <a:latin typeface="Calibri"/>
              </a:rPr>
              <a:t> - сертификат руководителя участника этапа НПК «Современное состояние и приоритетные направления развития сельского хозяйства», среди студентов ГБПОУ РС (Я) «ЯСХТ», 15.04.2019г.;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72" name="Picture 4" descr="C:\Users\User\Pictures\Справка 1 тпсп\СЗД Айта\грамота14.jpg"/>
          <p:cNvPicPr/>
          <p:nvPr/>
        </p:nvPicPr>
        <p:blipFill>
          <a:blip r:embed="rId1"/>
          <a:srcRect l="5455" t="2571" r="0" b="48832"/>
          <a:stretch/>
        </p:blipFill>
        <p:spPr>
          <a:xfrm>
            <a:off x="1000080" y="2357280"/>
            <a:ext cx="2850120" cy="2071440"/>
          </a:xfrm>
          <a:prstGeom prst="rect">
            <a:avLst/>
          </a:prstGeom>
          <a:ln w="0">
            <a:noFill/>
          </a:ln>
        </p:spPr>
      </p:pic>
      <p:pic>
        <p:nvPicPr>
          <p:cNvPr id="373" name="Picture 2" descr=""/>
          <p:cNvPicPr/>
          <p:nvPr/>
        </p:nvPicPr>
        <p:blipFill>
          <a:blip r:embed="rId2">
            <a:lum bright="10000"/>
          </a:blip>
          <a:srcRect l="0" t="5128" r="3846" b="15385"/>
          <a:stretch/>
        </p:blipFill>
        <p:spPr>
          <a:xfrm>
            <a:off x="4143240" y="2500200"/>
            <a:ext cx="4262760" cy="2642760"/>
          </a:xfrm>
          <a:prstGeom prst="rect">
            <a:avLst/>
          </a:prstGeom>
          <a:ln w="9525">
            <a:noFill/>
          </a:ln>
        </p:spPr>
      </p:pic>
      <p:sp>
        <p:nvSpPr>
          <p:cNvPr id="374" name="Заголовок 1"/>
          <p:cNvSpPr/>
          <p:nvPr/>
        </p:nvSpPr>
        <p:spPr>
          <a:xfrm>
            <a:off x="857160" y="1714320"/>
            <a:ext cx="2714400" cy="4284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ru-RU" sz="2400" spc="-1" strike="noStrike" u="sng">
                <a:solidFill>
                  <a:srgbClr val="000000"/>
                </a:solidFill>
                <a:uFillTx/>
                <a:latin typeface="Calibri"/>
              </a:rPr>
              <a:t>На уровне ПОО: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Picture 2" descr="https://ysxt.ru/wp-content/uploads/2022/11/6c848f11-3e95-4693-899e-c362551d1373-300x225.jpg"/>
          <p:cNvPicPr/>
          <p:nvPr/>
        </p:nvPicPr>
        <p:blipFill>
          <a:blip r:embed="rId1"/>
          <a:srcRect l="9524" t="23282" r="3175" b="6870"/>
          <a:stretch/>
        </p:blipFill>
        <p:spPr>
          <a:xfrm>
            <a:off x="4643280" y="2000160"/>
            <a:ext cx="4000320" cy="2400120"/>
          </a:xfrm>
          <a:prstGeom prst="rect">
            <a:avLst/>
          </a:prstGeom>
          <a:ln w="0">
            <a:noFill/>
          </a:ln>
        </p:spPr>
      </p:pic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rmAutofit fontScale="92000"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000000"/>
                </a:solidFill>
                <a:latin typeface="Calibri"/>
              </a:rPr>
              <a:t>4. 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Заголовок 1"/>
          <p:cNvSpPr/>
          <p:nvPr/>
        </p:nvSpPr>
        <p:spPr>
          <a:xfrm>
            <a:off x="857160" y="1714320"/>
            <a:ext cx="2714400" cy="4284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ru-RU" sz="2400" spc="-1" strike="noStrike" u="sng">
                <a:solidFill>
                  <a:srgbClr val="000000"/>
                </a:solidFill>
                <a:uFillTx/>
                <a:latin typeface="Calibri"/>
              </a:rPr>
              <a:t>На уровне ПОО: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/>
          </p:nvPr>
        </p:nvSpPr>
        <p:spPr>
          <a:xfrm>
            <a:off x="571320" y="5286240"/>
            <a:ext cx="7919640" cy="968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92000"/>
              </a:lnSpc>
              <a:buNone/>
              <a:tabLst>
                <a:tab algn="l" pos="0"/>
              </a:tabLst>
            </a:pPr>
            <a:r>
              <a:rPr b="1" i="1" lang="ru-RU" sz="2000" spc="-1" strike="noStrike">
                <a:solidFill>
                  <a:srgbClr val="000000"/>
                </a:solidFill>
                <a:latin typeface="Calibri"/>
              </a:rPr>
              <a:t>       </a:t>
            </a:r>
            <a:r>
              <a:rPr b="1" i="1" lang="ru-RU" sz="2000" spc="-1" strike="noStrike">
                <a:solidFill>
                  <a:srgbClr val="000000"/>
                </a:solidFill>
                <a:latin typeface="Calibri"/>
              </a:rPr>
              <a:t>- 2022г.</a:t>
            </a:r>
            <a:r>
              <a:rPr b="0" i="1" lang="ru-RU" sz="2000" spc="-1" strike="noStrike">
                <a:solidFill>
                  <a:srgbClr val="000000"/>
                </a:solidFill>
                <a:latin typeface="Calibri"/>
              </a:rPr>
              <a:t> - сертификат руководителя участника 1 этапа НПК «Республиканской НПК «Шаг в будущую профессию», посвященной 85-летию первого Президента РС (Я) Михаила Ефимовича Николаева», среди студентов ГБПОУ РС (Я) «ЯСХТ», 16.11.2022г.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79" name="Picture 2" descr=""/>
          <p:cNvPicPr/>
          <p:nvPr/>
        </p:nvPicPr>
        <p:blipFill>
          <a:blip r:embed="rId2">
            <a:lum contrast="-10000"/>
          </a:blip>
          <a:stretch/>
        </p:blipFill>
        <p:spPr>
          <a:xfrm>
            <a:off x="714240" y="2286000"/>
            <a:ext cx="3714480" cy="260532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/>
          </p:nvPr>
        </p:nvSpPr>
        <p:spPr>
          <a:xfrm>
            <a:off x="500040" y="5143680"/>
            <a:ext cx="7500600" cy="9997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9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1" i="1" lang="ru-RU" sz="1800" spc="-1" strike="noStrike">
                <a:solidFill>
                  <a:srgbClr val="000000"/>
                </a:solidFill>
                <a:latin typeface="Calibri"/>
              </a:rPr>
              <a:t>        </a:t>
            </a:r>
            <a:r>
              <a:rPr b="1" i="1" lang="ru-RU" sz="1800" spc="-1" strike="noStrike">
                <a:solidFill>
                  <a:srgbClr val="000000"/>
                </a:solidFill>
                <a:latin typeface="Calibri"/>
              </a:rPr>
              <a:t>- 2023 г., </a:t>
            </a:r>
            <a:r>
              <a:rPr b="0" i="1" lang="ru-RU" sz="1800" spc="-1" strike="noStrike">
                <a:solidFill>
                  <a:srgbClr val="000000"/>
                </a:solidFill>
                <a:latin typeface="Calibri"/>
              </a:rPr>
              <a:t>Сертификат руководителя  за подготовку участника </a:t>
            </a:r>
            <a:r>
              <a:rPr b="0" i="1" lang="en-US" sz="1800" spc="-1" strike="noStrike">
                <a:solidFill>
                  <a:srgbClr val="000000"/>
                </a:solidFill>
                <a:latin typeface="Calibri"/>
              </a:rPr>
              <a:t>III</a:t>
            </a:r>
            <a:r>
              <a:rPr b="0" i="1" lang="ru-RU" sz="1800" spc="-1" strike="noStrike">
                <a:solidFill>
                  <a:srgbClr val="000000"/>
                </a:solidFill>
                <a:latin typeface="Calibri"/>
              </a:rPr>
              <a:t> Республиканской олимпиады профессионального мастерства обучающихся по специальностям среднего профессионального образования УГС 35.00.00 «Сельское, лесное и рыбное» – 07.04.2023г., г. Якутск. Результат: диплом 2 степени .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81" name="Picture 1" descr=""/>
          <p:cNvPicPr/>
          <p:nvPr/>
        </p:nvPicPr>
        <p:blipFill>
          <a:blip r:embed="rId1">
            <a:lum contrast="-10000"/>
          </a:blip>
          <a:stretch/>
        </p:blipFill>
        <p:spPr>
          <a:xfrm>
            <a:off x="414360" y="1928880"/>
            <a:ext cx="2871360" cy="2071440"/>
          </a:xfrm>
          <a:prstGeom prst="rect">
            <a:avLst/>
          </a:prstGeom>
          <a:ln w="9525">
            <a:noFill/>
          </a:ln>
        </p:spPr>
      </p:pic>
      <p:pic>
        <p:nvPicPr>
          <p:cNvPr id="382" name="Picture 2" descr="C:\Users\раиса\Desktop\Айталина\Аттестация на 1 категорию\Фото для аттестации\WhatsApp Image 2023-04-26 at 15.48.34.jpeg"/>
          <p:cNvPicPr/>
          <p:nvPr/>
        </p:nvPicPr>
        <p:blipFill>
          <a:blip r:embed="rId2">
            <a:lum bright="10000"/>
          </a:blip>
          <a:srcRect l="6944" t="0" r="0" b="9373"/>
          <a:stretch/>
        </p:blipFill>
        <p:spPr>
          <a:xfrm>
            <a:off x="5500800" y="1500120"/>
            <a:ext cx="2640240" cy="3428640"/>
          </a:xfrm>
          <a:prstGeom prst="rect">
            <a:avLst/>
          </a:prstGeom>
          <a:ln w="0">
            <a:noFill/>
          </a:ln>
        </p:spPr>
      </p:pic>
      <p:sp>
        <p:nvSpPr>
          <p:cNvPr id="383" name="Заголовок 1"/>
          <p:cNvSpPr/>
          <p:nvPr/>
        </p:nvSpPr>
        <p:spPr>
          <a:xfrm>
            <a:off x="785880" y="1357200"/>
            <a:ext cx="4428720" cy="4284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ru-RU" sz="2400" spc="-1" strike="noStrike" u="sng">
                <a:solidFill>
                  <a:srgbClr val="000000"/>
                </a:solidFill>
                <a:uFillTx/>
                <a:latin typeface="Calibri"/>
              </a:rPr>
              <a:t>На региональном уровне: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84" name="PlaceHolder 2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rmAutofit fontScale="92000"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000000"/>
                </a:solidFill>
                <a:latin typeface="Calibri"/>
              </a:rPr>
              <a:t>4. 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5" name="Picture 2" descr=""/>
          <p:cNvPicPr/>
          <p:nvPr/>
        </p:nvPicPr>
        <p:blipFill>
          <a:blip r:embed="rId3">
            <a:lum contrast="-10000"/>
          </a:blip>
          <a:stretch/>
        </p:blipFill>
        <p:spPr>
          <a:xfrm>
            <a:off x="2571840" y="3214800"/>
            <a:ext cx="2571480" cy="174492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rmAutofit fontScale="92000"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000000"/>
                </a:solidFill>
                <a:latin typeface="Calibri"/>
              </a:rPr>
              <a:t>4. 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PlaceHolder 2"/>
          <p:cNvSpPr>
            <a:spLocks noGrp="1"/>
          </p:cNvSpPr>
          <p:nvPr>
            <p:ph/>
          </p:nvPr>
        </p:nvSpPr>
        <p:spPr>
          <a:xfrm>
            <a:off x="5072040" y="4500720"/>
            <a:ext cx="3642840" cy="21650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 marL="365760" indent="-28332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0" i="1" lang="ru-RU" sz="1600" spc="-1" strike="noStrike">
                <a:solidFill>
                  <a:srgbClr val="000000"/>
                </a:solidFill>
                <a:latin typeface="Calibri"/>
              </a:rPr>
              <a:t>      </a:t>
            </a:r>
            <a:r>
              <a:rPr b="1" lang="ru-RU" sz="1600" spc="-1" strike="noStrike">
                <a:solidFill>
                  <a:srgbClr val="000000"/>
                </a:solidFill>
                <a:latin typeface="Calibri"/>
              </a:rPr>
              <a:t>2019 г., </a:t>
            </a: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сертификат научного руководителя </a:t>
            </a: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VII </a:t>
            </a: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Всероссийского научно-практической конференции «Я – специалист», 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 marL="365760" indent="-28332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       </a:t>
            </a: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- </a:t>
            </a:r>
            <a:r>
              <a:rPr b="1" i="1" lang="ru-RU" sz="1600" spc="-1" strike="noStrike">
                <a:solidFill>
                  <a:srgbClr val="000000"/>
                </a:solidFill>
                <a:latin typeface="Calibri"/>
              </a:rPr>
              <a:t>Анисимова Евгения Гайфундиновна </a:t>
            </a: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– сертификат участника, направление Профессиональные ориентиры нового поколения, тема работы: «Химия в молочной промышленности»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 marL="365760" indent="-28332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0" i="1" lang="ru-RU" sz="1600" spc="-1" strike="noStrike">
                <a:solidFill>
                  <a:srgbClr val="000000"/>
                </a:solidFill>
                <a:latin typeface="Calibri"/>
              </a:rPr>
              <a:t>      </a:t>
            </a:r>
            <a:r>
              <a:rPr b="0" i="1" lang="ru-RU" sz="1600" spc="-1" strike="noStrike">
                <a:solidFill>
                  <a:srgbClr val="000000"/>
                </a:solidFill>
                <a:latin typeface="Calibri"/>
              </a:rPr>
              <a:t>- </a:t>
            </a:r>
            <a:r>
              <a:rPr b="1" i="1" lang="ru-RU" sz="1600" spc="-1" strike="noStrike">
                <a:solidFill>
                  <a:srgbClr val="000000"/>
                </a:solidFill>
                <a:latin typeface="Calibri"/>
              </a:rPr>
              <a:t>Павлова  Айсена Анатольевна </a:t>
            </a:r>
            <a:r>
              <a:rPr b="0" i="1" lang="ru-RU" sz="1600" spc="-1" strike="noStrike">
                <a:solidFill>
                  <a:srgbClr val="000000"/>
                </a:solidFill>
                <a:latin typeface="Calibri"/>
              </a:rPr>
              <a:t>– сертификат участника, направление Профессиональные ориентиры нового поколения, тема работы: «Бизнес план на производство морса из брусники и шиповника»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 marL="365760" indent="-283320" algn="ctr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8" name="PlaceHolder 3"/>
          <p:cNvSpPr>
            <a:spLocks noGrp="1"/>
          </p:cNvSpPr>
          <p:nvPr>
            <p:ph/>
          </p:nvPr>
        </p:nvSpPr>
        <p:spPr>
          <a:xfrm>
            <a:off x="500040" y="1714320"/>
            <a:ext cx="4039920" cy="639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i="1" lang="ru-RU" sz="2400" spc="-1" strike="noStrike" u="sng">
                <a:solidFill>
                  <a:srgbClr val="002060"/>
                </a:solidFill>
                <a:uFillTx/>
                <a:latin typeface="Calibri"/>
              </a:rPr>
              <a:t>На всероссийском уровне: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89" name="Picture 3" descr="\\sekretar\Обменник\АТО 205\ЦК ТС\Айталина\СЗД Айта\СЗД Айта\грамота2.jpg"/>
          <p:cNvPicPr/>
          <p:nvPr/>
        </p:nvPicPr>
        <p:blipFill>
          <a:blip r:embed="rId1">
            <a:lum contrast="10000"/>
          </a:blip>
          <a:srcRect l="7154" t="7276" r="3267" b="0"/>
          <a:stretch/>
        </p:blipFill>
        <p:spPr>
          <a:xfrm>
            <a:off x="357120" y="2071800"/>
            <a:ext cx="2999880" cy="2140200"/>
          </a:xfrm>
          <a:prstGeom prst="rect">
            <a:avLst/>
          </a:prstGeom>
          <a:ln w="0">
            <a:noFill/>
          </a:ln>
        </p:spPr>
      </p:pic>
      <p:pic>
        <p:nvPicPr>
          <p:cNvPr id="390" name="Picture 2" descr="\\sekretar\Обменник\АТО 205\ЦК ТС\Айталина\СЗД Айта\СЗД Айта\грамота3.jpg"/>
          <p:cNvPicPr/>
          <p:nvPr/>
        </p:nvPicPr>
        <p:blipFill>
          <a:blip r:embed="rId2"/>
          <a:srcRect l="5490" t="7997" r="6536" b="848"/>
          <a:stretch/>
        </p:blipFill>
        <p:spPr>
          <a:xfrm>
            <a:off x="357120" y="4357800"/>
            <a:ext cx="2983680" cy="2115000"/>
          </a:xfrm>
          <a:prstGeom prst="rect">
            <a:avLst/>
          </a:prstGeom>
          <a:ln w="0">
            <a:noFill/>
          </a:ln>
        </p:spPr>
      </p:pic>
      <p:pic>
        <p:nvPicPr>
          <p:cNvPr id="391" name="Picture 2" descr=""/>
          <p:cNvPicPr/>
          <p:nvPr/>
        </p:nvPicPr>
        <p:blipFill>
          <a:blip r:embed="rId3"/>
          <a:stretch/>
        </p:blipFill>
        <p:spPr>
          <a:xfrm>
            <a:off x="3500280" y="4357800"/>
            <a:ext cx="1687680" cy="2142720"/>
          </a:xfrm>
          <a:prstGeom prst="rect">
            <a:avLst/>
          </a:prstGeom>
          <a:ln w="9525">
            <a:noFill/>
          </a:ln>
        </p:spPr>
      </p:pic>
      <p:pic>
        <p:nvPicPr>
          <p:cNvPr id="392" name="Picture 1" descr=""/>
          <p:cNvPicPr/>
          <p:nvPr/>
        </p:nvPicPr>
        <p:blipFill>
          <a:blip r:embed="rId4"/>
          <a:stretch/>
        </p:blipFill>
        <p:spPr>
          <a:xfrm>
            <a:off x="3500280" y="2071800"/>
            <a:ext cx="1714320" cy="217116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title"/>
          </p:nvPr>
        </p:nvSpPr>
        <p:spPr>
          <a:xfrm>
            <a:off x="428760" y="285840"/>
            <a:ext cx="8229240" cy="8679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rmAutofit fontScale="76000"/>
          </a:bodyPr>
          <a:p>
            <a:pPr algn="ctr">
              <a:lnSpc>
                <a:spcPct val="100000"/>
              </a:lnSpc>
              <a:buNone/>
            </a:pPr>
            <a:r>
              <a:rPr b="1" lang="ru-RU" sz="2200" spc="-1" strike="noStrike">
                <a:solidFill>
                  <a:srgbClr val="000000"/>
                </a:solidFill>
                <a:latin typeface="Calibri"/>
              </a:rPr>
              <a:t>5. Результаты использования новых образовательных технологий </a:t>
            </a:r>
            <a:br/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PlaceHolder 2"/>
          <p:cNvSpPr>
            <a:spLocks noGrp="1"/>
          </p:cNvSpPr>
          <p:nvPr>
            <p:ph/>
          </p:nvPr>
        </p:nvSpPr>
        <p:spPr>
          <a:xfrm>
            <a:off x="0" y="714240"/>
            <a:ext cx="9000720" cy="45255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marL="343080" indent="-3430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i="1" lang="ru-RU" sz="2000" spc="-1" strike="noStrike">
                <a:solidFill>
                  <a:srgbClr val="000000"/>
                </a:solidFill>
                <a:latin typeface="Calibri"/>
              </a:rPr>
              <a:t>      </a:t>
            </a:r>
            <a:r>
              <a:rPr b="0" i="1" lang="ru-RU" sz="2000" spc="-1" strike="noStrike">
                <a:solidFill>
                  <a:srgbClr val="000000"/>
                </a:solidFill>
                <a:latin typeface="Calibri"/>
              </a:rPr>
              <a:t>- новые образовательные технологии, в том числе активные методы обучения (проблемные лекции, проектные методы, кейс-технологии), электронные презентации, видеофильмы, информационную систему «Сетевой Город. Образование» и электронные образовательные ресурсы ЭБС «Лань» и Национальной библиотеки РС(Я); владеет текстовыми редакторами Microsoft Word, Excel, Power Point и осваивает облачные технологии;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i="1" lang="ru-RU" sz="2000" spc="-1" strike="noStrike">
                <a:solidFill>
                  <a:srgbClr val="000000"/>
                </a:solidFill>
                <a:latin typeface="Calibri"/>
              </a:rPr>
              <a:t>       </a:t>
            </a:r>
            <a:r>
              <a:rPr b="0" i="1" lang="ru-RU" sz="2000" spc="-1" strike="noStrike">
                <a:solidFill>
                  <a:srgbClr val="000000"/>
                </a:solidFill>
                <a:latin typeface="Calibri"/>
              </a:rPr>
              <a:t>- использует элементы дистанционного обучения участников образовательного процесса на платформах Zoom, Google, Quizizz.com, Яндекс и др;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buNone/>
              <a:tabLst>
                <a:tab algn="l" pos="0"/>
              </a:tabLst>
            </a:pPr>
            <a:r>
              <a:rPr b="0" i="1" lang="ru-RU" sz="2000" spc="-1" strike="noStrike">
                <a:solidFill>
                  <a:srgbClr val="000000"/>
                </a:solidFill>
                <a:latin typeface="Calibri"/>
              </a:rPr>
              <a:t>       </a:t>
            </a:r>
            <a:r>
              <a:rPr b="0" i="1" lang="ru-RU" sz="2000" spc="-1" strike="noStrike">
                <a:solidFill>
                  <a:srgbClr val="000000"/>
                </a:solidFill>
                <a:latin typeface="Calibri"/>
              </a:rPr>
              <a:t>- 2018 г. - опубликовала методическую разработку «Инструкционная карта по выполнению практического занятия «Расчет и подбор технологического оборудования для приемки и тепловой обработки молока» для студентов 3 курса по специальности» 19.02.07 Технология молока и молочных продуктов  в образовательной социальной сети (Ссылка: </a:t>
            </a:r>
            <a:r>
              <a:rPr b="0" i="1" lang="ru-RU" sz="2000" spc="-1" strike="noStrike" u="sng">
                <a:solidFill>
                  <a:srgbClr val="0000ff"/>
                </a:solidFill>
                <a:uFillTx/>
                <a:latin typeface="Calibri"/>
                <a:hlinkClick r:id="rId1"/>
              </a:rPr>
              <a:t>https://nsportal.ru/node/3409612</a:t>
            </a:r>
            <a:r>
              <a:rPr b="0" i="1" lang="ru-RU" sz="2000" spc="-1" strike="noStrike">
                <a:solidFill>
                  <a:srgbClr val="000000"/>
                </a:solidFill>
                <a:latin typeface="Calibri"/>
              </a:rPr>
              <a:t> ).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3571920" y="142920"/>
            <a:ext cx="5143320" cy="49968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Общие сведения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/>
          </p:nvPr>
        </p:nvSpPr>
        <p:spPr>
          <a:xfrm>
            <a:off x="428760" y="6357960"/>
            <a:ext cx="4500360" cy="49968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>
              <a:lnSpc>
                <a:spcPct val="100000"/>
              </a:lnSpc>
              <a:spcBef>
                <a:spcPts val="320"/>
              </a:spcBef>
              <a:buNone/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Calibri"/>
              </a:rPr>
              <a:t>Стаж педагогической работы -  </a:t>
            </a:r>
            <a:r>
              <a:rPr b="0" i="1" lang="ru-RU" sz="1600" spc="-1" strike="noStrike">
                <a:solidFill>
                  <a:srgbClr val="000000"/>
                </a:solidFill>
                <a:latin typeface="Calibri"/>
              </a:rPr>
              <a:t>5 лет, 4 мес.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None/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/>
          </p:nvPr>
        </p:nvSpPr>
        <p:spPr>
          <a:xfrm>
            <a:off x="3786120" y="785880"/>
            <a:ext cx="5143320" cy="33573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rmAutofit/>
          </a:bodyPr>
          <a:p>
            <a:pPr marL="343080" indent="-34308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2000" spc="-1" strike="noStrike">
                <a:solidFill>
                  <a:srgbClr val="000000"/>
                </a:solidFill>
                <a:latin typeface="Calibri"/>
              </a:rPr>
              <a:t>О</a:t>
            </a:r>
            <a:r>
              <a:rPr b="1" lang="ru-RU" sz="2000" spc="-1" strike="noStrike">
                <a:solidFill>
                  <a:srgbClr val="000000"/>
                </a:solidFill>
                <a:latin typeface="Calibri"/>
                <a:ea typeface="Calibri"/>
              </a:rPr>
              <a:t>бразование: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marL="179280" indent="-17928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Wingdings" charset="2"/>
              <a:buChar char=""/>
              <a:tabLst>
                <a:tab algn="l" pos="179280"/>
              </a:tabLst>
            </a:pPr>
            <a:r>
              <a:rPr b="0" i="1" lang="ru-RU" sz="1600" spc="-1" strike="noStrike">
                <a:solidFill>
                  <a:srgbClr val="000000"/>
                </a:solidFill>
                <a:latin typeface="Calibri"/>
                <a:ea typeface="Calibri"/>
              </a:rPr>
              <a:t>2017 г., ФГБОУ ВО «Якутская государственная сельскохозяйственная академия», специальность «Технология производства и переработки сельскохозяйственной продукции»;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 marL="179280" indent="-17928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Wingdings" charset="2"/>
              <a:buChar char=""/>
              <a:tabLst>
                <a:tab algn="l" pos="179280"/>
              </a:tabLst>
            </a:pPr>
            <a:r>
              <a:rPr b="0" i="1" lang="ru-RU" sz="1600" spc="-1" strike="noStrike">
                <a:solidFill>
                  <a:srgbClr val="000000"/>
                </a:solidFill>
                <a:latin typeface="Calibri"/>
                <a:ea typeface="Calibri"/>
              </a:rPr>
              <a:t>2020 г.. ФГБОУ ВО «Арктический агротехнологический университет», специальность «Общая зоотехния».</a:t>
            </a: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320"/>
              </a:spcBef>
              <a:buNone/>
              <a:tabLst>
                <a:tab algn="l" pos="179280"/>
              </a:tabLst>
            </a:pP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320"/>
              </a:spcBef>
              <a:buNone/>
              <a:tabLst>
                <a:tab algn="l" pos="179280"/>
              </a:tabLst>
            </a:pP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320"/>
              </a:spcBef>
              <a:buNone/>
              <a:tabLst>
                <a:tab algn="l" pos="179280"/>
              </a:tabLst>
            </a:pP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320"/>
              </a:spcBef>
              <a:buNone/>
              <a:tabLst>
                <a:tab algn="l" pos="179280"/>
              </a:tabLst>
            </a:pP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320"/>
              </a:spcBef>
              <a:buNone/>
              <a:tabLst>
                <a:tab algn="l" pos="179280"/>
              </a:tabLst>
            </a:pP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320"/>
              </a:spcBef>
              <a:buNone/>
              <a:tabLst>
                <a:tab algn="l" pos="179280"/>
              </a:tabLst>
            </a:pP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320"/>
              </a:spcBef>
              <a:buNone/>
              <a:tabLst>
                <a:tab algn="l" pos="179280"/>
              </a:tabLst>
            </a:pP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320"/>
              </a:spcBef>
              <a:buNone/>
              <a:tabLst>
                <a:tab algn="l" pos="179280"/>
              </a:tabLst>
            </a:pP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 marL="179280" indent="-179280" algn="just">
              <a:lnSpc>
                <a:spcPct val="100000"/>
              </a:lnSpc>
              <a:spcBef>
                <a:spcPts val="320"/>
              </a:spcBef>
              <a:buNone/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  <a:p>
            <a:pPr marL="179280" indent="-179280" algn="just">
              <a:lnSpc>
                <a:spcPct val="100000"/>
              </a:lnSpc>
              <a:spcBef>
                <a:spcPts val="320"/>
              </a:spcBef>
              <a:buNone/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8" name="Picture 1" descr="C:\Users\раиса\Desktop\Айталина\Фото.jpg"/>
          <p:cNvPicPr/>
          <p:nvPr/>
        </p:nvPicPr>
        <p:blipFill>
          <a:blip r:embed="rId1"/>
          <a:srcRect l="7236" t="14585" r="11119" b="13538"/>
          <a:stretch/>
        </p:blipFill>
        <p:spPr>
          <a:xfrm>
            <a:off x="1143000" y="428760"/>
            <a:ext cx="2543400" cy="278568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2" descr=""/>
          <p:cNvPicPr/>
          <p:nvPr/>
        </p:nvPicPr>
        <p:blipFill>
          <a:blip r:embed="rId2"/>
          <a:stretch/>
        </p:blipFill>
        <p:spPr>
          <a:xfrm>
            <a:off x="4643280" y="3429000"/>
            <a:ext cx="2079720" cy="2857320"/>
          </a:xfrm>
          <a:prstGeom prst="rect">
            <a:avLst/>
          </a:prstGeom>
          <a:ln w="9525">
            <a:noFill/>
          </a:ln>
        </p:spPr>
      </p:pic>
      <p:pic>
        <p:nvPicPr>
          <p:cNvPr id="310" name="Picture 3" descr=""/>
          <p:cNvPicPr/>
          <p:nvPr/>
        </p:nvPicPr>
        <p:blipFill>
          <a:blip r:embed="rId3"/>
          <a:stretch/>
        </p:blipFill>
        <p:spPr>
          <a:xfrm>
            <a:off x="6715080" y="3429000"/>
            <a:ext cx="1972800" cy="2928600"/>
          </a:xfrm>
          <a:prstGeom prst="rect">
            <a:avLst/>
          </a:prstGeom>
          <a:ln w="9525">
            <a:noFill/>
          </a:ln>
        </p:spPr>
      </p:pic>
      <p:pic>
        <p:nvPicPr>
          <p:cNvPr id="311" name="Picture 5" descr=""/>
          <p:cNvPicPr/>
          <p:nvPr/>
        </p:nvPicPr>
        <p:blipFill>
          <a:blip r:embed="rId4">
            <a:lum bright="-10000"/>
          </a:blip>
          <a:stretch/>
        </p:blipFill>
        <p:spPr>
          <a:xfrm>
            <a:off x="500040" y="3429000"/>
            <a:ext cx="2012040" cy="2857320"/>
          </a:xfrm>
          <a:prstGeom prst="rect">
            <a:avLst/>
          </a:prstGeom>
          <a:ln w="9525">
            <a:noFill/>
          </a:ln>
        </p:spPr>
      </p:pic>
      <p:pic>
        <p:nvPicPr>
          <p:cNvPr id="312" name="Picture 6" descr=""/>
          <p:cNvPicPr/>
          <p:nvPr/>
        </p:nvPicPr>
        <p:blipFill>
          <a:blip r:embed="rId5">
            <a:lum bright="-10000"/>
          </a:blip>
          <a:stretch/>
        </p:blipFill>
        <p:spPr>
          <a:xfrm>
            <a:off x="2500200" y="3429000"/>
            <a:ext cx="1956960" cy="278820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96" name="Picture 3" descr="\\sekretar\Обменник\АТО 205\ЦК ТС\Айталина\СЗД Айта\СЗД Айта\грамота5.jpg"/>
          <p:cNvPicPr/>
          <p:nvPr/>
        </p:nvPicPr>
        <p:blipFill>
          <a:blip r:embed="rId1">
            <a:lum bright="10000"/>
          </a:blip>
          <a:srcRect l="5120" t="3626" r="0" b="0"/>
          <a:stretch/>
        </p:blipFill>
        <p:spPr>
          <a:xfrm>
            <a:off x="357120" y="1071720"/>
            <a:ext cx="2400480" cy="3442680"/>
          </a:xfrm>
          <a:prstGeom prst="rect">
            <a:avLst/>
          </a:prstGeom>
          <a:ln w="0">
            <a:noFill/>
          </a:ln>
        </p:spPr>
      </p:pic>
      <p:pic>
        <p:nvPicPr>
          <p:cNvPr id="397" name="Picture 2" descr="\\sekretar\Обменник\АТО 205\ЦК ТС\Айталина\СЗД Айта\СЗД Айта\грамота4.jpg"/>
          <p:cNvPicPr/>
          <p:nvPr/>
        </p:nvPicPr>
        <p:blipFill>
          <a:blip r:embed="rId2"/>
          <a:srcRect l="6474" t="3052" r="0" b="0"/>
          <a:stretch/>
        </p:blipFill>
        <p:spPr>
          <a:xfrm>
            <a:off x="3071880" y="1071720"/>
            <a:ext cx="2356920" cy="3454920"/>
          </a:xfrm>
          <a:prstGeom prst="rect">
            <a:avLst/>
          </a:prstGeom>
          <a:ln w="0">
            <a:noFill/>
          </a:ln>
        </p:spPr>
      </p:pic>
      <p:sp>
        <p:nvSpPr>
          <p:cNvPr id="398" name="Прямоугольник 10"/>
          <p:cNvSpPr/>
          <p:nvPr/>
        </p:nvSpPr>
        <p:spPr>
          <a:xfrm>
            <a:off x="642960" y="4786200"/>
            <a:ext cx="4571640" cy="158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ru-RU" sz="1400" spc="-1" strike="noStrike">
                <a:solidFill>
                  <a:srgbClr val="0d0d0d"/>
                </a:solidFill>
                <a:latin typeface="Calibri"/>
                <a:ea typeface="Times New Roman"/>
              </a:rPr>
              <a:t>Публикация в социальной сети </a:t>
            </a:r>
            <a:r>
              <a:rPr b="0" i="1" lang="en-US" sz="1400" spc="-1" strike="noStrike" u="sng">
                <a:solidFill>
                  <a:srgbClr val="0070c0"/>
                </a:solidFill>
                <a:uFillTx/>
                <a:latin typeface="Calibri"/>
                <a:ea typeface="Times New Roman"/>
              </a:rPr>
              <a:t>nsportal.ru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i="1" lang="ru-RU" sz="1400" spc="-1" strike="noStrike">
                <a:solidFill>
                  <a:srgbClr val="0d0d0d"/>
                </a:solidFill>
                <a:latin typeface="Calibri"/>
                <a:ea typeface="Times New Roman"/>
              </a:rPr>
              <a:t>Инструкционная карта практического занятия на тему: Расчет и подбор оборудования для приемки и тепловой обработки молока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i="1" lang="en-US" sz="1400" spc="-1" strike="noStrike" u="sng">
                <a:solidFill>
                  <a:srgbClr val="0070c0"/>
                </a:solidFill>
                <a:uFillTx/>
                <a:latin typeface="Calibri"/>
                <a:ea typeface="Times New Roman"/>
              </a:rPr>
              <a:t>htto;//nsportal.ru/nide/3409612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i="1" lang="ru-RU" sz="1400" spc="-1" strike="noStrike">
                <a:solidFill>
                  <a:srgbClr val="0d0d0d"/>
                </a:solidFill>
                <a:latin typeface="Calibri"/>
                <a:ea typeface="Times New Roman"/>
              </a:rPr>
              <a:t>дата публикации </a:t>
            </a:r>
            <a:r>
              <a:rPr b="0" i="1" lang="en-US" sz="1400" spc="-1" strike="noStrike">
                <a:solidFill>
                  <a:srgbClr val="0d0d0d"/>
                </a:solidFill>
                <a:latin typeface="Calibri"/>
                <a:ea typeface="Times New Roman"/>
              </a:rPr>
              <a:t>02</a:t>
            </a:r>
            <a:r>
              <a:rPr b="0" i="1" lang="ru-RU" sz="1400" spc="-1" strike="noStrike">
                <a:solidFill>
                  <a:srgbClr val="0d0d0d"/>
                </a:solidFill>
                <a:latin typeface="Calibri"/>
                <a:ea typeface="Times New Roman"/>
              </a:rPr>
              <a:t>.</a:t>
            </a:r>
            <a:r>
              <a:rPr b="0" i="1" lang="en-US" sz="1400" spc="-1" strike="noStrike">
                <a:solidFill>
                  <a:srgbClr val="0d0d0d"/>
                </a:solidFill>
                <a:latin typeface="Calibri"/>
                <a:ea typeface="Times New Roman"/>
              </a:rPr>
              <a:t>10</a:t>
            </a:r>
            <a:r>
              <a:rPr b="0" i="1" lang="ru-RU" sz="1400" spc="-1" strike="noStrike">
                <a:solidFill>
                  <a:srgbClr val="0d0d0d"/>
                </a:solidFill>
                <a:latin typeface="Calibri"/>
                <a:ea typeface="Times New Roman"/>
              </a:rPr>
              <a:t>.</a:t>
            </a:r>
            <a:r>
              <a:rPr b="0" i="1" lang="en-US" sz="1400" spc="-1" strike="noStrike">
                <a:solidFill>
                  <a:srgbClr val="0d0d0d"/>
                </a:solidFill>
                <a:latin typeface="Calibri"/>
                <a:ea typeface="Times New Roman"/>
              </a:rPr>
              <a:t>2018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1400" spc="-1" strike="noStrike">
              <a:latin typeface="Arial"/>
            </a:endParaRPr>
          </a:p>
        </p:txBody>
      </p:sp>
      <p:sp>
        <p:nvSpPr>
          <p:cNvPr id="399" name="Заголовок 1"/>
          <p:cNvSpPr/>
          <p:nvPr/>
        </p:nvSpPr>
        <p:spPr>
          <a:xfrm>
            <a:off x="428760" y="285840"/>
            <a:ext cx="8229240" cy="86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77000"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200" spc="-1" strike="noStrike">
                <a:solidFill>
                  <a:srgbClr val="000000"/>
                </a:solidFill>
                <a:latin typeface="Calibri"/>
              </a:rPr>
              <a:t>5. Результаты использования новых образовательных технологий </a:t>
            </a:r>
            <a:br/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400" name="Picture 4" descr="\\sekretar\Обменник\АТО 205\ЦК ТС\Айталина\СЗД Айта\СЗД Айта\грамота11.jpg"/>
          <p:cNvPicPr/>
          <p:nvPr/>
        </p:nvPicPr>
        <p:blipFill>
          <a:blip r:embed="rId3"/>
          <a:srcRect l="8446" t="1491" r="1092" b="0"/>
          <a:stretch/>
        </p:blipFill>
        <p:spPr>
          <a:xfrm>
            <a:off x="6215040" y="1143000"/>
            <a:ext cx="2192760" cy="3377520"/>
          </a:xfrm>
          <a:prstGeom prst="rect">
            <a:avLst/>
          </a:prstGeom>
          <a:ln w="0">
            <a:noFill/>
          </a:ln>
        </p:spPr>
      </p:pic>
      <p:sp>
        <p:nvSpPr>
          <p:cNvPr id="401" name="Прямоугольник 14"/>
          <p:cNvSpPr/>
          <p:nvPr/>
        </p:nvSpPr>
        <p:spPr>
          <a:xfrm>
            <a:off x="5572080" y="4786200"/>
            <a:ext cx="3428640" cy="158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ru-RU" sz="1400" spc="-1" strike="noStrike">
                <a:solidFill>
                  <a:srgbClr val="0d0d0d"/>
                </a:solidFill>
                <a:latin typeface="Arial"/>
              </a:rPr>
              <a:t>- </a:t>
            </a:r>
            <a:r>
              <a:rPr b="0" i="1" lang="ru-RU" sz="1400" spc="-1" strike="noStrike">
                <a:solidFill>
                  <a:srgbClr val="0d0d0d"/>
                </a:solidFill>
                <a:latin typeface="Calibri"/>
              </a:rPr>
              <a:t>Публикация статьи в сборнике «Проблема наставничества в непрерывной подготовке обучающихся к профессиональной карьере: традиции и инновации», по теме: «Формирование и развитие исследовательской компетенции  студентов», 2018 г.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428760" y="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000000"/>
                </a:solidFill>
                <a:latin typeface="Calibri"/>
              </a:rPr>
              <a:t>6. Эффективность работы по программно-методическому сопровождению образовательного процесса</a:t>
            </a:r>
            <a:br/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/>
          </p:nvPr>
        </p:nvSpPr>
        <p:spPr>
          <a:xfrm>
            <a:off x="214200" y="857160"/>
            <a:ext cx="8643600" cy="53575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ru-RU" sz="1400" spc="-1" strike="noStrike">
                <a:solidFill>
                  <a:srgbClr val="002060"/>
                </a:solidFill>
                <a:latin typeface="Calibri"/>
              </a:rPr>
              <a:t> </a:t>
            </a:r>
            <a:r>
              <a:rPr b="1" i="1" lang="ru-RU" sz="1400" spc="-1" strike="noStrike">
                <a:solidFill>
                  <a:srgbClr val="002060"/>
                </a:solidFill>
                <a:latin typeface="Calibri"/>
              </a:rPr>
              <a:t>1. учебно-методический комплекс (учебные программы, фонды оценочных средств, ИТК лабораторно-практических работ, дидактические материалы занятий) по обучаемым программам:</a:t>
            </a:r>
            <a:endParaRPr b="0" lang="ru-RU" sz="1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ru-RU" sz="1400" spc="-1" strike="noStrike">
                <a:solidFill>
                  <a:srgbClr val="002060"/>
                </a:solidFill>
                <a:latin typeface="Calibri"/>
              </a:rPr>
              <a:t>- ПМ 02. Производства и первичная обработка продукции животноводства (2019-2022 гг.); </a:t>
            </a:r>
            <a:endParaRPr b="0" lang="ru-RU" sz="1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Clr>
                <a:srgbClr val="002060"/>
              </a:buClr>
              <a:buFont typeface="Arial"/>
              <a:buChar char="-"/>
              <a:tabLst>
                <a:tab algn="l" pos="0"/>
              </a:tabLst>
            </a:pPr>
            <a:r>
              <a:rPr b="1" i="1" lang="ru-RU" sz="1400" spc="-1" strike="noStrike">
                <a:solidFill>
                  <a:srgbClr val="002060"/>
                </a:solidFill>
                <a:latin typeface="Calibri"/>
              </a:rPr>
              <a:t> </a:t>
            </a:r>
            <a:r>
              <a:rPr b="1" i="1" lang="ru-RU" sz="1400" spc="-1" strike="noStrike">
                <a:solidFill>
                  <a:srgbClr val="002060"/>
                </a:solidFill>
                <a:latin typeface="Calibri"/>
              </a:rPr>
              <a:t>ПМ 03 Хранение транспортировка и реализация сельскохозяйственной продукции (2019-2022 гг.).</a:t>
            </a:r>
            <a:endParaRPr b="0" lang="ru-RU" sz="1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Clr>
                <a:srgbClr val="002060"/>
              </a:buClr>
              <a:buFont typeface="Arial"/>
              <a:buChar char="-"/>
              <a:tabLst>
                <a:tab algn="l" pos="0"/>
              </a:tabLst>
            </a:pPr>
            <a:r>
              <a:rPr b="1" i="1" lang="ru-RU" sz="1400" spc="-1" strike="noStrike" cap="all">
                <a:solidFill>
                  <a:srgbClr val="002060"/>
                </a:solidFill>
                <a:latin typeface="Calibri"/>
              </a:rPr>
              <a:t> </a:t>
            </a:r>
            <a:r>
              <a:rPr b="1" i="1" lang="ru-RU" sz="1400" spc="-1" strike="noStrike" cap="all">
                <a:solidFill>
                  <a:srgbClr val="002060"/>
                </a:solidFill>
                <a:latin typeface="Calibri"/>
              </a:rPr>
              <a:t>ПМ 06 </a:t>
            </a:r>
            <a:r>
              <a:rPr b="1" i="1" lang="ru-RU" sz="1400" spc="-1" strike="noStrike">
                <a:solidFill>
                  <a:srgbClr val="002060"/>
                </a:solidFill>
                <a:latin typeface="Calibri"/>
              </a:rPr>
              <a:t>Выполнение работ по одной или нескольким профессиям рабочих, должностям служащих 17282 Приемщик сельскохозяйственных продуктов и сырья (2019-2022 гг.);</a:t>
            </a:r>
            <a:endParaRPr b="0" lang="ru-RU" sz="1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Clr>
                <a:srgbClr val="002060"/>
              </a:buClr>
              <a:buFont typeface="Arial"/>
              <a:buChar char="-"/>
              <a:tabLst>
                <a:tab algn="l" pos="0"/>
              </a:tabLst>
            </a:pPr>
            <a:r>
              <a:rPr b="1" i="1" lang="ru-RU" sz="1400" spc="-1" strike="noStrike">
                <a:solidFill>
                  <a:srgbClr val="002060"/>
                </a:solidFill>
                <a:latin typeface="Calibri"/>
              </a:rPr>
              <a:t> </a:t>
            </a:r>
            <a:r>
              <a:rPr b="1" i="1" lang="ru-RU" sz="1400" spc="-1" strike="noStrike">
                <a:solidFill>
                  <a:srgbClr val="002060"/>
                </a:solidFill>
                <a:latin typeface="Calibri"/>
              </a:rPr>
              <a:t>ПМ 06. Выполнение работ по одной или нескольким профессиям рабочих, должностям служащих профессии: 10786 «Аппаратчик производства кисломолочных и детских молочных продуктов» (2019-2022 гг.);</a:t>
            </a:r>
            <a:endParaRPr b="0" lang="ru-RU" sz="1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Clr>
                <a:srgbClr val="002060"/>
              </a:buClr>
              <a:buFont typeface="Arial"/>
              <a:buChar char="-"/>
              <a:tabLst>
                <a:tab algn="l" pos="0"/>
              </a:tabLst>
            </a:pPr>
            <a:r>
              <a:rPr b="1" i="1" lang="ru-RU" sz="1400" spc="-1" strike="noStrike">
                <a:solidFill>
                  <a:srgbClr val="002060"/>
                </a:solidFill>
                <a:latin typeface="Calibri"/>
              </a:rPr>
              <a:t> </a:t>
            </a:r>
            <a:r>
              <a:rPr b="1" i="1" lang="ru-RU" sz="1400" spc="-1" strike="noStrike">
                <a:solidFill>
                  <a:srgbClr val="002060"/>
                </a:solidFill>
                <a:latin typeface="Calibri"/>
              </a:rPr>
              <a:t>ОП 21. Основы исследовательской деятельности (2019-2022 гг.); </a:t>
            </a:r>
            <a:endParaRPr b="0" lang="ru-RU" sz="1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Clr>
                <a:srgbClr val="002060"/>
              </a:buClr>
              <a:buFont typeface="Arial"/>
              <a:buChar char="-"/>
              <a:tabLst>
                <a:tab algn="l" pos="0"/>
              </a:tabLst>
            </a:pPr>
            <a:r>
              <a:rPr b="1" i="1" lang="ru-RU" sz="1400" spc="-1" strike="noStrike">
                <a:solidFill>
                  <a:srgbClr val="002060"/>
                </a:solidFill>
                <a:latin typeface="Calibri"/>
              </a:rPr>
              <a:t> </a:t>
            </a:r>
            <a:r>
              <a:rPr b="1" i="1" lang="ru-RU" sz="1400" spc="-1" strike="noStrike">
                <a:solidFill>
                  <a:srgbClr val="002060"/>
                </a:solidFill>
                <a:latin typeface="Calibri"/>
              </a:rPr>
              <a:t>ОП 18. Технология национальных продуктов (2019-2022 г.);</a:t>
            </a:r>
            <a:endParaRPr b="0" lang="ru-RU" sz="1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Clr>
                <a:srgbClr val="002060"/>
              </a:buClr>
              <a:buFont typeface="Arial"/>
              <a:buChar char="-"/>
              <a:tabLst>
                <a:tab algn="l" pos="0"/>
              </a:tabLst>
            </a:pPr>
            <a:r>
              <a:rPr b="1" i="1" lang="ru-RU" sz="1400" spc="-1" strike="noStrike">
                <a:solidFill>
                  <a:srgbClr val="002060"/>
                </a:solidFill>
                <a:latin typeface="Calibri"/>
              </a:rPr>
              <a:t> </a:t>
            </a:r>
            <a:r>
              <a:rPr b="1" i="1" lang="ru-RU" sz="1400" spc="-1" strike="noStrike">
                <a:solidFill>
                  <a:srgbClr val="002060"/>
                </a:solidFill>
                <a:latin typeface="Calibri"/>
              </a:rPr>
              <a:t>ОП 17. Проектирование предприятия в молочной промышленности (2019-2022  гг.).</a:t>
            </a:r>
            <a:endParaRPr b="0" lang="ru-RU" sz="1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endParaRPr b="0" lang="ru-RU" sz="1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1" i="1" lang="ru-RU" sz="1400" spc="-1" strike="noStrike">
                <a:solidFill>
                  <a:srgbClr val="002060"/>
                </a:solidFill>
                <a:latin typeface="Calibri"/>
              </a:rPr>
              <a:t>2. Методические рекомендации по выполнению внеаудиторной самостоятельной работы по всем обучаемым программам (2019-2022 гг). </a:t>
            </a:r>
            <a:endParaRPr b="0" lang="ru-RU" sz="1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endParaRPr b="0" lang="ru-RU" sz="140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1" i="1" lang="ru-RU" sz="1400" spc="-1" strike="noStrike">
                <a:solidFill>
                  <a:srgbClr val="002060"/>
                </a:solidFill>
                <a:latin typeface="Calibri"/>
              </a:rPr>
              <a:t>3.  Методические рекомендации по выполнению курсовых работ по МДК. 03.01 Технология хранения, транспортировки и реализации сельскохозяйственной продукции (2019-2022 гг.).</a:t>
            </a:r>
            <a:endParaRPr b="0" lang="ru-RU" sz="1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endParaRPr b="0" lang="ru-RU" sz="140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1" i="1" lang="ru-RU" sz="1400" spc="-1" strike="noStrike">
                <a:solidFill>
                  <a:srgbClr val="002060"/>
                </a:solidFill>
                <a:latin typeface="Calibri"/>
              </a:rPr>
              <a:t>4. Методические разработки проведения уроков по вышеуказанным ПМ  для специальности 35.02.06 Технология производства и переработки сельскохозяйственной продукции, 19.02.07 Технология молока и молочных продуктов, 36.02.02 Зоотехния.</a:t>
            </a:r>
            <a:endParaRPr b="0" lang="ru-RU" sz="140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endParaRPr b="0" lang="ru-RU" sz="140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1" i="1" lang="ru-RU" sz="1400" spc="-1" strike="noStrike">
                <a:solidFill>
                  <a:srgbClr val="1f497d"/>
                </a:solidFill>
                <a:latin typeface="Calibri"/>
              </a:rPr>
              <a:t>5. </a:t>
            </a:r>
            <a:r>
              <a:rPr b="1" i="1" lang="ru-RU" sz="1400" spc="-1" strike="noStrike">
                <a:solidFill>
                  <a:srgbClr val="002060"/>
                </a:solidFill>
                <a:latin typeface="Calibri"/>
              </a:rPr>
              <a:t>2022 г. - Совместные кураторские часы с библиотекой техникума </a:t>
            </a:r>
            <a:r>
              <a:rPr b="1" i="1" lang="ru-RU" sz="1400" spc="-1" strike="noStrike">
                <a:solidFill>
                  <a:srgbClr val="000000"/>
                </a:solidFill>
                <a:latin typeface="Calibri"/>
              </a:rPr>
              <a:t>(лектор Ильина Татьяна Николаевна) – Разговоры о важном, на платформе </a:t>
            </a:r>
            <a:r>
              <a:rPr b="1" i="1" lang="en-US" sz="1400" spc="-1" strike="noStrike" u="sng">
                <a:solidFill>
                  <a:srgbClr val="0000ff"/>
                </a:solidFill>
                <a:uFillTx/>
                <a:latin typeface="Calibri"/>
                <a:hlinkClick r:id="rId1"/>
              </a:rPr>
              <a:t>https://razgovor.edsoo.ru/</a:t>
            </a:r>
            <a:r>
              <a:rPr b="1" i="1" lang="ru-RU" sz="1400" spc="-1" strike="noStrike">
                <a:solidFill>
                  <a:srgbClr val="000000"/>
                </a:solidFill>
                <a:latin typeface="Calibri"/>
              </a:rPr>
              <a:t>  - еженедельно.</a:t>
            </a:r>
            <a:endParaRPr b="0" lang="ru-RU" sz="1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Picture 2" descr="C:\Users\раиса\Downloads\WhatsApp Image 2023-04-27 at 13.42.14.jpeg"/>
          <p:cNvPicPr/>
          <p:nvPr/>
        </p:nvPicPr>
        <p:blipFill>
          <a:blip r:embed="rId1">
            <a:lum bright="10000"/>
          </a:blip>
          <a:srcRect l="0" t="0" r="4000" b="0"/>
          <a:stretch/>
        </p:blipFill>
        <p:spPr>
          <a:xfrm>
            <a:off x="4929120" y="1571760"/>
            <a:ext cx="2314080" cy="3214440"/>
          </a:xfrm>
          <a:prstGeom prst="rect">
            <a:avLst/>
          </a:prstGeom>
          <a:ln w="0">
            <a:noFill/>
          </a:ln>
        </p:spPr>
      </p:pic>
      <p:pic>
        <p:nvPicPr>
          <p:cNvPr id="405" name="Picture 3" descr="C:\Users\раиса\Downloads\WhatsApp Image 2023-04-27 at 13.41.34.jpeg"/>
          <p:cNvPicPr/>
          <p:nvPr/>
        </p:nvPicPr>
        <p:blipFill>
          <a:blip r:embed="rId2"/>
          <a:srcRect l="8481" t="0" r="915" b="10973"/>
          <a:stretch/>
        </p:blipFill>
        <p:spPr>
          <a:xfrm>
            <a:off x="2201400" y="1571760"/>
            <a:ext cx="2453400" cy="3214440"/>
          </a:xfrm>
          <a:prstGeom prst="rect">
            <a:avLst/>
          </a:prstGeom>
          <a:ln w="0">
            <a:noFill/>
          </a:ln>
        </p:spPr>
      </p:pic>
      <p:sp>
        <p:nvSpPr>
          <p:cNvPr id="406" name="Прямоугольник 6"/>
          <p:cNvSpPr/>
          <p:nvPr/>
        </p:nvSpPr>
        <p:spPr>
          <a:xfrm>
            <a:off x="500040" y="4857840"/>
            <a:ext cx="828648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i="1" lang="ru-RU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с 2022г. </a:t>
            </a:r>
            <a:r>
              <a:rPr b="0" i="1" lang="ru-RU" sz="1800" spc="-1" strike="noStrike">
                <a:solidFill>
                  <a:srgbClr val="000000"/>
                </a:solidFill>
                <a:latin typeface="Arial"/>
                <a:ea typeface="Times New Roman"/>
              </a:rPr>
              <a:t>- председатель цикловой комиссией  технолого-охотоведческих дисциплин, приказы от 9 сентября 2022г., № 01-03/88.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07" name="Прямоугольник 7"/>
          <p:cNvSpPr/>
          <p:nvPr/>
        </p:nvSpPr>
        <p:spPr>
          <a:xfrm>
            <a:off x="642960" y="285840"/>
            <a:ext cx="7857720" cy="112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7. Результаты участия и продуктивность методической деятельности</a:t>
            </a:r>
            <a:br/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Picture 2" descr=""/>
          <p:cNvPicPr/>
          <p:nvPr/>
        </p:nvPicPr>
        <p:blipFill>
          <a:blip r:embed="rId1">
            <a:lum contrast="-10000"/>
          </a:blip>
          <a:srcRect l="0" t="47169" r="-260" b="-711"/>
          <a:stretch/>
        </p:blipFill>
        <p:spPr>
          <a:xfrm>
            <a:off x="571320" y="1143000"/>
            <a:ext cx="2285640" cy="1785600"/>
          </a:xfrm>
          <a:prstGeom prst="rect">
            <a:avLst/>
          </a:prstGeom>
          <a:ln w="9525">
            <a:noFill/>
          </a:ln>
        </p:spPr>
      </p:pic>
      <p:pic>
        <p:nvPicPr>
          <p:cNvPr id="409" name="Picture 3" descr=""/>
          <p:cNvPicPr/>
          <p:nvPr/>
        </p:nvPicPr>
        <p:blipFill>
          <a:blip r:embed="rId2">
            <a:lum contrast="-10000"/>
          </a:blip>
          <a:srcRect l="15932" t="57645" r="15041" b="1790"/>
          <a:stretch/>
        </p:blipFill>
        <p:spPr>
          <a:xfrm>
            <a:off x="6572160" y="3500280"/>
            <a:ext cx="2150280" cy="1571400"/>
          </a:xfrm>
          <a:prstGeom prst="rect">
            <a:avLst/>
          </a:prstGeom>
          <a:ln w="9525">
            <a:noFill/>
          </a:ln>
        </p:spPr>
      </p:pic>
      <p:pic>
        <p:nvPicPr>
          <p:cNvPr id="410" name="Рисунок 7" descr=""/>
          <p:cNvPicPr/>
          <p:nvPr/>
        </p:nvPicPr>
        <p:blipFill>
          <a:blip r:embed="rId3"/>
          <a:srcRect l="0" t="10428" r="1782" b="2286"/>
          <a:stretch/>
        </p:blipFill>
        <p:spPr>
          <a:xfrm>
            <a:off x="928800" y="2928960"/>
            <a:ext cx="2999880" cy="1999800"/>
          </a:xfrm>
          <a:prstGeom prst="rect">
            <a:avLst/>
          </a:prstGeom>
          <a:ln w="0">
            <a:noFill/>
          </a:ln>
        </p:spPr>
      </p:pic>
      <p:pic>
        <p:nvPicPr>
          <p:cNvPr id="411" name="Picture 2" descr=""/>
          <p:cNvPicPr/>
          <p:nvPr/>
        </p:nvPicPr>
        <p:blipFill>
          <a:blip r:embed="rId4">
            <a:lum contrast="-10000"/>
          </a:blip>
          <a:srcRect l="0" t="0" r="0" b="55365"/>
          <a:stretch/>
        </p:blipFill>
        <p:spPr>
          <a:xfrm>
            <a:off x="4181400" y="3500280"/>
            <a:ext cx="2406960" cy="1571400"/>
          </a:xfrm>
          <a:prstGeom prst="rect">
            <a:avLst/>
          </a:prstGeom>
          <a:ln w="9525">
            <a:noFill/>
          </a:ln>
        </p:spPr>
      </p:pic>
      <p:pic>
        <p:nvPicPr>
          <p:cNvPr id="412" name="Picture 4" descr="C:\Users\раиса\Downloads\WhatsApp Image 2023-04-27 at 13.55.42.jpeg"/>
          <p:cNvPicPr/>
          <p:nvPr/>
        </p:nvPicPr>
        <p:blipFill>
          <a:blip r:embed="rId5">
            <a:lum bright="20000"/>
          </a:blip>
          <a:srcRect l="0" t="20831" r="0" b="15702"/>
          <a:stretch/>
        </p:blipFill>
        <p:spPr>
          <a:xfrm>
            <a:off x="4929120" y="1143000"/>
            <a:ext cx="2999880" cy="2356920"/>
          </a:xfrm>
          <a:prstGeom prst="rect">
            <a:avLst/>
          </a:prstGeom>
          <a:ln w="0">
            <a:noFill/>
          </a:ln>
        </p:spPr>
      </p:pic>
      <p:sp>
        <p:nvSpPr>
          <p:cNvPr id="413" name="Текст 2"/>
          <p:cNvSpPr/>
          <p:nvPr/>
        </p:nvSpPr>
        <p:spPr>
          <a:xfrm>
            <a:off x="285840" y="5000760"/>
            <a:ext cx="4039920" cy="15840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b">
            <a:normAutofit fontScale="94000"/>
          </a:bodyPr>
          <a:p>
            <a:pPr>
              <a:lnSpc>
                <a:spcPct val="8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1" i="1" lang="ru-RU" sz="1800" spc="-1" strike="noStrike">
                <a:solidFill>
                  <a:srgbClr val="ff0000"/>
                </a:solidFill>
                <a:latin typeface="Calibri"/>
              </a:rPr>
              <a:t>На уровне ПОО: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1" i="1" lang="ru-RU" sz="1800" spc="-1" strike="noStrike">
                <a:solidFill>
                  <a:srgbClr val="000000"/>
                </a:solidFill>
                <a:latin typeface="Calibri"/>
              </a:rPr>
              <a:t>– </a:t>
            </a:r>
            <a:r>
              <a:rPr b="1" i="1" lang="ru-RU" sz="1800" spc="-1" strike="noStrike">
                <a:solidFill>
                  <a:srgbClr val="000000"/>
                </a:solidFill>
                <a:latin typeface="Calibri"/>
              </a:rPr>
              <a:t>2020 г.</a:t>
            </a:r>
            <a:r>
              <a:rPr b="0" i="1" lang="ru-RU" sz="1800" spc="-1" strike="noStrike">
                <a:solidFill>
                  <a:srgbClr val="000000"/>
                </a:solidFill>
                <a:latin typeface="Calibri"/>
              </a:rPr>
              <a:t> - Сертификат эксперта внеурочного мероприятия «Милк-лаб» профессионал своего дела», среди студентов специальности Технология молока и молочных продуктов – 11.02.2020 г.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14" name="Rectangle 4"/>
          <p:cNvSpPr/>
          <p:nvPr/>
        </p:nvSpPr>
        <p:spPr>
          <a:xfrm>
            <a:off x="4786200" y="5143680"/>
            <a:ext cx="4032000" cy="14058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80000"/>
              </a:lnSpc>
              <a:spcBef>
                <a:spcPts val="241"/>
              </a:spcBef>
              <a:buNone/>
            </a:pPr>
            <a:r>
              <a:rPr b="1" i="1" lang="ru-RU" sz="1800" spc="-1" strike="noStrike">
                <a:solidFill>
                  <a:srgbClr val="000000"/>
                </a:solidFill>
                <a:latin typeface="Calibri"/>
              </a:rPr>
              <a:t>- 2020 г.</a:t>
            </a:r>
            <a:r>
              <a:rPr b="0" i="1" lang="ru-RU" sz="1800" spc="-1" strike="noStrike">
                <a:solidFill>
                  <a:srgbClr val="000000"/>
                </a:solidFill>
                <a:latin typeface="Calibri"/>
              </a:rPr>
              <a:t> – Сертификат организатора внеурочных мероприятий недели специальности Технология производства и переработки сельскохозяйственной продукции – с 17.02.2020 по 22.02.2020 г.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15" name="Прямоугольник 15"/>
          <p:cNvSpPr/>
          <p:nvPr/>
        </p:nvSpPr>
        <p:spPr>
          <a:xfrm>
            <a:off x="642960" y="214200"/>
            <a:ext cx="7857720" cy="112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7. Результаты участия и продуктивность методической деятельности</a:t>
            </a:r>
            <a:br/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Picture 2" descr=""/>
          <p:cNvPicPr/>
          <p:nvPr/>
        </p:nvPicPr>
        <p:blipFill>
          <a:blip r:embed="rId1"/>
          <a:stretch/>
        </p:blipFill>
        <p:spPr>
          <a:xfrm>
            <a:off x="500040" y="1214280"/>
            <a:ext cx="2071440" cy="2970720"/>
          </a:xfrm>
          <a:prstGeom prst="rect">
            <a:avLst/>
          </a:prstGeom>
          <a:ln w="9525">
            <a:noFill/>
          </a:ln>
        </p:spPr>
      </p:pic>
      <p:pic>
        <p:nvPicPr>
          <p:cNvPr id="417" name="Picture 4" descr="https://ysxt.ru/wp-content/uploads/2022/04/img-20220422-wa0046.jpg"/>
          <p:cNvPicPr/>
          <p:nvPr/>
        </p:nvPicPr>
        <p:blipFill>
          <a:blip r:embed="rId2">
            <a:lum bright="10000"/>
          </a:blip>
          <a:srcRect l="1666" t="6668" r="0" b="6668"/>
          <a:stretch/>
        </p:blipFill>
        <p:spPr>
          <a:xfrm>
            <a:off x="2714760" y="1214280"/>
            <a:ext cx="3142800" cy="2077560"/>
          </a:xfrm>
          <a:prstGeom prst="rect">
            <a:avLst/>
          </a:prstGeom>
          <a:ln w="0">
            <a:noFill/>
          </a:ln>
        </p:spPr>
      </p:pic>
      <p:sp>
        <p:nvSpPr>
          <p:cNvPr id="418" name="Прямоугольник 6"/>
          <p:cNvSpPr/>
          <p:nvPr/>
        </p:nvSpPr>
        <p:spPr>
          <a:xfrm>
            <a:off x="357120" y="4429080"/>
            <a:ext cx="4428720" cy="182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i="1" lang="ru-RU" sz="1800" spc="-1" strike="noStrike">
                <a:solidFill>
                  <a:srgbClr val="ff0000"/>
                </a:solidFill>
                <a:latin typeface="Calibri"/>
              </a:rPr>
              <a:t>На региональном уровне: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i="1" lang="ru-RU" sz="1600" spc="-1" strike="noStrike">
                <a:solidFill>
                  <a:srgbClr val="0d0d0d"/>
                </a:solidFill>
                <a:latin typeface="Calibri"/>
              </a:rPr>
              <a:t>- 2022 г</a:t>
            </a:r>
            <a:r>
              <a:rPr b="0" i="1" lang="ru-RU" sz="1600" spc="-1" strike="noStrike">
                <a:solidFill>
                  <a:srgbClr val="0d0d0d"/>
                </a:solidFill>
                <a:latin typeface="Calibri"/>
              </a:rPr>
              <a:t>. Сертификат участника Республиканской деловой игры для молодых специалистов профессиональных образовательных организаций Республики Саха (Якутия) «Кадровый резерв. Колледж будущего»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419" name="Picture 6" descr="В ИРПО состоялась встреча с новым составом резерва управленческих кадров  системы СПО Якутии - ГАУ ДПО РС(Я) ИРПО"/>
          <p:cNvPicPr/>
          <p:nvPr/>
        </p:nvPicPr>
        <p:blipFill>
          <a:blip r:embed="rId3"/>
          <a:srcRect l="6062" t="21207" r="13110" b="9089"/>
          <a:stretch/>
        </p:blipFill>
        <p:spPr>
          <a:xfrm>
            <a:off x="4786200" y="3357720"/>
            <a:ext cx="3571560" cy="2053440"/>
          </a:xfrm>
          <a:prstGeom prst="rect">
            <a:avLst/>
          </a:prstGeom>
          <a:ln w="0">
            <a:noFill/>
          </a:ln>
        </p:spPr>
      </p:pic>
      <p:sp>
        <p:nvSpPr>
          <p:cNvPr id="420" name="Прямоугольник 8"/>
          <p:cNvSpPr/>
          <p:nvPr/>
        </p:nvSpPr>
        <p:spPr>
          <a:xfrm>
            <a:off x="4929120" y="5500800"/>
            <a:ext cx="4214520" cy="10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i="1" lang="ru-RU" sz="1600" spc="-1" strike="noStrike">
                <a:solidFill>
                  <a:srgbClr val="000000"/>
                </a:solidFill>
                <a:latin typeface="Calibri"/>
              </a:rPr>
              <a:t>Результат: </a:t>
            </a:r>
            <a:r>
              <a:rPr b="0" i="1" lang="ru-RU" sz="1600" spc="-1" strike="noStrike">
                <a:solidFill>
                  <a:srgbClr val="000000"/>
                </a:solidFill>
                <a:latin typeface="Calibri"/>
              </a:rPr>
              <a:t>включена в резерв управленческих кадров Министерства образования и науки Республики Саха (Якутия).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421" name="Picture 8" descr="https://irposakha14.ru/wp-content/uploads/2022/09/img_5528-scaled.jpg"/>
          <p:cNvPicPr/>
          <p:nvPr/>
        </p:nvPicPr>
        <p:blipFill>
          <a:blip r:embed="rId4"/>
          <a:stretch/>
        </p:blipFill>
        <p:spPr>
          <a:xfrm>
            <a:off x="6000840" y="1500120"/>
            <a:ext cx="2642760" cy="1762200"/>
          </a:xfrm>
          <a:prstGeom prst="rect">
            <a:avLst/>
          </a:prstGeom>
          <a:ln w="0">
            <a:noFill/>
          </a:ln>
        </p:spPr>
      </p:pic>
      <p:sp>
        <p:nvSpPr>
          <p:cNvPr id="422" name="Прямоугольник 10"/>
          <p:cNvSpPr/>
          <p:nvPr/>
        </p:nvSpPr>
        <p:spPr>
          <a:xfrm>
            <a:off x="642960" y="285840"/>
            <a:ext cx="7857720" cy="112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7. Результаты участия и продуктивность методической деятельности</a:t>
            </a:r>
            <a:br/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/>
          </p:nvPr>
        </p:nvSpPr>
        <p:spPr>
          <a:xfrm>
            <a:off x="500040" y="4786200"/>
            <a:ext cx="8465760" cy="107928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b">
            <a:noAutofit/>
          </a:bodyPr>
          <a:p>
            <a:pPr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1" i="1" lang="ru-RU" sz="1800" spc="-1" strike="noStrike">
                <a:solidFill>
                  <a:srgbClr val="000000"/>
                </a:solidFill>
                <a:latin typeface="Calibri"/>
              </a:rPr>
              <a:t>- 2022 г.- </a:t>
            </a:r>
            <a:r>
              <a:rPr b="0" i="1" lang="ru-RU" sz="1800" spc="-1" strike="noStrike">
                <a:solidFill>
                  <a:srgbClr val="000000"/>
                </a:solidFill>
                <a:latin typeface="Calibri"/>
              </a:rPr>
              <a:t>участие в стратегической сессии «Перспективы развития агропромышленного комплекса Республики Саха (Якутия)», приуроченный 85-летию первого Президента Республики Саха (Якутия) Михаила Ефимовича Николаева, министра сельского хозяйства Якутской АССР (28 мая 1979г.-23 декабря 1985г.) - 17.11.2022 г.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24" name="Picture 2" descr="https://ysxt.ru/wp-content/uploads/2022/11/19-1-300x200.jpg"/>
          <p:cNvPicPr/>
          <p:nvPr/>
        </p:nvPicPr>
        <p:blipFill>
          <a:blip r:embed="rId1"/>
          <a:stretch/>
        </p:blipFill>
        <p:spPr>
          <a:xfrm>
            <a:off x="4714920" y="1643040"/>
            <a:ext cx="3571560" cy="2381040"/>
          </a:xfrm>
          <a:prstGeom prst="rect">
            <a:avLst/>
          </a:prstGeom>
          <a:ln w="0">
            <a:noFill/>
          </a:ln>
        </p:spPr>
      </p:pic>
      <p:pic>
        <p:nvPicPr>
          <p:cNvPr id="425" name="Picture 3" descr=""/>
          <p:cNvPicPr/>
          <p:nvPr/>
        </p:nvPicPr>
        <p:blipFill>
          <a:blip r:embed="rId2"/>
          <a:stretch/>
        </p:blipFill>
        <p:spPr>
          <a:xfrm>
            <a:off x="714240" y="1357200"/>
            <a:ext cx="3857400" cy="2811600"/>
          </a:xfrm>
          <a:prstGeom prst="rect">
            <a:avLst/>
          </a:prstGeom>
          <a:ln w="9525">
            <a:noFill/>
          </a:ln>
        </p:spPr>
      </p:pic>
      <p:sp>
        <p:nvSpPr>
          <p:cNvPr id="426" name="Прямоугольник 11"/>
          <p:cNvSpPr/>
          <p:nvPr/>
        </p:nvSpPr>
        <p:spPr>
          <a:xfrm>
            <a:off x="642960" y="285840"/>
            <a:ext cx="7857720" cy="112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7. Результаты участия и продуктивность методической деятельности</a:t>
            </a:r>
            <a:br/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Picture 2" descr="C:\Users\раиса\Desktop\Айталина\Аттестация на 1 категорию\Фото для аттестации\WhatsApp Image 2023-04-26 at 15.49.38.jpeg"/>
          <p:cNvPicPr/>
          <p:nvPr/>
        </p:nvPicPr>
        <p:blipFill>
          <a:blip r:embed="rId1"/>
          <a:srcRect l="4396" t="7325" r="5518" b="4784"/>
          <a:stretch/>
        </p:blipFill>
        <p:spPr>
          <a:xfrm>
            <a:off x="1285920" y="3714840"/>
            <a:ext cx="2311920" cy="1691640"/>
          </a:xfrm>
          <a:prstGeom prst="rect">
            <a:avLst/>
          </a:prstGeom>
          <a:ln w="0">
            <a:noFill/>
          </a:ln>
        </p:spPr>
      </p:pic>
      <p:pic>
        <p:nvPicPr>
          <p:cNvPr id="428" name="Picture 3" descr="C:\Users\раиса\Desktop\Айталина\Аттестация на 1 категорию\Фото для аттестации\WhatsApp Image 2023-04-26 at 15.49.52.jpeg"/>
          <p:cNvPicPr/>
          <p:nvPr/>
        </p:nvPicPr>
        <p:blipFill>
          <a:blip r:embed="rId2"/>
          <a:srcRect l="13745" t="0" r="1659" b="14844"/>
          <a:stretch/>
        </p:blipFill>
        <p:spPr>
          <a:xfrm>
            <a:off x="642960" y="1500120"/>
            <a:ext cx="2666160" cy="2012760"/>
          </a:xfrm>
          <a:prstGeom prst="rect">
            <a:avLst/>
          </a:prstGeom>
          <a:ln w="0">
            <a:noFill/>
          </a:ln>
        </p:spPr>
      </p:pic>
      <p:pic>
        <p:nvPicPr>
          <p:cNvPr id="429" name="Picture 4" descr=""/>
          <p:cNvPicPr/>
          <p:nvPr/>
        </p:nvPicPr>
        <p:blipFill>
          <a:blip r:embed="rId3">
            <a:lum bright="-10000"/>
          </a:blip>
          <a:stretch/>
        </p:blipFill>
        <p:spPr>
          <a:xfrm>
            <a:off x="3929040" y="1643040"/>
            <a:ext cx="3895920" cy="2723760"/>
          </a:xfrm>
          <a:prstGeom prst="rect">
            <a:avLst/>
          </a:prstGeom>
          <a:ln w="9525">
            <a:noFill/>
          </a:ln>
        </p:spPr>
      </p:pic>
      <p:sp>
        <p:nvSpPr>
          <p:cNvPr id="430" name="Прямоугольник 7"/>
          <p:cNvSpPr/>
          <p:nvPr/>
        </p:nvSpPr>
        <p:spPr>
          <a:xfrm>
            <a:off x="3929040" y="4643280"/>
            <a:ext cx="4928760" cy="158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i="1" lang="ru-RU" sz="1800" spc="-1" strike="noStrike">
                <a:solidFill>
                  <a:srgbClr val="ff0000"/>
                </a:solidFill>
                <a:latin typeface="Calibri"/>
              </a:rPr>
              <a:t>На региональном уровне: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i="1" lang="ru-RU" sz="1600" spc="-1" strike="noStrike">
                <a:solidFill>
                  <a:srgbClr val="0d0d0d"/>
                </a:solidFill>
                <a:latin typeface="Calibri"/>
              </a:rPr>
              <a:t>- 2023 г. </a:t>
            </a:r>
            <a:r>
              <a:rPr b="0" i="1" lang="ru-RU" sz="1600" spc="-1" strike="noStrike">
                <a:solidFill>
                  <a:srgbClr val="0d0d0d"/>
                </a:solidFill>
                <a:latin typeface="Calibri"/>
              </a:rPr>
              <a:t>Сертификат эксперта </a:t>
            </a:r>
            <a:r>
              <a:rPr b="0" i="1" lang="en-US" sz="1600" spc="-1" strike="noStrike">
                <a:solidFill>
                  <a:srgbClr val="0d0d0d"/>
                </a:solidFill>
                <a:latin typeface="Calibri"/>
              </a:rPr>
              <a:t>III</a:t>
            </a:r>
            <a:r>
              <a:rPr b="0" i="1" lang="ru-RU" sz="1600" spc="-1" strike="noStrike">
                <a:solidFill>
                  <a:srgbClr val="0d0d0d"/>
                </a:solidFill>
                <a:latin typeface="Calibri"/>
              </a:rPr>
              <a:t> Республиканской олимпиады профессионального мастерства обучающихся по специальностям среднего профессионального образования по УГС 35.00.00 Сельское, лесное и рыбное хозяйство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431" name="Прямоугольник 8"/>
          <p:cNvSpPr/>
          <p:nvPr/>
        </p:nvSpPr>
        <p:spPr>
          <a:xfrm>
            <a:off x="642960" y="500040"/>
            <a:ext cx="785772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7. Результаты участия и продуктивность методической деятельности</a:t>
            </a:r>
            <a:br/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Picture 2" descr="C:\Users\раиса\Desktop\Айталина\Аттестация на 1 категорию\СКАНЫ КПК\WhatsApp Image 2023-04-27 at 08.57.18.jpeg"/>
          <p:cNvPicPr/>
          <p:nvPr/>
        </p:nvPicPr>
        <p:blipFill>
          <a:blip r:embed="rId1"/>
          <a:stretch/>
        </p:blipFill>
        <p:spPr>
          <a:xfrm>
            <a:off x="785880" y="1571760"/>
            <a:ext cx="3428640" cy="2422800"/>
          </a:xfrm>
          <a:prstGeom prst="rect">
            <a:avLst/>
          </a:prstGeom>
          <a:ln w="0">
            <a:noFill/>
          </a:ln>
        </p:spPr>
      </p:pic>
      <p:sp>
        <p:nvSpPr>
          <p:cNvPr id="433" name="Прямоугольник 6"/>
          <p:cNvSpPr/>
          <p:nvPr/>
        </p:nvSpPr>
        <p:spPr>
          <a:xfrm>
            <a:off x="357120" y="4214880"/>
            <a:ext cx="4142880" cy="155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ru-RU" sz="1600" spc="-1" strike="noStrike">
                <a:solidFill>
                  <a:srgbClr val="0d0d0d"/>
                </a:solidFill>
                <a:latin typeface="Calibri"/>
              </a:rPr>
              <a:t>- </a:t>
            </a:r>
            <a:r>
              <a:rPr b="0" i="1" lang="ru-RU" sz="1600" spc="-1" strike="noStrike">
                <a:solidFill>
                  <a:srgbClr val="ff0000"/>
                </a:solidFill>
                <a:latin typeface="Calibri"/>
              </a:rPr>
              <a:t>Диплом 2 место</a:t>
            </a:r>
            <a:r>
              <a:rPr b="0" i="1" lang="ru-RU" sz="1600" spc="-1" strike="noStrike">
                <a:solidFill>
                  <a:srgbClr val="0d0d0d"/>
                </a:solidFill>
                <a:latin typeface="Calibri"/>
              </a:rPr>
              <a:t>, во Всероссийском педагогическом конкурсе «Рабочая программа как профессиональный инструмент», номинация «Лучшая рабочая программа по общепрофессиональным дисциплинам»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434" name="Прямоугольник 8"/>
          <p:cNvSpPr/>
          <p:nvPr/>
        </p:nvSpPr>
        <p:spPr>
          <a:xfrm>
            <a:off x="1143000" y="357120"/>
            <a:ext cx="6857640" cy="70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000000"/>
                </a:solidFill>
                <a:latin typeface="Calibri"/>
              </a:rPr>
              <a:t>8. Результаты личного участия преподавателя в конкурсах (выставках) профессионального мастерства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435" name="Прямоугольник 9"/>
          <p:cNvSpPr/>
          <p:nvPr/>
        </p:nvSpPr>
        <p:spPr>
          <a:xfrm>
            <a:off x="4857840" y="4572000"/>
            <a:ext cx="3928680" cy="155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ru-RU" sz="1600" spc="-1" strike="noStrike">
                <a:solidFill>
                  <a:srgbClr val="ff0000"/>
                </a:solidFill>
                <a:latin typeface="Calibri"/>
              </a:rPr>
              <a:t>- Диплом 2 место</a:t>
            </a:r>
            <a:r>
              <a:rPr b="0" i="1" lang="ru-RU" sz="1600" spc="-1" strike="noStrike">
                <a:solidFill>
                  <a:srgbClr val="0d0d0d"/>
                </a:solidFill>
                <a:latin typeface="Calibri"/>
              </a:rPr>
              <a:t>, во Всероссийском педагогическом конкурсе </a:t>
            </a:r>
            <a:r>
              <a:rPr b="0" i="1" lang="ru-RU" sz="1600" spc="-1" strike="noStrike">
                <a:solidFill>
                  <a:srgbClr val="000000"/>
                </a:solidFill>
                <a:latin typeface="Calibri"/>
              </a:rPr>
              <a:t>«Лучшие практики среднего профессионального образования</a:t>
            </a:r>
            <a:r>
              <a:rPr b="0" i="1" lang="ru-RU" sz="1600" spc="-1" strike="noStrike">
                <a:solidFill>
                  <a:srgbClr val="0d0d0d"/>
                </a:solidFill>
                <a:latin typeface="Calibri"/>
              </a:rPr>
              <a:t>», номинация </a:t>
            </a:r>
            <a:r>
              <a:rPr b="0" lang="ru-RU" sz="1600" spc="-1" strike="noStrike">
                <a:solidFill>
                  <a:srgbClr val="0d0d0d"/>
                </a:solidFill>
                <a:latin typeface="Calibri"/>
              </a:rPr>
              <a:t>«</a:t>
            </a:r>
            <a:r>
              <a:rPr b="0" lang="ru-RU" sz="1600" spc="-1" strike="noStrike">
                <a:solidFill>
                  <a:srgbClr val="000000"/>
                </a:solidFill>
                <a:latin typeface="Calibri"/>
              </a:rPr>
              <a:t>Лучшая практика методического обеспечения практических занятий</a:t>
            </a:r>
            <a:r>
              <a:rPr b="0" lang="ru-RU" sz="1600" spc="-1" strike="noStrike">
                <a:solidFill>
                  <a:srgbClr val="0d0d0d"/>
                </a:solidFill>
                <a:latin typeface="Calibri"/>
              </a:rPr>
              <a:t>»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436" name="Picture 2" descr="C:\Users\раиса\Desktop\Айталина\Аттестация на 1 категорию\СКАНЫ КПК\562 Новгородова Айталина Аркадьевна.png"/>
          <p:cNvPicPr/>
          <p:nvPr/>
        </p:nvPicPr>
        <p:blipFill>
          <a:blip r:embed="rId2"/>
          <a:stretch/>
        </p:blipFill>
        <p:spPr>
          <a:xfrm>
            <a:off x="5326560" y="1428840"/>
            <a:ext cx="2154600" cy="2999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title"/>
          </p:nvPr>
        </p:nvSpPr>
        <p:spPr>
          <a:xfrm>
            <a:off x="285840" y="571320"/>
            <a:ext cx="840060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000000"/>
                </a:solidFill>
                <a:latin typeface="Calibri"/>
              </a:rPr>
              <a:t>7. Результаты проведенных преподавателем конференций, выставок, конкурсов профессионального мастерства, иных конкурсов и аналогичных мероприятий (в области преподаваемого учебного предмета, курса, дисциплины (модуля): на муниципальном уровня:</a:t>
            </a:r>
            <a:br/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8" name="Picture 4" descr=""/>
          <p:cNvPicPr/>
          <p:nvPr/>
        </p:nvPicPr>
        <p:blipFill>
          <a:blip r:embed="rId1"/>
          <a:srcRect l="0" t="16357" r="0" b="0"/>
          <a:stretch/>
        </p:blipFill>
        <p:spPr>
          <a:xfrm>
            <a:off x="6357960" y="2071800"/>
            <a:ext cx="2142720" cy="2285640"/>
          </a:xfrm>
          <a:prstGeom prst="rect">
            <a:avLst/>
          </a:prstGeom>
          <a:ln w="9525">
            <a:noFill/>
          </a:ln>
        </p:spPr>
      </p:pic>
      <p:pic>
        <p:nvPicPr>
          <p:cNvPr id="439" name="Picture 2" descr=""/>
          <p:cNvPicPr/>
          <p:nvPr/>
        </p:nvPicPr>
        <p:blipFill>
          <a:blip r:embed="rId2"/>
          <a:srcRect l="12094" t="3226" r="0" b="3226"/>
          <a:stretch/>
        </p:blipFill>
        <p:spPr>
          <a:xfrm flipH="1">
            <a:off x="3500640" y="2714760"/>
            <a:ext cx="2720880" cy="2171520"/>
          </a:xfrm>
          <a:prstGeom prst="rect">
            <a:avLst/>
          </a:prstGeom>
          <a:ln w="9525">
            <a:noFill/>
          </a:ln>
        </p:spPr>
      </p:pic>
      <p:pic>
        <p:nvPicPr>
          <p:cNvPr id="440" name="Picture 3" descr=""/>
          <p:cNvPicPr/>
          <p:nvPr/>
        </p:nvPicPr>
        <p:blipFill>
          <a:blip r:embed="rId3"/>
          <a:srcRect l="17576" t="8790" r="9910" b="20899"/>
          <a:stretch/>
        </p:blipFill>
        <p:spPr>
          <a:xfrm>
            <a:off x="357120" y="2000160"/>
            <a:ext cx="2999880" cy="2142720"/>
          </a:xfrm>
          <a:prstGeom prst="rect">
            <a:avLst/>
          </a:prstGeom>
          <a:ln w="9525">
            <a:noFill/>
          </a:ln>
        </p:spPr>
      </p:pic>
      <p:sp>
        <p:nvSpPr>
          <p:cNvPr id="441" name="Прямоугольник 8"/>
          <p:cNvSpPr/>
          <p:nvPr/>
        </p:nvSpPr>
        <p:spPr>
          <a:xfrm>
            <a:off x="1071360" y="5143680"/>
            <a:ext cx="7500600" cy="133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i="1" lang="ru-RU" sz="1800" spc="-1" strike="noStrike">
                <a:solidFill>
                  <a:srgbClr val="ff0000"/>
                </a:solidFill>
                <a:latin typeface="Calibri"/>
              </a:rPr>
              <a:t>На муниципальном уровне: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i="1" lang="ru-RU" sz="1600" spc="-1" strike="noStrike">
                <a:solidFill>
                  <a:srgbClr val="000000"/>
                </a:solidFill>
                <a:latin typeface="Arial"/>
              </a:rPr>
              <a:t>2022 г. </a:t>
            </a:r>
            <a:r>
              <a:rPr b="0" i="1" lang="ru-RU" sz="1600" spc="-1" strike="noStrike">
                <a:solidFill>
                  <a:srgbClr val="000000"/>
                </a:solidFill>
                <a:latin typeface="Arial"/>
              </a:rPr>
              <a:t>- провела профессиональную пробу для школьников 9 класса Хатасской СОШ в рамках мероприятий популяризации Федерального проекта «Профессионалитет» на базе ГКУ «Республиканский центр  пищевых технологий», г. Якутск 15.04.2022 г.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Picture 2" descr="C:\Users\раиса\Desktop\Айталина\3 ТЕХ выпуск 2016г\IMG_0061.jpg"/>
          <p:cNvPicPr/>
          <p:nvPr/>
        </p:nvPicPr>
        <p:blipFill>
          <a:blip r:embed="rId1"/>
          <a:srcRect l="1773" t="0" r="4423" b="9749"/>
          <a:stretch/>
        </p:blipFill>
        <p:spPr>
          <a:xfrm>
            <a:off x="451800" y="1025640"/>
            <a:ext cx="4191480" cy="2688840"/>
          </a:xfrm>
          <a:prstGeom prst="rect">
            <a:avLst/>
          </a:prstGeom>
          <a:ln w="0">
            <a:noFill/>
          </a:ln>
        </p:spPr>
      </p:pic>
      <p:pic>
        <p:nvPicPr>
          <p:cNvPr id="443" name="Picture 2" descr=""/>
          <p:cNvPicPr/>
          <p:nvPr/>
        </p:nvPicPr>
        <p:blipFill>
          <a:blip r:embed="rId2">
            <a:lum bright="10000"/>
          </a:blip>
          <a:stretch/>
        </p:blipFill>
        <p:spPr>
          <a:xfrm>
            <a:off x="4786200" y="2286000"/>
            <a:ext cx="4026600" cy="2571480"/>
          </a:xfrm>
          <a:prstGeom prst="rect">
            <a:avLst/>
          </a:prstGeom>
          <a:ln w="9525">
            <a:noFill/>
          </a:ln>
        </p:spPr>
      </p:pic>
      <p:sp>
        <p:nvSpPr>
          <p:cNvPr id="444" name="Прямоугольник 5"/>
          <p:cNvSpPr/>
          <p:nvPr/>
        </p:nvSpPr>
        <p:spPr>
          <a:xfrm>
            <a:off x="357120" y="3929040"/>
            <a:ext cx="400032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i="1" lang="ru-RU" sz="1800" spc="-1" strike="noStrike">
                <a:solidFill>
                  <a:srgbClr val="ff0000"/>
                </a:solidFill>
                <a:latin typeface="Calibri"/>
              </a:rPr>
              <a:t>2019 г., выпускная группа по специальности 19.02.07 Технология молока и молочных продуктов</a:t>
            </a:r>
            <a:br/>
            <a:endParaRPr b="0" lang="ru-RU" sz="1800" spc="-1" strike="noStrike">
              <a:latin typeface="Arial"/>
            </a:endParaRPr>
          </a:p>
        </p:txBody>
      </p:sp>
      <p:sp>
        <p:nvSpPr>
          <p:cNvPr id="445" name="Прямоугольник 6"/>
          <p:cNvSpPr/>
          <p:nvPr/>
        </p:nvSpPr>
        <p:spPr>
          <a:xfrm>
            <a:off x="4786200" y="5072040"/>
            <a:ext cx="4000320" cy="146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i="1" lang="ru-RU" sz="1800" spc="-1" strike="noStrike">
                <a:solidFill>
                  <a:srgbClr val="ff0000"/>
                </a:solidFill>
                <a:latin typeface="Calibri"/>
              </a:rPr>
              <a:t>2022 г., выпускная группа по специальности 35.02.06 Технология производства и переработки сельскохозяйственной продукции</a:t>
            </a:r>
            <a:br/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1. Результаты повышения квалификации по профилю педагогической деятельности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Rectangle 5"/>
          <p:cNvSpPr/>
          <p:nvPr/>
        </p:nvSpPr>
        <p:spPr>
          <a:xfrm>
            <a:off x="2786040" y="5429160"/>
            <a:ext cx="3889080" cy="11865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16000" indent="-216000" algn="ctr">
              <a:lnSpc>
                <a:spcPct val="80000"/>
              </a:lnSpc>
              <a:spcBef>
                <a:spcPts val="241"/>
              </a:spcBef>
              <a:buClr>
                <a:srgbClr val="000000"/>
              </a:buClr>
              <a:buFont typeface="StarSymbol"/>
              <a:buChar char="-"/>
            </a:pPr>
            <a:r>
              <a:rPr b="0" i="1" lang="ru-RU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i="1" lang="ru-RU" sz="1800" spc="-1" strike="noStrike">
                <a:solidFill>
                  <a:srgbClr val="000000"/>
                </a:solidFill>
                <a:latin typeface="Calibri"/>
              </a:rPr>
              <a:t>«Педагог профессионального образования (преподаватель)», ГАУ ДПО РС (Я) ИРПО, г. Якутск, 14.05.2018-21.10.2018г., </a:t>
            </a:r>
            <a:r>
              <a:rPr b="1" i="1" lang="ru-RU" sz="1800" spc="-1" strike="noStrike">
                <a:solidFill>
                  <a:srgbClr val="000000"/>
                </a:solidFill>
                <a:latin typeface="Calibri"/>
              </a:rPr>
              <a:t>360ч. (диплом);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15" name="Picture 4" descr=""/>
          <p:cNvPicPr/>
          <p:nvPr/>
        </p:nvPicPr>
        <p:blipFill>
          <a:blip r:embed="rId1">
            <a:lum contrast="-10000"/>
          </a:blip>
          <a:stretch/>
        </p:blipFill>
        <p:spPr>
          <a:xfrm>
            <a:off x="785880" y="2214720"/>
            <a:ext cx="4339080" cy="3071520"/>
          </a:xfrm>
          <a:prstGeom prst="rect">
            <a:avLst/>
          </a:prstGeom>
          <a:ln w="9525">
            <a:noFill/>
          </a:ln>
        </p:spPr>
      </p:pic>
      <p:pic>
        <p:nvPicPr>
          <p:cNvPr id="316" name="Picture 6" descr=""/>
          <p:cNvPicPr/>
          <p:nvPr/>
        </p:nvPicPr>
        <p:blipFill>
          <a:blip r:embed="rId2"/>
          <a:stretch/>
        </p:blipFill>
        <p:spPr>
          <a:xfrm>
            <a:off x="5429160" y="1357200"/>
            <a:ext cx="2714400" cy="392724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Picture 2" descr="https://downloader.disk.yandex.ru/preview/28185d03e202920eb34665511a958a49f993e751f0e6aee031e012e1961175c7/644a5707/thjbj1UMZhw-CCwfIR2Nuhn9Vn7ZdvX5zUXXBVOQh-WCdPT6hFU7fxU44Cy2zpJKj6utl5NdpwoJWQrMp6DAgw%3D%3D?uid=0&amp;filename=1%20%D0%A2%D0%9F%D0%A1%D0%9F.jpg&amp;disposition=inline&amp;hash=&amp;limit=0&amp;content_type=image%2Fjpeg&amp;owner_uid=0&amp;tknv=v2&amp;size=1600x652"/>
          <p:cNvPicPr/>
          <p:nvPr/>
        </p:nvPicPr>
        <p:blipFill>
          <a:blip r:embed="rId1"/>
          <a:srcRect l="4878" t="0" r="4826" b="20362"/>
          <a:stretch/>
        </p:blipFill>
        <p:spPr>
          <a:xfrm>
            <a:off x="1500120" y="785880"/>
            <a:ext cx="6429240" cy="4009680"/>
          </a:xfrm>
          <a:prstGeom prst="rect">
            <a:avLst/>
          </a:prstGeom>
          <a:ln w="0">
            <a:noFill/>
          </a:ln>
        </p:spPr>
      </p:pic>
      <p:sp>
        <p:nvSpPr>
          <p:cNvPr id="447" name="Прямоугольник 5"/>
          <p:cNvSpPr/>
          <p:nvPr/>
        </p:nvSpPr>
        <p:spPr>
          <a:xfrm>
            <a:off x="2000160" y="4929120"/>
            <a:ext cx="550044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i="1" lang="ru-RU" sz="1800" spc="-1" strike="noStrike">
                <a:solidFill>
                  <a:srgbClr val="ff0000"/>
                </a:solidFill>
                <a:latin typeface="Calibri"/>
              </a:rPr>
              <a:t>2022-2025 г., кураторская группа по специальности 35.02.06 Технология производства и переработки сельскохозяйственной продукции</a:t>
            </a:r>
            <a:br/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title"/>
          </p:nvPr>
        </p:nvSpPr>
        <p:spPr>
          <a:xfrm>
            <a:off x="285840" y="500040"/>
            <a:ext cx="8229240" cy="21459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8. Поощрения за профессиональную деятельность </a:t>
            </a:r>
            <a:br/>
            <a:br/>
            <a:r>
              <a:rPr b="1" i="1" lang="ru-RU" sz="1600" spc="-1" strike="noStrike">
                <a:solidFill>
                  <a:srgbClr val="000000"/>
                </a:solidFill>
                <a:latin typeface="Calibri"/>
              </a:rPr>
              <a:t>- 2018 г.  </a:t>
            </a:r>
            <a:r>
              <a:rPr b="0" i="1" lang="ru-RU" sz="1600" spc="-1" strike="noStrike">
                <a:solidFill>
                  <a:srgbClr val="000000"/>
                </a:solidFill>
                <a:latin typeface="Calibri"/>
              </a:rPr>
              <a:t>– Благодарность президиума Республиканского комитета, Профсоюз работников народного образования и науки РФ Саха (Якутская) республиканская организация, 07.12.2018 г.</a:t>
            </a:r>
            <a:br/>
            <a:r>
              <a:rPr b="1" i="1" lang="ru-RU" sz="1600" spc="-1" strike="noStrike">
                <a:solidFill>
                  <a:srgbClr val="000000"/>
                </a:solidFill>
                <a:latin typeface="Calibri"/>
              </a:rPr>
              <a:t>- 2013 г </a:t>
            </a:r>
            <a:r>
              <a:rPr b="0" i="1" lang="ru-RU" sz="1600" spc="-1" strike="noStrike">
                <a:solidFill>
                  <a:srgbClr val="000000"/>
                </a:solidFill>
                <a:latin typeface="Calibri"/>
              </a:rPr>
              <a:t>– Благодарственное письмо «За многолетний добросовестный труд, личный вклад в подготовку специалистов агропромышленного комплекса Республики Саха (Якутия)», Министерство сельского хозяйства, 02.06.2022 г.</a:t>
            </a:r>
            <a:br/>
            <a:br/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9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50" name="Picture 1" descr=""/>
          <p:cNvPicPr/>
          <p:nvPr/>
        </p:nvPicPr>
        <p:blipFill>
          <a:blip r:embed="rId1"/>
          <a:stretch/>
        </p:blipFill>
        <p:spPr>
          <a:xfrm>
            <a:off x="1571760" y="2428920"/>
            <a:ext cx="2969640" cy="4152600"/>
          </a:xfrm>
          <a:prstGeom prst="rect">
            <a:avLst/>
          </a:prstGeom>
          <a:ln w="9525">
            <a:noFill/>
          </a:ln>
        </p:spPr>
      </p:pic>
      <p:pic>
        <p:nvPicPr>
          <p:cNvPr id="451" name="Picture 2" descr=""/>
          <p:cNvPicPr/>
          <p:nvPr/>
        </p:nvPicPr>
        <p:blipFill>
          <a:blip r:embed="rId2"/>
          <a:stretch/>
        </p:blipFill>
        <p:spPr>
          <a:xfrm>
            <a:off x="4857840" y="2428920"/>
            <a:ext cx="2857320" cy="405252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1. Результаты повышения квалификации по профилю педагогической деятельности, 2019-2020 гг.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8" name="Picture 1" descr=""/>
          <p:cNvPicPr/>
          <p:nvPr/>
        </p:nvPicPr>
        <p:blipFill>
          <a:blip r:embed="rId1"/>
          <a:stretch/>
        </p:blipFill>
        <p:spPr>
          <a:xfrm>
            <a:off x="500040" y="2071800"/>
            <a:ext cx="1881360" cy="2857320"/>
          </a:xfrm>
          <a:prstGeom prst="rect">
            <a:avLst/>
          </a:prstGeom>
          <a:ln w="9525">
            <a:noFill/>
          </a:ln>
        </p:spPr>
      </p:pic>
      <p:pic>
        <p:nvPicPr>
          <p:cNvPr id="319" name="Picture 2" descr=""/>
          <p:cNvPicPr/>
          <p:nvPr/>
        </p:nvPicPr>
        <p:blipFill>
          <a:blip r:embed="rId2"/>
          <a:stretch/>
        </p:blipFill>
        <p:spPr>
          <a:xfrm>
            <a:off x="2357280" y="2071800"/>
            <a:ext cx="2123640" cy="2857320"/>
          </a:xfrm>
          <a:prstGeom prst="rect">
            <a:avLst/>
          </a:prstGeom>
          <a:ln w="9525">
            <a:noFill/>
          </a:ln>
        </p:spPr>
      </p:pic>
      <p:sp>
        <p:nvSpPr>
          <p:cNvPr id="320" name="Rectangle 5"/>
          <p:cNvSpPr/>
          <p:nvPr/>
        </p:nvSpPr>
        <p:spPr>
          <a:xfrm>
            <a:off x="500040" y="5143680"/>
            <a:ext cx="3889080" cy="14050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16000" indent="-216000">
              <a:lnSpc>
                <a:spcPct val="80000"/>
              </a:lnSpc>
              <a:spcBef>
                <a:spcPts val="241"/>
              </a:spcBef>
              <a:buClr>
                <a:srgbClr val="000000"/>
              </a:buClr>
              <a:buFont typeface="StarSymbol"/>
              <a:buChar char="-"/>
            </a:pPr>
            <a:r>
              <a:rPr b="0" i="1" lang="ru-RU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i="1" lang="ru-RU" sz="1800" spc="-1" strike="noStrike">
                <a:solidFill>
                  <a:srgbClr val="000000"/>
                </a:solidFill>
                <a:latin typeface="Calibri"/>
              </a:rPr>
              <a:t>«Научно-исследовательская деятелность: проектирование, планирование, технологии», АНО ДПО «ЦОПП РС (Я)», г. Якутск, 18.12.-19.12.2019 г., </a:t>
            </a:r>
            <a:r>
              <a:rPr b="1" i="1" lang="ru-RU" sz="1800" spc="-1" strike="noStrike">
                <a:solidFill>
                  <a:srgbClr val="000000"/>
                </a:solidFill>
                <a:latin typeface="Calibri"/>
              </a:rPr>
              <a:t>36 ч. (удостоверение);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21" name="Picture 1" descr=""/>
          <p:cNvPicPr/>
          <p:nvPr/>
        </p:nvPicPr>
        <p:blipFill>
          <a:blip r:embed="rId3"/>
          <a:stretch/>
        </p:blipFill>
        <p:spPr>
          <a:xfrm>
            <a:off x="4714920" y="2000160"/>
            <a:ext cx="1994760" cy="2928600"/>
          </a:xfrm>
          <a:prstGeom prst="rect">
            <a:avLst/>
          </a:prstGeom>
          <a:ln w="9525">
            <a:noFill/>
          </a:ln>
        </p:spPr>
      </p:pic>
      <p:pic>
        <p:nvPicPr>
          <p:cNvPr id="322" name="Picture 2" descr=""/>
          <p:cNvPicPr/>
          <p:nvPr/>
        </p:nvPicPr>
        <p:blipFill>
          <a:blip r:embed="rId4"/>
          <a:stretch/>
        </p:blipFill>
        <p:spPr>
          <a:xfrm>
            <a:off x="6715080" y="2000160"/>
            <a:ext cx="2142720" cy="2898360"/>
          </a:xfrm>
          <a:prstGeom prst="rect">
            <a:avLst/>
          </a:prstGeom>
          <a:ln w="9525">
            <a:noFill/>
          </a:ln>
        </p:spPr>
      </p:pic>
      <p:sp>
        <p:nvSpPr>
          <p:cNvPr id="323" name="Rectangle 5"/>
          <p:cNvSpPr/>
          <p:nvPr/>
        </p:nvSpPr>
        <p:spPr>
          <a:xfrm>
            <a:off x="4786200" y="5214960"/>
            <a:ext cx="3889080" cy="11865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16000" indent="-216000">
              <a:lnSpc>
                <a:spcPct val="80000"/>
              </a:lnSpc>
              <a:spcBef>
                <a:spcPts val="241"/>
              </a:spcBef>
              <a:buClr>
                <a:srgbClr val="000000"/>
              </a:buClr>
              <a:buFont typeface="StarSymbol"/>
              <a:buChar char="-"/>
            </a:pPr>
            <a:r>
              <a:rPr b="0" i="1" lang="ru-RU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i="1" lang="ru-RU" sz="1800" spc="-1" strike="noStrike">
                <a:solidFill>
                  <a:srgbClr val="000000"/>
                </a:solidFill>
                <a:latin typeface="Calibri"/>
              </a:rPr>
              <a:t>«Информационные и коммуникационные технологии в СПО», ГАО ДПО РС (Я) «ИРПО», г. Якутск, 30.03.-10.05.2020 г., </a:t>
            </a:r>
            <a:r>
              <a:rPr b="1" i="1" lang="ru-RU" sz="1800" spc="-1" strike="noStrike">
                <a:solidFill>
                  <a:srgbClr val="000000"/>
                </a:solidFill>
                <a:latin typeface="Calibri"/>
              </a:rPr>
              <a:t>24 ч. (удостоверение);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1. Результаты повышения квалификации по профилю педагогической деятельности, 2021 г.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Rectangle 4"/>
          <p:cNvSpPr/>
          <p:nvPr/>
        </p:nvSpPr>
        <p:spPr>
          <a:xfrm>
            <a:off x="500040" y="5000760"/>
            <a:ext cx="3889080" cy="14058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16000" indent="-216000">
              <a:lnSpc>
                <a:spcPct val="80000"/>
              </a:lnSpc>
              <a:spcBef>
                <a:spcPts val="241"/>
              </a:spcBef>
              <a:buClr>
                <a:srgbClr val="000000"/>
              </a:buClr>
              <a:buFont typeface="StarSymbol"/>
              <a:buChar char="-"/>
            </a:pPr>
            <a:r>
              <a:rPr b="0" i="1" lang="ru-RU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i="1" lang="ru-RU" sz="1800" spc="-1" strike="noStrike">
                <a:solidFill>
                  <a:srgbClr val="000000"/>
                </a:solidFill>
                <a:latin typeface="Calibri"/>
              </a:rPr>
              <a:t>«Цифровые образовательные ресурсы в профессиональной деятельности преподавателя СПО», ГБПОУ РС (Я) «ЯСХТ», г. Якутск, 14.10.-15.10.2021 г., </a:t>
            </a:r>
            <a:r>
              <a:rPr b="1" i="1" lang="ru-RU" sz="1800" spc="-1" strike="noStrike">
                <a:solidFill>
                  <a:srgbClr val="000000"/>
                </a:solidFill>
                <a:latin typeface="Calibri"/>
              </a:rPr>
              <a:t>16 ч. (удостоверение);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26" name="Picture 3" descr=""/>
          <p:cNvPicPr/>
          <p:nvPr/>
        </p:nvPicPr>
        <p:blipFill>
          <a:blip r:embed="rId1"/>
          <a:stretch/>
        </p:blipFill>
        <p:spPr>
          <a:xfrm>
            <a:off x="2428920" y="1857240"/>
            <a:ext cx="2216520" cy="2928600"/>
          </a:xfrm>
          <a:prstGeom prst="rect">
            <a:avLst/>
          </a:prstGeom>
          <a:ln w="9525">
            <a:noFill/>
          </a:ln>
        </p:spPr>
      </p:pic>
      <p:pic>
        <p:nvPicPr>
          <p:cNvPr id="327" name="Picture 6" descr=""/>
          <p:cNvPicPr/>
          <p:nvPr/>
        </p:nvPicPr>
        <p:blipFill>
          <a:blip r:embed="rId2"/>
          <a:stretch/>
        </p:blipFill>
        <p:spPr>
          <a:xfrm>
            <a:off x="428760" y="1857240"/>
            <a:ext cx="2031120" cy="2999880"/>
          </a:xfrm>
          <a:prstGeom prst="rect">
            <a:avLst/>
          </a:prstGeom>
          <a:ln w="9525">
            <a:noFill/>
          </a:ln>
        </p:spPr>
      </p:pic>
      <p:pic>
        <p:nvPicPr>
          <p:cNvPr id="328" name="Picture 3" descr=""/>
          <p:cNvPicPr/>
          <p:nvPr/>
        </p:nvPicPr>
        <p:blipFill>
          <a:blip r:embed="rId3"/>
          <a:stretch/>
        </p:blipFill>
        <p:spPr>
          <a:xfrm>
            <a:off x="4786200" y="1928880"/>
            <a:ext cx="1923480" cy="2848680"/>
          </a:xfrm>
          <a:prstGeom prst="rect">
            <a:avLst/>
          </a:prstGeom>
          <a:ln w="9525">
            <a:noFill/>
          </a:ln>
        </p:spPr>
      </p:pic>
      <p:pic>
        <p:nvPicPr>
          <p:cNvPr id="329" name="Picture 4" descr=""/>
          <p:cNvPicPr/>
          <p:nvPr/>
        </p:nvPicPr>
        <p:blipFill>
          <a:blip r:embed="rId4"/>
          <a:stretch/>
        </p:blipFill>
        <p:spPr>
          <a:xfrm>
            <a:off x="6643800" y="1928880"/>
            <a:ext cx="2143440" cy="2866680"/>
          </a:xfrm>
          <a:prstGeom prst="rect">
            <a:avLst/>
          </a:prstGeom>
          <a:ln w="9525">
            <a:noFill/>
          </a:ln>
        </p:spPr>
      </p:pic>
      <p:sp>
        <p:nvSpPr>
          <p:cNvPr id="330" name="Rectangle 5"/>
          <p:cNvSpPr/>
          <p:nvPr/>
        </p:nvSpPr>
        <p:spPr>
          <a:xfrm>
            <a:off x="4857840" y="5072040"/>
            <a:ext cx="3889080" cy="9673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16000" indent="-216000">
              <a:lnSpc>
                <a:spcPct val="80000"/>
              </a:lnSpc>
              <a:spcBef>
                <a:spcPts val="241"/>
              </a:spcBef>
              <a:buClr>
                <a:srgbClr val="000000"/>
              </a:buClr>
              <a:buFont typeface="StarSymbol"/>
              <a:buChar char="-"/>
            </a:pPr>
            <a:r>
              <a:rPr b="0" i="1" lang="ru-RU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i="1" lang="ru-RU" sz="1800" spc="-1" strike="noStrike">
                <a:solidFill>
                  <a:srgbClr val="000000"/>
                </a:solidFill>
                <a:latin typeface="Calibri"/>
              </a:rPr>
              <a:t>«Проектирование онлайн-курса», АНО ДПО «ЦОПП РС (Я)», г. Якутск, 04.10.-08.10.2021 г., </a:t>
            </a:r>
            <a:r>
              <a:rPr b="1" i="1" lang="ru-RU" sz="1800" spc="-1" strike="noStrike">
                <a:solidFill>
                  <a:srgbClr val="000000"/>
                </a:solidFill>
                <a:latin typeface="Calibri"/>
              </a:rPr>
              <a:t>36 ч. (удостоверение);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1. Результаты повышения квалификации по профилю педагогической деятельности, 2022 г.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/>
          </p:nvPr>
        </p:nvSpPr>
        <p:spPr>
          <a:xfrm>
            <a:off x="4714920" y="4786200"/>
            <a:ext cx="4143240" cy="14997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p>
            <a:pPr>
              <a:lnSpc>
                <a:spcPct val="92000"/>
              </a:lnSpc>
              <a:buNone/>
              <a:tabLst>
                <a:tab algn="l" pos="0"/>
              </a:tabLst>
            </a:pPr>
            <a:r>
              <a:rPr b="0" i="1" lang="ru-RU" sz="1800" spc="-1" strike="noStrike">
                <a:solidFill>
                  <a:srgbClr val="000000"/>
                </a:solidFill>
                <a:latin typeface="Calibri"/>
              </a:rPr>
              <a:t>- «Самореализация личности в творчестве: опыт организации профессиональной деятельности молодого педагога», ГАУ ДПО РС (Я) «ИРПО». г. Якутск, 20.04.-22.04.2022 г., </a:t>
            </a:r>
            <a:r>
              <a:rPr b="1" i="1" lang="ru-RU" sz="1800" spc="-1" strike="noStrike">
                <a:solidFill>
                  <a:srgbClr val="000000"/>
                </a:solidFill>
                <a:latin typeface="Calibri"/>
              </a:rPr>
              <a:t>24 ч. (удостоверение).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3" name="Rectangle 5"/>
          <p:cNvSpPr/>
          <p:nvPr/>
        </p:nvSpPr>
        <p:spPr>
          <a:xfrm>
            <a:off x="285840" y="4786200"/>
            <a:ext cx="4320720" cy="11865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16000" indent="-216000">
              <a:lnSpc>
                <a:spcPct val="80000"/>
              </a:lnSpc>
              <a:spcBef>
                <a:spcPts val="241"/>
              </a:spcBef>
              <a:buClr>
                <a:srgbClr val="000000"/>
              </a:buClr>
              <a:buFont typeface="StarSymbol"/>
              <a:buChar char="-"/>
            </a:pPr>
            <a:r>
              <a:rPr b="0" i="1" lang="ru-RU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i="1" lang="ru-RU" sz="1800" spc="-1" strike="noStrike">
                <a:solidFill>
                  <a:srgbClr val="000000"/>
                </a:solidFill>
                <a:latin typeface="Calibri"/>
              </a:rPr>
              <a:t>«Куратор группы (курса) обучающихся по программам среднего профессионального образования», ГАУ ДПО РС (Я) «ИРПО», г. Якутск, 25.01.-14.14.2022 г., </a:t>
            </a:r>
            <a:r>
              <a:rPr b="1" i="1" lang="ru-RU" sz="1800" spc="-1" strike="noStrike">
                <a:solidFill>
                  <a:srgbClr val="000000"/>
                </a:solidFill>
                <a:latin typeface="Calibri"/>
              </a:rPr>
              <a:t>34 ч. (удостоверение);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34" name="Picture 1" descr=""/>
          <p:cNvPicPr/>
          <p:nvPr/>
        </p:nvPicPr>
        <p:blipFill>
          <a:blip r:embed="rId1"/>
          <a:stretch/>
        </p:blipFill>
        <p:spPr>
          <a:xfrm>
            <a:off x="500040" y="1714320"/>
            <a:ext cx="1882080" cy="2781720"/>
          </a:xfrm>
          <a:prstGeom prst="rect">
            <a:avLst/>
          </a:prstGeom>
          <a:ln w="9525">
            <a:noFill/>
          </a:ln>
        </p:spPr>
      </p:pic>
      <p:pic>
        <p:nvPicPr>
          <p:cNvPr id="335" name="Picture 2" descr=""/>
          <p:cNvPicPr/>
          <p:nvPr/>
        </p:nvPicPr>
        <p:blipFill>
          <a:blip r:embed="rId2"/>
          <a:stretch/>
        </p:blipFill>
        <p:spPr>
          <a:xfrm>
            <a:off x="2357280" y="1714320"/>
            <a:ext cx="2036520" cy="2785680"/>
          </a:xfrm>
          <a:prstGeom prst="rect">
            <a:avLst/>
          </a:prstGeom>
          <a:ln w="9525">
            <a:noFill/>
          </a:ln>
        </p:spPr>
      </p:pic>
      <p:pic>
        <p:nvPicPr>
          <p:cNvPr id="336" name="Picture 3" descr=""/>
          <p:cNvPicPr/>
          <p:nvPr/>
        </p:nvPicPr>
        <p:blipFill>
          <a:blip r:embed="rId3"/>
          <a:stretch/>
        </p:blipFill>
        <p:spPr>
          <a:xfrm>
            <a:off x="6572160" y="1643040"/>
            <a:ext cx="2102760" cy="2857320"/>
          </a:xfrm>
          <a:prstGeom prst="rect">
            <a:avLst/>
          </a:prstGeom>
          <a:ln w="9525">
            <a:noFill/>
          </a:ln>
        </p:spPr>
      </p:pic>
      <p:pic>
        <p:nvPicPr>
          <p:cNvPr id="337" name="Picture 4" descr=""/>
          <p:cNvPicPr/>
          <p:nvPr/>
        </p:nvPicPr>
        <p:blipFill>
          <a:blip r:embed="rId4"/>
          <a:stretch/>
        </p:blipFill>
        <p:spPr>
          <a:xfrm>
            <a:off x="4643280" y="1643040"/>
            <a:ext cx="1926360" cy="285732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1. Результаты повышения квалификации по профилю педагогической деятельности, 2022 г. 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Объект 5"/>
          <p:cNvSpPr/>
          <p:nvPr/>
        </p:nvSpPr>
        <p:spPr>
          <a:xfrm>
            <a:off x="357120" y="4500720"/>
            <a:ext cx="4457520" cy="7394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80000"/>
              </a:lnSpc>
              <a:spcBef>
                <a:spcPts val="241"/>
              </a:spcBef>
              <a:buNone/>
            </a:pPr>
            <a:r>
              <a:rPr b="0" i="1" lang="ru-RU" sz="1800" spc="-1" strike="noStrike">
                <a:solidFill>
                  <a:srgbClr val="000000"/>
                </a:solidFill>
                <a:latin typeface="Calibri"/>
              </a:rPr>
              <a:t>-  «Оргнаизация воспитательной работы в образовательных орагнизациях системы среднего профессионального образования», Анапский район, с. Сукко, с 25.07.-10.09.2022 г. </a:t>
            </a:r>
            <a:r>
              <a:rPr b="1" i="1" lang="ru-RU" sz="1800" spc="-1" strike="noStrike">
                <a:solidFill>
                  <a:srgbClr val="000000"/>
                </a:solidFill>
                <a:latin typeface="Calibri"/>
              </a:rPr>
              <a:t>88 ч. (удостоверение)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40" name="Прямоугольник 8"/>
          <p:cNvSpPr/>
          <p:nvPr/>
        </p:nvSpPr>
        <p:spPr>
          <a:xfrm>
            <a:off x="4572000" y="4429080"/>
            <a:ext cx="4428720" cy="206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>
              <a:lnSpc>
                <a:spcPct val="80000"/>
              </a:lnSpc>
              <a:buNone/>
              <a:tabLst>
                <a:tab algn="l" pos="0"/>
              </a:tabLst>
            </a:pPr>
            <a:r>
              <a:rPr b="0" i="1" lang="ru-RU" sz="1800" spc="-1" strike="noStrike">
                <a:solidFill>
                  <a:srgbClr val="000000"/>
                </a:solidFill>
                <a:latin typeface="Calibri"/>
              </a:rPr>
              <a:t>     </a:t>
            </a:r>
            <a:r>
              <a:rPr b="0" i="1" lang="ru-RU" sz="1800" spc="-1" strike="noStrike">
                <a:solidFill>
                  <a:srgbClr val="000000"/>
                </a:solidFill>
                <a:latin typeface="Calibri"/>
              </a:rPr>
              <a:t>- «Программа обучения педагогических работников по освоению компетенций, обеспечивающих реализацию меропритий ФП «Профессионалитет», в том числе в части получения производственных навыков», ФГБОУ ДПО «ИРПО», г. Москва, 30.05.-24.12.2022 г., </a:t>
            </a:r>
            <a:r>
              <a:rPr b="1" i="1" lang="ru-RU" sz="1800" spc="-1" strike="noStrike">
                <a:solidFill>
                  <a:srgbClr val="000000"/>
                </a:solidFill>
                <a:latin typeface="Calibri"/>
              </a:rPr>
              <a:t>144 ч. (удостоверение)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41" name="Picture 3" descr=""/>
          <p:cNvPicPr/>
          <p:nvPr/>
        </p:nvPicPr>
        <p:blipFill>
          <a:blip r:embed="rId1"/>
          <a:stretch/>
        </p:blipFill>
        <p:spPr>
          <a:xfrm>
            <a:off x="500040" y="1571760"/>
            <a:ext cx="1892880" cy="2753280"/>
          </a:xfrm>
          <a:prstGeom prst="rect">
            <a:avLst/>
          </a:prstGeom>
          <a:ln w="9525">
            <a:noFill/>
          </a:ln>
        </p:spPr>
      </p:pic>
      <p:pic>
        <p:nvPicPr>
          <p:cNvPr id="342" name="Picture 4" descr=""/>
          <p:cNvPicPr/>
          <p:nvPr/>
        </p:nvPicPr>
        <p:blipFill>
          <a:blip r:embed="rId2"/>
          <a:stretch/>
        </p:blipFill>
        <p:spPr>
          <a:xfrm>
            <a:off x="2357280" y="1571760"/>
            <a:ext cx="2027160" cy="2714400"/>
          </a:xfrm>
          <a:prstGeom prst="rect">
            <a:avLst/>
          </a:prstGeom>
          <a:ln w="9525">
            <a:noFill/>
          </a:ln>
        </p:spPr>
      </p:pic>
      <p:pic>
        <p:nvPicPr>
          <p:cNvPr id="343" name="Picture 5" descr=""/>
          <p:cNvPicPr/>
          <p:nvPr/>
        </p:nvPicPr>
        <p:blipFill>
          <a:blip r:embed="rId3"/>
          <a:stretch/>
        </p:blipFill>
        <p:spPr>
          <a:xfrm>
            <a:off x="4714920" y="1500120"/>
            <a:ext cx="4038840" cy="285732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49032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rmAutofit fontScale="59000"/>
          </a:bodyPr>
          <a:p>
            <a:pPr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7030a0"/>
                </a:solidFill>
                <a:latin typeface="Times New Roman"/>
              </a:rPr>
              <a:t> 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Заголовок 1"/>
          <p:cNvSpPr/>
          <p:nvPr/>
        </p:nvSpPr>
        <p:spPr>
          <a:xfrm>
            <a:off x="457200" y="141120"/>
            <a:ext cx="8229240" cy="11426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2. Результаты повышения квалификации по профилю педагогической деятельности, 2018 г.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46" name="Rectangle 7"/>
          <p:cNvSpPr/>
          <p:nvPr/>
        </p:nvSpPr>
        <p:spPr>
          <a:xfrm>
            <a:off x="2214720" y="5500800"/>
            <a:ext cx="5114520" cy="9133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i="1" lang="ru-RU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i="1" lang="ru-RU" sz="1800" spc="-1" strike="noStrike">
                <a:solidFill>
                  <a:srgbClr val="000000"/>
                </a:solidFill>
                <a:latin typeface="Calibri"/>
              </a:rPr>
              <a:t>Профессиональная стажировка в ОАО «Туймаада-Агроснаб» г. Якутск, с 06.08.2018 по 18.08.2018 г., </a:t>
            </a:r>
            <a:r>
              <a:rPr b="1" i="1" lang="ru-RU" sz="1800" spc="-1" strike="noStrike">
                <a:solidFill>
                  <a:srgbClr val="000000"/>
                </a:solidFill>
                <a:latin typeface="Calibri"/>
              </a:rPr>
              <a:t>72 ч. (справка)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47" name="Picture 1" descr=""/>
          <p:cNvPicPr/>
          <p:nvPr/>
        </p:nvPicPr>
        <p:blipFill>
          <a:blip r:embed="rId1">
            <a:lum contrast="-10000"/>
          </a:blip>
          <a:srcRect l="2534" t="0" r="1078" b="0"/>
          <a:stretch/>
        </p:blipFill>
        <p:spPr>
          <a:xfrm>
            <a:off x="3214800" y="1285920"/>
            <a:ext cx="2857320" cy="4000320"/>
          </a:xfrm>
          <a:prstGeom prst="rect">
            <a:avLst/>
          </a:prstGeom>
          <a:ln w="9525">
            <a:noFill/>
          </a:ln>
        </p:spPr>
      </p:pic>
      <p:pic>
        <p:nvPicPr>
          <p:cNvPr id="348" name="Picture 4" descr=""/>
          <p:cNvPicPr/>
          <p:nvPr/>
        </p:nvPicPr>
        <p:blipFill>
          <a:blip r:embed="rId2"/>
          <a:srcRect l="8887" t="13045" r="11105" b="13045"/>
          <a:stretch/>
        </p:blipFill>
        <p:spPr>
          <a:xfrm>
            <a:off x="6286680" y="2143080"/>
            <a:ext cx="2214360" cy="3137040"/>
          </a:xfrm>
          <a:prstGeom prst="rect">
            <a:avLst/>
          </a:prstGeom>
          <a:ln w="9525">
            <a:noFill/>
          </a:ln>
        </p:spPr>
      </p:pic>
      <p:pic>
        <p:nvPicPr>
          <p:cNvPr id="349" name="Picture 3" descr=""/>
          <p:cNvPicPr/>
          <p:nvPr/>
        </p:nvPicPr>
        <p:blipFill>
          <a:blip r:embed="rId3"/>
          <a:srcRect l="9349" t="8198" r="0" b="0"/>
          <a:stretch/>
        </p:blipFill>
        <p:spPr>
          <a:xfrm>
            <a:off x="714240" y="2071800"/>
            <a:ext cx="2214360" cy="321516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rmAutofit/>
          </a:bodyPr>
          <a:p>
            <a:pPr algn="ctr"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3. Результаты учебной деятельности по итогам мониторинга ПОО </a:t>
            </a:r>
            <a:br/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(профессиональный цикл)</a:t>
            </a:r>
            <a:br/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51" name="Диаграмма 3"/>
          <p:cNvGraphicFramePr/>
          <p:nvPr/>
        </p:nvGraphicFramePr>
        <p:xfrm>
          <a:off x="1071360" y="1214280"/>
          <a:ext cx="6857640" cy="4785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Контур</Template>
  <TotalTime>6043</TotalTime>
  <Application>LibreOffice/7.2.7.2$Linux_X86_64 LibreOffice_project/20$Build-2</Application>
  <AppVersion>15.0000</AppVersion>
  <Words>2184</Words>
  <Paragraphs>182</Paragraphs>
  <Company>ЯСХТ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2015-04-07T07:26:34Z</dcterms:created>
  <dc:creator>Марианна Кимовна</dc:creator>
  <dc:description/>
  <dc:language>ru-RU</dc:language>
  <cp:lastModifiedBy/>
  <dcterms:modified xsi:type="dcterms:W3CDTF">2023-05-02T14:10:00Z</dcterms:modified>
  <cp:revision>345</cp:revision>
  <dc:subject/>
  <dc:title>Слайд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Экран (4:3)</vt:lpwstr>
  </property>
  <property fmtid="{D5CDD505-2E9C-101B-9397-08002B2CF9AE}" pid="4" name="Slides">
    <vt:i4>31</vt:i4>
  </property>
</Properties>
</file>