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2" r:id="rId1"/>
  </p:sldMasterIdLst>
  <p:notesMasterIdLst>
    <p:notesMasterId r:id="rId32"/>
  </p:notesMasterIdLst>
  <p:sldIdLst>
    <p:sldId id="257" r:id="rId2"/>
    <p:sldId id="258" r:id="rId3"/>
    <p:sldId id="307" r:id="rId4"/>
    <p:sldId id="308" r:id="rId5"/>
    <p:sldId id="273" r:id="rId6"/>
    <p:sldId id="272" r:id="rId7"/>
    <p:sldId id="283" r:id="rId8"/>
    <p:sldId id="290" r:id="rId9"/>
    <p:sldId id="310" r:id="rId10"/>
    <p:sldId id="316" r:id="rId11"/>
    <p:sldId id="261" r:id="rId12"/>
    <p:sldId id="262" r:id="rId13"/>
    <p:sldId id="263" r:id="rId14"/>
    <p:sldId id="280" r:id="rId15"/>
    <p:sldId id="309" r:id="rId16"/>
    <p:sldId id="311" r:id="rId17"/>
    <p:sldId id="318" r:id="rId18"/>
    <p:sldId id="317" r:id="rId19"/>
    <p:sldId id="313" r:id="rId20"/>
    <p:sldId id="312" r:id="rId21"/>
    <p:sldId id="320" r:id="rId22"/>
    <p:sldId id="321" r:id="rId23"/>
    <p:sldId id="319" r:id="rId24"/>
    <p:sldId id="282" r:id="rId25"/>
    <p:sldId id="315" r:id="rId26"/>
    <p:sldId id="292" r:id="rId27"/>
    <p:sldId id="284" r:id="rId28"/>
    <p:sldId id="293" r:id="rId29"/>
    <p:sldId id="266" r:id="rId30"/>
    <p:sldId id="300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9927" autoAdjust="0"/>
    <p:restoredTop sz="96610" autoAdjust="0"/>
  </p:normalViewPr>
  <p:slideViewPr>
    <p:cSldViewPr>
      <p:cViewPr>
        <p:scale>
          <a:sx n="70" d="100"/>
          <a:sy n="70" d="100"/>
        </p:scale>
        <p:origin x="-114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3822" y="-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7.1068164392897579E-2"/>
          <c:y val="2.9746796356337778E-2"/>
          <c:w val="0.70861760517956895"/>
          <c:h val="0.86087411867634289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Средний балл</c:v>
                </c:pt>
              </c:strCache>
            </c:strRef>
          </c:tx>
          <c:dLbls>
            <c:showVal val="1"/>
          </c:dLbls>
          <c:cat>
            <c:strRef>
              <c:f>Лист1!$A$2:$A$3</c:f>
              <c:strCache>
                <c:ptCount val="2"/>
                <c:pt idx="0">
                  <c:v>2020-2021</c:v>
                </c:pt>
                <c:pt idx="1">
                  <c:v>2021-2022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3.8</c:v>
                </c:pt>
                <c:pt idx="1">
                  <c:v>4.4000000000000004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Качество, %</c:v>
                </c:pt>
              </c:strCache>
            </c:strRef>
          </c:tx>
          <c:dLbls>
            <c:showVal val="1"/>
          </c:dLbls>
          <c:cat>
            <c:strRef>
              <c:f>Лист1!$A$2:$A$3</c:f>
              <c:strCache>
                <c:ptCount val="2"/>
                <c:pt idx="0">
                  <c:v>2020-2021</c:v>
                </c:pt>
                <c:pt idx="1">
                  <c:v>2021-2022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72</c:v>
                </c:pt>
                <c:pt idx="1">
                  <c:v>96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Успеваемость, %</c:v>
                </c:pt>
              </c:strCache>
            </c:strRef>
          </c:tx>
          <c:dLbls>
            <c:showVal val="1"/>
          </c:dLbls>
          <c:cat>
            <c:strRef>
              <c:f>Лист1!$A$2:$A$3</c:f>
              <c:strCache>
                <c:ptCount val="2"/>
                <c:pt idx="0">
                  <c:v>2020-2021</c:v>
                </c:pt>
                <c:pt idx="1">
                  <c:v>2021-2022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100</c:v>
                </c:pt>
                <c:pt idx="1">
                  <c:v>100</c:v>
                </c:pt>
              </c:numCache>
            </c:numRef>
          </c:val>
        </c:ser>
        <c:axId val="117742976"/>
        <c:axId val="117757056"/>
      </c:barChart>
      <c:catAx>
        <c:axId val="117742976"/>
        <c:scaling>
          <c:orientation val="minMax"/>
        </c:scaling>
        <c:axPos val="b"/>
        <c:tickLblPos val="nextTo"/>
        <c:crossAx val="117757056"/>
        <c:crosses val="autoZero"/>
        <c:auto val="1"/>
        <c:lblAlgn val="ctr"/>
        <c:lblOffset val="100"/>
      </c:catAx>
      <c:valAx>
        <c:axId val="117757056"/>
        <c:scaling>
          <c:orientation val="minMax"/>
        </c:scaling>
        <c:axPos val="l"/>
        <c:majorGridlines/>
        <c:numFmt formatCode="General" sourceLinked="1"/>
        <c:tickLblPos val="nextTo"/>
        <c:crossAx val="117742976"/>
        <c:crosses val="autoZero"/>
        <c:crossBetween val="between"/>
      </c:valAx>
    </c:plotArea>
    <c:legend>
      <c:legendPos val="r"/>
      <c:layout/>
    </c:legend>
    <c:plotVisOnly val="1"/>
  </c:chart>
  <c:spPr>
    <a:noFill/>
    <a:ln>
      <a:noFill/>
    </a:ln>
  </c:spPr>
  <c:txPr>
    <a:bodyPr/>
    <a:lstStyle/>
    <a:p>
      <a:pPr>
        <a:defRPr>
          <a:solidFill>
            <a:schemeClr val="bg1"/>
          </a:solidFill>
        </a:defRPr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Средний балл</c:v>
                </c:pt>
              </c:strCache>
            </c:strRef>
          </c:tx>
          <c:dLbls>
            <c:showVal val="1"/>
          </c:dLbls>
          <c:cat>
            <c:strRef>
              <c:f>Лист1!$A$2:$A$6</c:f>
              <c:strCache>
                <c:ptCount val="5"/>
                <c:pt idx="0">
                  <c:v>2018-2019</c:v>
                </c:pt>
                <c:pt idx="1">
                  <c:v>2019-2020</c:v>
                </c:pt>
                <c:pt idx="2">
                  <c:v>2019-2020</c:v>
                </c:pt>
                <c:pt idx="3">
                  <c:v>2020-2021</c:v>
                </c:pt>
                <c:pt idx="4">
                  <c:v>2021-2022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4.2</c:v>
                </c:pt>
                <c:pt idx="1">
                  <c:v>4.3</c:v>
                </c:pt>
                <c:pt idx="2">
                  <c:v>4.3</c:v>
                </c:pt>
                <c:pt idx="3">
                  <c:v>4.4000000000000004</c:v>
                </c:pt>
                <c:pt idx="4">
                  <c:v>4.4000000000000004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Качество, %</c:v>
                </c:pt>
              </c:strCache>
            </c:strRef>
          </c:tx>
          <c:dLbls>
            <c:showVal val="1"/>
          </c:dLbls>
          <c:cat>
            <c:strRef>
              <c:f>Лист1!$A$2:$A$6</c:f>
              <c:strCache>
                <c:ptCount val="5"/>
                <c:pt idx="0">
                  <c:v>2018-2019</c:v>
                </c:pt>
                <c:pt idx="1">
                  <c:v>2019-2020</c:v>
                </c:pt>
                <c:pt idx="2">
                  <c:v>2019-2020</c:v>
                </c:pt>
                <c:pt idx="3">
                  <c:v>2020-2021</c:v>
                </c:pt>
                <c:pt idx="4">
                  <c:v>2021-2022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92.8</c:v>
                </c:pt>
                <c:pt idx="1">
                  <c:v>84.6</c:v>
                </c:pt>
                <c:pt idx="2">
                  <c:v>91</c:v>
                </c:pt>
                <c:pt idx="3">
                  <c:v>89.2</c:v>
                </c:pt>
                <c:pt idx="4">
                  <c:v>82.1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Успеваемость, %</c:v>
                </c:pt>
              </c:strCache>
            </c:strRef>
          </c:tx>
          <c:dLbls>
            <c:showVal val="1"/>
          </c:dLbls>
          <c:cat>
            <c:strRef>
              <c:f>Лист1!$A$2:$A$6</c:f>
              <c:strCache>
                <c:ptCount val="5"/>
                <c:pt idx="0">
                  <c:v>2018-2019</c:v>
                </c:pt>
                <c:pt idx="1">
                  <c:v>2019-2020</c:v>
                </c:pt>
                <c:pt idx="2">
                  <c:v>2019-2020</c:v>
                </c:pt>
                <c:pt idx="3">
                  <c:v>2020-2021</c:v>
                </c:pt>
                <c:pt idx="4">
                  <c:v>2021-2022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</c:numCache>
            </c:numRef>
          </c:val>
        </c:ser>
        <c:shape val="box"/>
        <c:axId val="134671744"/>
        <c:axId val="134677632"/>
        <c:axId val="0"/>
      </c:bar3DChart>
      <c:catAx>
        <c:axId val="134671744"/>
        <c:scaling>
          <c:orientation val="minMax"/>
        </c:scaling>
        <c:axPos val="b"/>
        <c:tickLblPos val="nextTo"/>
        <c:crossAx val="134677632"/>
        <c:crosses val="autoZero"/>
        <c:auto val="1"/>
        <c:lblAlgn val="ctr"/>
        <c:lblOffset val="100"/>
      </c:catAx>
      <c:valAx>
        <c:axId val="134677632"/>
        <c:scaling>
          <c:orientation val="minMax"/>
        </c:scaling>
        <c:axPos val="l"/>
        <c:majorGridlines/>
        <c:numFmt formatCode="General" sourceLinked="1"/>
        <c:tickLblPos val="nextTo"/>
        <c:crossAx val="134671744"/>
        <c:crosses val="autoZero"/>
        <c:crossBetween val="between"/>
      </c:valAx>
    </c:plotArea>
    <c:legend>
      <c:legendPos val="r"/>
      <c:layout/>
    </c:legend>
    <c:plotVisOnly val="1"/>
  </c:chart>
  <c:spPr>
    <a:noFill/>
    <a:ln>
      <a:noFill/>
    </a:ln>
  </c:spPr>
  <c:txPr>
    <a:bodyPr/>
    <a:lstStyle/>
    <a:p>
      <a:pPr>
        <a:defRPr>
          <a:solidFill>
            <a:schemeClr val="bg1"/>
          </a:solidFill>
        </a:defRPr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Средний балл</c:v>
                </c:pt>
              </c:strCache>
            </c:strRef>
          </c:tx>
          <c:dLbls>
            <c:showVal val="1"/>
          </c:dLbls>
          <c:cat>
            <c:strRef>
              <c:f>Лист1!$A$2:$A$6</c:f>
              <c:strCache>
                <c:ptCount val="5"/>
                <c:pt idx="0">
                  <c:v>2018-2019</c:v>
                </c:pt>
                <c:pt idx="1">
                  <c:v>2019-2020</c:v>
                </c:pt>
                <c:pt idx="2">
                  <c:v>2019-2020</c:v>
                </c:pt>
                <c:pt idx="3">
                  <c:v>2020-2021</c:v>
                </c:pt>
                <c:pt idx="4">
                  <c:v>2021-2022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86.3</c:v>
                </c:pt>
                <c:pt idx="1">
                  <c:v>63</c:v>
                </c:pt>
                <c:pt idx="2">
                  <c:v>78.900000000000006</c:v>
                </c:pt>
                <c:pt idx="3">
                  <c:v>92</c:v>
                </c:pt>
                <c:pt idx="4">
                  <c:v>88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Качество, %</c:v>
                </c:pt>
              </c:strCache>
            </c:strRef>
          </c:tx>
          <c:dLbls>
            <c:showVal val="1"/>
          </c:dLbls>
          <c:cat>
            <c:strRef>
              <c:f>Лист1!$A$2:$A$6</c:f>
              <c:strCache>
                <c:ptCount val="5"/>
                <c:pt idx="0">
                  <c:v>2018-2019</c:v>
                </c:pt>
                <c:pt idx="1">
                  <c:v>2019-2020</c:v>
                </c:pt>
                <c:pt idx="2">
                  <c:v>2019-2020</c:v>
                </c:pt>
                <c:pt idx="3">
                  <c:v>2020-2021</c:v>
                </c:pt>
                <c:pt idx="4">
                  <c:v>2021-2022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Успеваемость, %</c:v>
                </c:pt>
              </c:strCache>
            </c:strRef>
          </c:tx>
          <c:dLbls>
            <c:showVal val="1"/>
          </c:dLbls>
          <c:cat>
            <c:strRef>
              <c:f>Лист1!$A$2:$A$6</c:f>
              <c:strCache>
                <c:ptCount val="5"/>
                <c:pt idx="0">
                  <c:v>2018-2019</c:v>
                </c:pt>
                <c:pt idx="1">
                  <c:v>2019-2020</c:v>
                </c:pt>
                <c:pt idx="2">
                  <c:v>2019-2020</c:v>
                </c:pt>
                <c:pt idx="3">
                  <c:v>2020-2021</c:v>
                </c:pt>
                <c:pt idx="4">
                  <c:v>2021-2022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</c:ser>
        <c:axId val="134739072"/>
        <c:axId val="134740608"/>
      </c:barChart>
      <c:catAx>
        <c:axId val="134739072"/>
        <c:scaling>
          <c:orientation val="minMax"/>
        </c:scaling>
        <c:axPos val="b"/>
        <c:tickLblPos val="nextTo"/>
        <c:crossAx val="134740608"/>
        <c:crosses val="autoZero"/>
        <c:auto val="1"/>
        <c:lblAlgn val="ctr"/>
        <c:lblOffset val="100"/>
      </c:catAx>
      <c:valAx>
        <c:axId val="134740608"/>
        <c:scaling>
          <c:orientation val="minMax"/>
        </c:scaling>
        <c:axPos val="l"/>
        <c:majorGridlines/>
        <c:numFmt formatCode="General" sourceLinked="1"/>
        <c:tickLblPos val="nextTo"/>
        <c:crossAx val="134739072"/>
        <c:crosses val="autoZero"/>
        <c:crossBetween val="between"/>
      </c:valAx>
    </c:plotArea>
    <c:legend>
      <c:legendPos val="r"/>
      <c:layout/>
    </c:legend>
    <c:plotVisOnly val="1"/>
  </c:chart>
  <c:spPr>
    <a:noFill/>
    <a:ln>
      <a:noFill/>
    </a:ln>
  </c:spPr>
  <c:txPr>
    <a:bodyPr/>
    <a:lstStyle/>
    <a:p>
      <a:pPr>
        <a:defRPr>
          <a:solidFill>
            <a:schemeClr val="bg1"/>
          </a:solidFill>
        </a:defRPr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Средний балл</c:v>
                </c:pt>
              </c:strCache>
            </c:strRef>
          </c:tx>
          <c:dLbls>
            <c:showVal val="1"/>
          </c:dLbls>
          <c:cat>
            <c:strRef>
              <c:f>Лист1!$A$2:$A$6</c:f>
              <c:strCache>
                <c:ptCount val="5"/>
                <c:pt idx="0">
                  <c:v>2018-2019</c:v>
                </c:pt>
                <c:pt idx="1">
                  <c:v>2019-2020</c:v>
                </c:pt>
                <c:pt idx="2">
                  <c:v>2019-2020</c:v>
                </c:pt>
                <c:pt idx="3">
                  <c:v>2020-2021</c:v>
                </c:pt>
                <c:pt idx="4">
                  <c:v>2021-2022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Качество, %</c:v>
                </c:pt>
              </c:strCache>
            </c:strRef>
          </c:tx>
          <c:dLbls>
            <c:showVal val="1"/>
          </c:dLbls>
          <c:cat>
            <c:strRef>
              <c:f>Лист1!$A$2:$A$6</c:f>
              <c:strCache>
                <c:ptCount val="5"/>
                <c:pt idx="0">
                  <c:v>2018-2019</c:v>
                </c:pt>
                <c:pt idx="1">
                  <c:v>2019-2020</c:v>
                </c:pt>
                <c:pt idx="2">
                  <c:v>2019-2020</c:v>
                </c:pt>
                <c:pt idx="3">
                  <c:v>2020-2021</c:v>
                </c:pt>
                <c:pt idx="4">
                  <c:v>2021-2022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86.3</c:v>
                </c:pt>
                <c:pt idx="1">
                  <c:v>85</c:v>
                </c:pt>
                <c:pt idx="2">
                  <c:v>84</c:v>
                </c:pt>
                <c:pt idx="3">
                  <c:v>84</c:v>
                </c:pt>
                <c:pt idx="4">
                  <c:v>84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Успеваемость, %</c:v>
                </c:pt>
              </c:strCache>
            </c:strRef>
          </c:tx>
          <c:dLbls>
            <c:showVal val="1"/>
          </c:dLbls>
          <c:cat>
            <c:strRef>
              <c:f>Лист1!$A$2:$A$6</c:f>
              <c:strCache>
                <c:ptCount val="5"/>
                <c:pt idx="0">
                  <c:v>2018-2019</c:v>
                </c:pt>
                <c:pt idx="1">
                  <c:v>2019-2020</c:v>
                </c:pt>
                <c:pt idx="2">
                  <c:v>2019-2020</c:v>
                </c:pt>
                <c:pt idx="3">
                  <c:v>2020-2021</c:v>
                </c:pt>
                <c:pt idx="4">
                  <c:v>2021-2022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</c:numCache>
            </c:numRef>
          </c:val>
        </c:ser>
        <c:axId val="150131456"/>
        <c:axId val="150132992"/>
      </c:barChart>
      <c:catAx>
        <c:axId val="150131456"/>
        <c:scaling>
          <c:orientation val="minMax"/>
        </c:scaling>
        <c:axPos val="b"/>
        <c:tickLblPos val="nextTo"/>
        <c:crossAx val="150132992"/>
        <c:crosses val="autoZero"/>
        <c:auto val="1"/>
        <c:lblAlgn val="ctr"/>
        <c:lblOffset val="100"/>
      </c:catAx>
      <c:valAx>
        <c:axId val="150132992"/>
        <c:scaling>
          <c:orientation val="minMax"/>
        </c:scaling>
        <c:axPos val="l"/>
        <c:majorGridlines/>
        <c:numFmt formatCode="General" sourceLinked="1"/>
        <c:tickLblPos val="nextTo"/>
        <c:crossAx val="150131456"/>
        <c:crosses val="autoZero"/>
        <c:crossBetween val="between"/>
      </c:valAx>
    </c:plotArea>
    <c:legend>
      <c:legendPos val="r"/>
      <c:layout/>
    </c:legend>
    <c:plotVisOnly val="1"/>
  </c:chart>
  <c:spPr>
    <a:noFill/>
    <a:ln>
      <a:noFill/>
    </a:ln>
  </c:spPr>
  <c:txPr>
    <a:bodyPr/>
    <a:lstStyle/>
    <a:p>
      <a:pPr>
        <a:defRPr>
          <a:solidFill>
            <a:schemeClr val="bg1"/>
          </a:solidFill>
        </a:defRPr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Средний балл</c:v>
                </c:pt>
              </c:strCache>
            </c:strRef>
          </c:tx>
          <c:dLbls>
            <c:showVal val="1"/>
          </c:dLbls>
          <c:cat>
            <c:strRef>
              <c:f>Лист1!$A$2:$A$6</c:f>
              <c:strCache>
                <c:ptCount val="5"/>
                <c:pt idx="0">
                  <c:v>2018-2019</c:v>
                </c:pt>
                <c:pt idx="1">
                  <c:v>2019-2020</c:v>
                </c:pt>
                <c:pt idx="2">
                  <c:v>2019-2020</c:v>
                </c:pt>
                <c:pt idx="3">
                  <c:v>2020-2021</c:v>
                </c:pt>
                <c:pt idx="4">
                  <c:v>2021-2022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4.3</c:v>
                </c:pt>
                <c:pt idx="1">
                  <c:v>3.7</c:v>
                </c:pt>
                <c:pt idx="2">
                  <c:v>4.0999999999999996</c:v>
                </c:pt>
                <c:pt idx="3">
                  <c:v>3.9</c:v>
                </c:pt>
                <c:pt idx="4">
                  <c:v>4.0999999999999996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Качество, %</c:v>
                </c:pt>
              </c:strCache>
            </c:strRef>
          </c:tx>
          <c:dLbls>
            <c:showVal val="1"/>
          </c:dLbls>
          <c:cat>
            <c:strRef>
              <c:f>Лист1!$A$2:$A$6</c:f>
              <c:strCache>
                <c:ptCount val="5"/>
                <c:pt idx="0">
                  <c:v>2018-2019</c:v>
                </c:pt>
                <c:pt idx="1">
                  <c:v>2019-2020</c:v>
                </c:pt>
                <c:pt idx="2">
                  <c:v>2019-2020</c:v>
                </c:pt>
                <c:pt idx="3">
                  <c:v>2020-2021</c:v>
                </c:pt>
                <c:pt idx="4">
                  <c:v>2021-2022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94.4</c:v>
                </c:pt>
                <c:pt idx="1">
                  <c:v>50</c:v>
                </c:pt>
                <c:pt idx="2">
                  <c:v>77</c:v>
                </c:pt>
                <c:pt idx="3">
                  <c:v>73.3</c:v>
                </c:pt>
                <c:pt idx="4">
                  <c:v>75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Успеваемость, %</c:v>
                </c:pt>
              </c:strCache>
            </c:strRef>
          </c:tx>
          <c:dLbls>
            <c:showVal val="1"/>
          </c:dLbls>
          <c:cat>
            <c:strRef>
              <c:f>Лист1!$A$2:$A$6</c:f>
              <c:strCache>
                <c:ptCount val="5"/>
                <c:pt idx="0">
                  <c:v>2018-2019</c:v>
                </c:pt>
                <c:pt idx="1">
                  <c:v>2019-2020</c:v>
                </c:pt>
                <c:pt idx="2">
                  <c:v>2019-2020</c:v>
                </c:pt>
                <c:pt idx="3">
                  <c:v>2020-2021</c:v>
                </c:pt>
                <c:pt idx="4">
                  <c:v>2021-2022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</c:numCache>
            </c:numRef>
          </c:val>
        </c:ser>
        <c:axId val="150192896"/>
        <c:axId val="150194432"/>
      </c:barChart>
      <c:catAx>
        <c:axId val="150192896"/>
        <c:scaling>
          <c:orientation val="minMax"/>
        </c:scaling>
        <c:axPos val="b"/>
        <c:tickLblPos val="nextTo"/>
        <c:crossAx val="150194432"/>
        <c:crosses val="autoZero"/>
        <c:auto val="1"/>
        <c:lblAlgn val="ctr"/>
        <c:lblOffset val="100"/>
      </c:catAx>
      <c:valAx>
        <c:axId val="150194432"/>
        <c:scaling>
          <c:orientation val="minMax"/>
        </c:scaling>
        <c:axPos val="l"/>
        <c:majorGridlines/>
        <c:numFmt formatCode="General" sourceLinked="1"/>
        <c:tickLblPos val="nextTo"/>
        <c:crossAx val="150192896"/>
        <c:crosses val="autoZero"/>
        <c:crossBetween val="between"/>
      </c:valAx>
    </c:plotArea>
    <c:legend>
      <c:legendPos val="r"/>
      <c:layout/>
    </c:legend>
    <c:plotVisOnly val="1"/>
  </c:chart>
  <c:spPr>
    <a:noFill/>
    <a:ln>
      <a:noFill/>
    </a:ln>
  </c:spPr>
  <c:txPr>
    <a:bodyPr/>
    <a:lstStyle/>
    <a:p>
      <a:pPr>
        <a:defRPr>
          <a:solidFill>
            <a:schemeClr val="accent4">
              <a:lumMod val="50000"/>
            </a:schemeClr>
          </a:solidFill>
        </a:defRPr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8408A4-9A52-4D1D-BAB6-AE09FB182C36}" type="datetimeFigureOut">
              <a:rPr lang="ru-RU" smtClean="0"/>
              <a:pPr/>
              <a:t>05.12.2022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A22446-C2B5-49C4-AED8-1CC0C2C708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93392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22446-C2B5-49C4-AED8-1CC0C2C70804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22446-C2B5-49C4-AED8-1CC0C2C70804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22446-C2B5-49C4-AED8-1CC0C2C70804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22446-C2B5-49C4-AED8-1CC0C2C70804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22446-C2B5-49C4-AED8-1CC0C2C70804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5132" y="2059012"/>
            <a:ext cx="9146751" cy="1828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-5132" y="3887812"/>
            <a:ext cx="9146751" cy="6079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19" y="2166365"/>
            <a:ext cx="8603674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0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3844269"/>
            <a:ext cx="8534400" cy="66751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384548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38469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764484" y="0"/>
            <a:ext cx="20574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0468" y="609600"/>
            <a:ext cx="1801785" cy="5638800"/>
          </a:xfrm>
        </p:spPr>
        <p:txBody>
          <a:bodyPr vert="eaVert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609600"/>
            <a:ext cx="5979968" cy="5638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422855"/>
            <a:ext cx="2057397" cy="365125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05.12.2022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32102" y="6422855"/>
            <a:ext cx="320975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4787" y="6422855"/>
            <a:ext cx="659819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5716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59741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5132" y="2059012"/>
            <a:ext cx="9146751" cy="1828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-5132" y="3887812"/>
            <a:ext cx="9146751" cy="6079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893" y="2208879"/>
            <a:ext cx="78867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0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893" y="3851528"/>
            <a:ext cx="7886700" cy="66967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05.12.2022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244015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797" y="2011680"/>
            <a:ext cx="365760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2011680"/>
            <a:ext cx="365760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79494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913470"/>
            <a:ext cx="365760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656566"/>
            <a:ext cx="365760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428" y="1913470"/>
            <a:ext cx="365760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0428" y="2656564"/>
            <a:ext cx="365760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93240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04752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64201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148840"/>
            <a:ext cx="4572000" cy="38404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92568" y="2147487"/>
            <a:ext cx="256032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28428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0" y="2211494"/>
            <a:ext cx="4754880" cy="384048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85351" y="2150621"/>
            <a:ext cx="256032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76225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62" y="176109"/>
            <a:ext cx="9141714" cy="16459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019" y="284176"/>
            <a:ext cx="777240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019" y="2011680"/>
            <a:ext cx="777240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557" y="6422855"/>
            <a:ext cx="2595043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05.12.2022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91000" y="6422855"/>
            <a:ext cx="40606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65139" y="6422855"/>
            <a:ext cx="709698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394821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019" y="284176"/>
            <a:ext cx="7772400" cy="1501750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Максимова изабелла </a:t>
            </a:r>
            <a:r>
              <a:rPr lang="ru-RU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семеновна</a:t>
            </a:r>
            <a:endParaRPr lang="ru-RU" sz="36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928926" y="2000240"/>
            <a:ext cx="6071058" cy="4226242"/>
          </a:xfrm>
        </p:spPr>
        <p:txBody>
          <a:bodyPr>
            <a:noAutofit/>
          </a:bodyPr>
          <a:lstStyle/>
          <a:p>
            <a:pPr marL="285750" lvl="0" indent="-28575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1300" b="1" i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Преподаватель ГБПОУ РС (Я) «Якутский сельскохозяйственный техникум»</a:t>
            </a:r>
          </a:p>
          <a:p>
            <a:pPr marL="285750" lvl="0" indent="-28575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1300" b="1" i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Образование – высшее</a:t>
            </a:r>
          </a:p>
          <a:p>
            <a:pPr marL="285750" indent="-285750" algn="just">
              <a:lnSpc>
                <a:spcPct val="100000"/>
              </a:lnSpc>
              <a:buFont typeface="Wingdings" pitchFamily="2" charset="2"/>
              <a:buChar char="ü"/>
            </a:pPr>
            <a:r>
              <a:rPr lang="ru-RU" sz="13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Высшее </a:t>
            </a:r>
            <a:r>
              <a:rPr lang="ru-RU" sz="13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образование </a:t>
            </a:r>
            <a:r>
              <a:rPr lang="ru-RU" sz="13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2015 </a:t>
            </a:r>
            <a:r>
              <a:rPr lang="ru-RU" sz="13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 </a:t>
            </a:r>
            <a:r>
              <a:rPr lang="ru-RU" sz="13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–факультет ветеринарной медицины ФГБОУ ВПО </a:t>
            </a:r>
            <a:r>
              <a:rPr lang="ru-RU" sz="13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Якутской государственной сельскохозяйственной академии, </a:t>
            </a:r>
            <a:r>
              <a:rPr lang="ru-RU" sz="13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квалификация  «Ветеринарный врач» 101424 0130032, </a:t>
            </a:r>
            <a:r>
              <a:rPr lang="ru-RU" sz="13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выданный </a:t>
            </a:r>
            <a:r>
              <a:rPr lang="ru-RU" sz="13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17.04.2015 </a:t>
            </a:r>
            <a:r>
              <a:rPr lang="ru-RU" sz="13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</a:t>
            </a:r>
          </a:p>
          <a:p>
            <a:pPr marL="285750" indent="-285750" algn="just">
              <a:lnSpc>
                <a:spcPct val="100000"/>
              </a:lnSpc>
              <a:buFont typeface="Wingdings" pitchFamily="2" charset="2"/>
              <a:buChar char="ü"/>
            </a:pPr>
            <a:r>
              <a:rPr lang="ru-RU" sz="13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2016 </a:t>
            </a:r>
            <a:r>
              <a:rPr lang="ru-RU" sz="13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 – </a:t>
            </a:r>
            <a:r>
              <a:rPr lang="ru-RU" sz="13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ГБОУ </a:t>
            </a:r>
            <a:r>
              <a:rPr lang="ru-RU" sz="13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ДПО РС (Я) «Институт </a:t>
            </a:r>
            <a:r>
              <a:rPr lang="ru-RU" sz="13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управления при Главе Республики Саха (Якутия)», </a:t>
            </a:r>
            <a:r>
              <a:rPr lang="ru-RU" sz="13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программе </a:t>
            </a:r>
            <a:r>
              <a:rPr lang="ru-RU" sz="13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«Профессиональное обучение» 140400000236, </a:t>
            </a:r>
            <a:r>
              <a:rPr lang="ru-RU" sz="13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выданный </a:t>
            </a:r>
            <a:r>
              <a:rPr lang="ru-RU" sz="13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16.06.2016 </a:t>
            </a:r>
            <a:r>
              <a:rPr lang="ru-RU" sz="13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</a:t>
            </a:r>
          </a:p>
          <a:p>
            <a:pPr marL="285750" indent="-285750" algn="just">
              <a:lnSpc>
                <a:spcPct val="1000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ru-RU" sz="13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Общий стаж – </a:t>
            </a:r>
            <a:r>
              <a:rPr lang="ru-RU" sz="13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28 лет 10 месяцев</a:t>
            </a:r>
            <a:endParaRPr lang="ru-RU" sz="13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lnSpc>
                <a:spcPct val="1000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ru-RU" sz="13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Педагогический стаж – </a:t>
            </a:r>
            <a:r>
              <a:rPr lang="ru-RU" sz="13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24 года 8 месяцев</a:t>
            </a:r>
            <a:endParaRPr lang="ru-RU" sz="13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lnSpc>
                <a:spcPct val="100000"/>
              </a:lnSpc>
              <a:buFont typeface="Wingdings" pitchFamily="2" charset="2"/>
              <a:buChar char="ü"/>
            </a:pPr>
            <a:r>
              <a:rPr lang="ru-RU" sz="13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Имеющаяся квалификационная категория – первая (Приказ </a:t>
            </a:r>
            <a:r>
              <a:rPr lang="ru-RU" sz="13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12-17/6 </a:t>
            </a:r>
            <a:r>
              <a:rPr lang="ru-RU" sz="13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sz="13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31.10.2018 г)</a:t>
            </a:r>
            <a:endParaRPr lang="ru-RU" sz="13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lnSpc>
                <a:spcPct val="100000"/>
              </a:lnSpc>
              <a:buFont typeface="Wingdings" pitchFamily="2" charset="2"/>
              <a:buChar char="ü"/>
            </a:pPr>
            <a:r>
              <a:rPr lang="ru-RU" sz="13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Заявленная квалификационная категория – высшая </a:t>
            </a:r>
            <a:endParaRPr lang="ru-RU" sz="1300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пользователь\Desktop\ВЫСШЕЕ!!!!!!\IMG-20181206-WA0068.jpg"/>
          <p:cNvPicPr>
            <a:picLocks noChangeAspect="1" noChangeArrowheads="1"/>
          </p:cNvPicPr>
          <p:nvPr/>
        </p:nvPicPr>
        <p:blipFill>
          <a:blip r:embed="rId3"/>
          <a:srcRect l="15251" t="16340" r="21568" b="1960"/>
          <a:stretch>
            <a:fillRect/>
          </a:stretch>
        </p:blipFill>
        <p:spPr bwMode="auto">
          <a:xfrm>
            <a:off x="500034" y="2071678"/>
            <a:ext cx="2428892" cy="41877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35742" t="14583" r="39062" b="21875"/>
          <a:stretch>
            <a:fillRect/>
          </a:stretch>
        </p:blipFill>
        <p:spPr bwMode="auto">
          <a:xfrm>
            <a:off x="428596" y="357166"/>
            <a:ext cx="2618613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 l="31250" t="13541" r="35351" b="5208"/>
          <a:stretch>
            <a:fillRect/>
          </a:stretch>
        </p:blipFill>
        <p:spPr bwMode="auto">
          <a:xfrm>
            <a:off x="3357554" y="428604"/>
            <a:ext cx="2662439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 l="35937" t="14583" r="38867" b="21875"/>
          <a:stretch>
            <a:fillRect/>
          </a:stretch>
        </p:blipFill>
        <p:spPr bwMode="auto">
          <a:xfrm>
            <a:off x="6500826" y="428604"/>
            <a:ext cx="2560057" cy="3631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428596" y="4643446"/>
            <a:ext cx="850112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sah-RU" sz="1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2020 г. – Диплом 3 степени </a:t>
            </a:r>
            <a:r>
              <a:rPr lang="en-US" sz="1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sah-RU" sz="1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Всероссийской дистанционной олимпиады “Ветеринар.ру”Васильева Вера Викторовна. </a:t>
            </a:r>
            <a:endParaRPr lang="ru-RU" sz="1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sah-RU" sz="1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2020 г. – Диплом 3 степени </a:t>
            </a:r>
            <a:r>
              <a:rPr lang="en-US" sz="1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sah-RU" sz="1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Всероссийской дистанционной олимпиады “Ветеринар.ру”Крылова Анастасия Александровна.</a:t>
            </a:r>
            <a:endParaRPr lang="ru-RU" sz="1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sah-RU" sz="1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2020 г. – Диплом участника </a:t>
            </a:r>
            <a:r>
              <a:rPr lang="en-US" sz="1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sah-RU" sz="1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Всероссийской дистанционной олимпиады “Ветеринар.ру”Нарбыкова Анастасия Федоровна.</a:t>
            </a:r>
            <a:endParaRPr lang="ru-RU" sz="1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5. Результаты использования новых образовательных технологий </a:t>
            </a:r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214282" y="1857364"/>
            <a:ext cx="878687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kumimoji="0" lang="ru-RU" sz="1200" b="0" i="1" u="none" strike="noStrike" cap="none" normalizeH="0" baseline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ходе учебной деятельности преподаватель активно использует информационную систему «Сетевой Город. Образование», электронные библиотечные системы «Лань» и Национальной библиотеки РС(Я) </a:t>
            </a:r>
            <a:r>
              <a:rPr lang="ru-RU" sz="1200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научной электронной библиотеки </a:t>
            </a:r>
            <a:r>
              <a:rPr lang="en-US" sz="1200" i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eLibrary</a:t>
            </a:r>
            <a:r>
              <a:rPr lang="ru-RU" sz="1200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200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ru</a:t>
            </a:r>
            <a:r>
              <a:rPr lang="ru-RU" sz="1200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онлайн тесты и задания различного уровня и средства ИКТ, программы</a:t>
            </a:r>
            <a:r>
              <a:rPr lang="en-US" sz="1200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PowerPoint</a:t>
            </a:r>
            <a:r>
              <a:rPr lang="ru-RU" sz="1200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Word</a:t>
            </a:r>
            <a:r>
              <a:rPr lang="ru-RU" sz="1200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Excel</a:t>
            </a:r>
            <a:r>
              <a:rPr lang="ru-RU" sz="1200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i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Publicher</a:t>
            </a:r>
            <a:r>
              <a:rPr lang="ru-RU" sz="1200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1200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Использует элементы дистанционного обучения участников образовательного процесса на платформе </a:t>
            </a:r>
            <a:r>
              <a:rPr lang="en-US" sz="1200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Zoom</a:t>
            </a:r>
            <a:r>
              <a:rPr lang="ru-RU" sz="1200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i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Сферум</a:t>
            </a:r>
            <a:r>
              <a:rPr lang="ru-RU" sz="1200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оформление Google-теста.</a:t>
            </a:r>
            <a:endParaRPr kumimoji="0" lang="ru-RU" sz="1200" b="0" i="1" u="none" strike="noStrike" cap="none" normalizeH="0" baseline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857488" y="5715016"/>
            <a:ext cx="35719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Участник семинара по вопросам проведения профессиональных экзаменов с использованием цифровых технологий, 12-13 апреля 2021 года, г. Москва.</a:t>
            </a:r>
            <a:endParaRPr lang="ru-RU" sz="1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/>
          <a:srcRect l="32422" t="13542" r="35937" b="5208"/>
          <a:stretch>
            <a:fillRect/>
          </a:stretch>
        </p:blipFill>
        <p:spPr bwMode="auto">
          <a:xfrm>
            <a:off x="6500826" y="2786058"/>
            <a:ext cx="2423397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/>
          <a:srcRect l="35352" t="13541" r="38867" b="21875"/>
          <a:stretch>
            <a:fillRect/>
          </a:stretch>
        </p:blipFill>
        <p:spPr bwMode="auto">
          <a:xfrm>
            <a:off x="285720" y="3071810"/>
            <a:ext cx="2382803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018" y="284176"/>
            <a:ext cx="8101823" cy="128743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6. Эффективность работы по программно-методическому сопровождению образовательного процесса</a:t>
            </a:r>
            <a:r>
              <a:rPr lang="ru-RU" sz="20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sz="27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428596" y="2357430"/>
            <a:ext cx="850109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sz="1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 уровне ПОО</a:t>
            </a:r>
            <a:r>
              <a:rPr lang="ru-RU" sz="1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indent="-342900" algn="just">
              <a:buAutoNum type="arabicPeriod"/>
            </a:pPr>
            <a:r>
              <a:rPr lang="ru-RU" sz="1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Разработаны рабочие образовательные программы по дисциплинам (2018-2022 гг.):</a:t>
            </a:r>
          </a:p>
          <a:p>
            <a:pPr marL="342900" indent="-342900" algn="just"/>
            <a:r>
              <a:rPr lang="ru-RU" sz="1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МДК 01.01. Контроль санитарного и зоогигиенического состояния объектов животноводства и кормов Раздел 1 Организация и проведение зоогигиенических работ</a:t>
            </a:r>
            <a:endParaRPr lang="ru-RU" sz="1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МДК 02.01. Методики диагностики и лечения заболеваний сельскохозяйственных животных: Раздел 2. Морфологическая и функциональная диагностика изменений в органах, тканях и системах сельскохозяйственных животных</a:t>
            </a:r>
            <a:endParaRPr lang="ru-RU" sz="1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ОП 01 Анатомия и физиология животных; </a:t>
            </a:r>
            <a:endParaRPr lang="ru-RU" sz="1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-ОП 02 Латинский язык в ветеринарии;</a:t>
            </a:r>
            <a:endParaRPr lang="ru-RU" sz="1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ОП 03 Основы микробиологии;</a:t>
            </a:r>
            <a:endParaRPr lang="ru-RU" sz="1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Учебно-методический </a:t>
            </a:r>
            <a:r>
              <a:rPr lang="ru-RU" sz="1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комплекс по обучаемым дисциплинам(2018-2022 гг.);</a:t>
            </a:r>
            <a:endParaRPr lang="ru-RU" sz="1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Фонды </a:t>
            </a:r>
            <a:r>
              <a:rPr lang="ru-RU" sz="1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оценочных средств по обучаемым дисциплинам(2018-2022 гг</a:t>
            </a:r>
            <a:r>
              <a:rPr lang="ru-RU" sz="1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.).</a:t>
            </a:r>
          </a:p>
          <a:p>
            <a:r>
              <a:rPr lang="ru-RU" sz="1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 федеральном уровне:</a:t>
            </a:r>
            <a:endParaRPr lang="ru-RU" sz="14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ru-RU" sz="1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Примерные рабочие программы для примерной основной образовательной программы по специальности «Ветеринария» (2022 г.);  </a:t>
            </a:r>
          </a:p>
          <a:p>
            <a:pPr marL="342900" indent="-342900">
              <a:buAutoNum type="arabicPeriod"/>
            </a:pPr>
            <a:r>
              <a:rPr lang="ru-RU" sz="1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Цифровой образовательный </a:t>
            </a:r>
            <a:r>
              <a:rPr lang="ru-RU" sz="14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контент</a:t>
            </a:r>
            <a:r>
              <a:rPr lang="ru-RU" sz="1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к разработанным программам, 2022 г.</a:t>
            </a:r>
            <a:endParaRPr kumimoji="0" lang="ru-RU" sz="1400" b="0" i="1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7. Обобщение и распространение в педагогических коллективах опыта практических результатов своей профессиональной деятельности</a:t>
            </a:r>
          </a:p>
        </p:txBody>
      </p:sp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214282" y="1857364"/>
            <a:ext cx="8715436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buFontTx/>
              <a:buChar char="-"/>
            </a:pPr>
            <a:r>
              <a:rPr lang="ru-RU" sz="10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Участие в Региональном этапе проекта "</a:t>
            </a:r>
            <a:r>
              <a:rPr lang="ru-RU" sz="10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PROопережение</a:t>
            </a:r>
            <a:r>
              <a:rPr lang="ru-RU" sz="10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" с 04.10.2021 г. по 08.10.2021 г. по разработке </a:t>
            </a:r>
            <a:r>
              <a:rPr lang="ru-RU" sz="10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онлайн</a:t>
            </a:r>
            <a:r>
              <a:rPr lang="ru-RU" sz="10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курса. Результат - 5 лучших участников-команд. Участие во втором  Региональном этапе проекта "</a:t>
            </a:r>
            <a:r>
              <a:rPr lang="ru-RU" sz="10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PROопережение</a:t>
            </a:r>
            <a:r>
              <a:rPr lang="ru-RU" sz="10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" с 10.10.2021 г. по 13.11.2021 г. по разработке </a:t>
            </a:r>
            <a:r>
              <a:rPr lang="ru-RU" sz="10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онлайн</a:t>
            </a:r>
            <a:r>
              <a:rPr lang="ru-RU" sz="10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курса с защитой проекта «Ветеринарно-санитарная экспертиза молока с использованием оборудования  </a:t>
            </a:r>
            <a:r>
              <a:rPr lang="en-US" sz="10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Lactoscan</a:t>
            </a:r>
            <a:r>
              <a:rPr lang="en-US" sz="10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SCC</a:t>
            </a:r>
            <a:r>
              <a:rPr lang="ru-RU" sz="10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1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r>
              <a:rPr lang="ru-RU" sz="10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Наставничество с 2019 года мастера производственного обучения специальности «Ветеринария»  ГБПОУ РС(Я) «ЯСХТ» </a:t>
            </a:r>
            <a:r>
              <a:rPr lang="ru-RU" sz="10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Соркомовой</a:t>
            </a:r>
            <a:r>
              <a:rPr lang="ru-RU" sz="10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Пелагеи Семеновны.</a:t>
            </a:r>
            <a:endParaRPr lang="ru-RU" sz="1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0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Провела открытый урок по теме «Физиология дыхания» у студентов 1 курса по специальности «Ветеринария» для слушателей по программе «Педагог профессионального образования»  ГАУ ДПО РС(Я) ИРПО 10 ноября 2022 года.</a:t>
            </a:r>
            <a:endParaRPr lang="ru-RU" sz="1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0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Составление программы и проведение профессиональных проб Федерального проекта ранней профориентации для обучающихся 6-11 классов ОУ «Билет в будущее» по направлению «Ветеринария».</a:t>
            </a:r>
            <a:endParaRPr lang="ru-RU" sz="10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600" b="0" i="0" u="none" strike="noStrike" cap="none" normalizeH="0" baseline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Users\пользователь\Downloads\WhatsApp Image 2022-12-02 at 17.40.45.jpeg"/>
          <p:cNvPicPr>
            <a:picLocks noChangeAspect="1" noChangeArrowheads="1"/>
          </p:cNvPicPr>
          <p:nvPr/>
        </p:nvPicPr>
        <p:blipFill>
          <a:blip r:embed="rId2"/>
          <a:srcRect l="32208" t="23437" r="16911" b="23437"/>
          <a:stretch>
            <a:fillRect/>
          </a:stretch>
        </p:blipFill>
        <p:spPr bwMode="auto">
          <a:xfrm>
            <a:off x="214282" y="3357562"/>
            <a:ext cx="3071834" cy="1804092"/>
          </a:xfrm>
          <a:prstGeom prst="rect">
            <a:avLst/>
          </a:prstGeom>
          <a:noFill/>
        </p:spPr>
      </p:pic>
      <p:pic>
        <p:nvPicPr>
          <p:cNvPr id="9" name="Picture 2" descr="C:\Users\1\Desktop\ОТБОРОЧНЫЕ 2020\Новая папка\IMG-20200928-WA00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4786322"/>
            <a:ext cx="2714644" cy="1514263"/>
          </a:xfrm>
          <a:prstGeom prst="rect">
            <a:avLst/>
          </a:prstGeom>
          <a:noFill/>
        </p:spPr>
      </p:pic>
      <p:pic>
        <p:nvPicPr>
          <p:cNvPr id="10" name="Picture 6" descr="C:\Users\пользователь\Desktop\ВЫСШЕЕ!!!!!!\3-7.jpg"/>
          <p:cNvPicPr>
            <a:picLocks noChangeAspect="1" noChangeArrowheads="1"/>
          </p:cNvPicPr>
          <p:nvPr/>
        </p:nvPicPr>
        <p:blipFill>
          <a:blip r:embed="rId4" cstate="print"/>
          <a:srcRect l="29685" t="29627"/>
          <a:stretch>
            <a:fillRect/>
          </a:stretch>
        </p:blipFill>
        <p:spPr bwMode="auto">
          <a:xfrm>
            <a:off x="357158" y="5214950"/>
            <a:ext cx="2420146" cy="1765017"/>
          </a:xfrm>
          <a:prstGeom prst="rect">
            <a:avLst/>
          </a:prstGeom>
          <a:noFill/>
        </p:spPr>
      </p:pic>
      <p:pic>
        <p:nvPicPr>
          <p:cNvPr id="11" name="Picture 5" descr="C:\Users\пользователь\Desktop\ВЫСШЕЕ!!!!!!\img_9177-scaled.jpg"/>
          <p:cNvPicPr>
            <a:picLocks noChangeAspect="1" noChangeArrowheads="1"/>
          </p:cNvPicPr>
          <p:nvPr/>
        </p:nvPicPr>
        <p:blipFill>
          <a:blip r:embed="rId5" cstate="print"/>
          <a:srcRect t="16165"/>
          <a:stretch>
            <a:fillRect/>
          </a:stretch>
        </p:blipFill>
        <p:spPr bwMode="auto">
          <a:xfrm>
            <a:off x="6072198" y="5072074"/>
            <a:ext cx="2939207" cy="1643050"/>
          </a:xfrm>
          <a:prstGeom prst="rect">
            <a:avLst/>
          </a:prstGeom>
          <a:noFill/>
        </p:spPr>
      </p:pic>
      <p:pic>
        <p:nvPicPr>
          <p:cNvPr id="12" name="Picture 2" descr="C:\Users\1\Desktop\ОТБОРОЧНЫЕ 2020\Новая папка\IMG-20191127-WA0011.jpg"/>
          <p:cNvPicPr>
            <a:picLocks noChangeAspect="1" noChangeArrowheads="1"/>
          </p:cNvPicPr>
          <p:nvPr/>
        </p:nvPicPr>
        <p:blipFill>
          <a:blip r:embed="rId6"/>
          <a:srcRect t="17681" b="22644"/>
          <a:stretch>
            <a:fillRect/>
          </a:stretch>
        </p:blipFill>
        <p:spPr bwMode="auto">
          <a:xfrm>
            <a:off x="5786446" y="3143248"/>
            <a:ext cx="3042729" cy="1785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2621" y="1500174"/>
            <a:ext cx="2690860" cy="3720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571472" y="5500702"/>
            <a:ext cx="82153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 fontAlgn="base">
              <a:spcBef>
                <a:spcPct val="0"/>
              </a:spcBef>
              <a:spcAft>
                <a:spcPct val="0"/>
              </a:spcAft>
              <a:tabLst>
                <a:tab pos="619125" algn="l"/>
              </a:tabLst>
            </a:pPr>
            <a:r>
              <a:rPr lang="ru-RU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Участие </a:t>
            </a:r>
            <a:r>
              <a:rPr lang="en-US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II </a:t>
            </a:r>
            <a:r>
              <a:rPr lang="ru-RU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Всероссийские педагогические </a:t>
            </a:r>
            <a:r>
              <a:rPr lang="ru-RU" i="1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чтения-конкурс</a:t>
            </a:r>
            <a:r>
              <a:rPr lang="ru-RU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«Педагогическая мастерская профессионального образования» , г. Екатеринбург – 29 апреля 2022 г. Тема: Организация профориентационной работы в ГБПОУ РС(Я) ЯСХТ</a:t>
            </a:r>
            <a:endParaRPr lang="ru-RU" dirty="0">
              <a:solidFill>
                <a:schemeClr val="accent4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/>
          <a:srcRect l="35742" t="13541" r="38476" b="21875"/>
          <a:stretch>
            <a:fillRect/>
          </a:stretch>
        </p:blipFill>
        <p:spPr bwMode="auto">
          <a:xfrm>
            <a:off x="6000760" y="1285860"/>
            <a:ext cx="2839084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/>
          <a:srcRect l="36523" t="20833" r="40039" b="20833"/>
          <a:stretch>
            <a:fillRect/>
          </a:stretch>
        </p:blipFill>
        <p:spPr bwMode="auto">
          <a:xfrm>
            <a:off x="3071802" y="1343008"/>
            <a:ext cx="2816700" cy="394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E:\IMG_91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4942" y="1785926"/>
            <a:ext cx="3714776" cy="2476517"/>
          </a:xfrm>
          <a:prstGeom prst="rect">
            <a:avLst/>
          </a:prstGeom>
          <a:noFill/>
        </p:spPr>
      </p:pic>
      <p:pic>
        <p:nvPicPr>
          <p:cNvPr id="4101" name="Picture 5" descr="E:\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4572008"/>
            <a:ext cx="3700054" cy="1976909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331640" y="548680"/>
            <a:ext cx="69847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8. РЕЗУЛЬТАТЫ УЧАСТИЯ И ПРОДУКТИВНОСТЬ МЕТОДИЧЕСКОЙ ДЕЯТЕЛЬНОСТИ ПРЕПОДАВАТЕЛЯ</a:t>
            </a:r>
            <a:endParaRPr lang="ru-RU" sz="2000" dirty="0"/>
          </a:p>
        </p:txBody>
      </p:sp>
      <p:pic>
        <p:nvPicPr>
          <p:cNvPr id="6" name="Picture 3" descr="C:\Users\1\Desktop\ОТБОРОЧНЫЕ 2020\Новая папка\IMG-20210118-WA0069.jpg"/>
          <p:cNvPicPr>
            <a:picLocks noChangeAspect="1" noChangeArrowheads="1"/>
          </p:cNvPicPr>
          <p:nvPr/>
        </p:nvPicPr>
        <p:blipFill>
          <a:blip r:embed="rId4"/>
          <a:srcRect t="24361" b="9323"/>
          <a:stretch>
            <a:fillRect/>
          </a:stretch>
        </p:blipFill>
        <p:spPr bwMode="auto">
          <a:xfrm>
            <a:off x="857224" y="1643050"/>
            <a:ext cx="3071834" cy="27218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33984" t="13541" r="36719" b="12500"/>
          <a:stretch>
            <a:fillRect/>
          </a:stretch>
        </p:blipFill>
        <p:spPr bwMode="auto">
          <a:xfrm>
            <a:off x="365206" y="1785925"/>
            <a:ext cx="3420975" cy="4857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214282" y="285728"/>
            <a:ext cx="350046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2019 год –  Сертификат эксперта </a:t>
            </a:r>
            <a:r>
              <a:rPr kumimoji="0" lang="en-US" sz="12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VII</a:t>
            </a: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Открытого регионального чемпионата «Молодые профессионалы» (</a:t>
            </a:r>
            <a:r>
              <a:rPr kumimoji="0" lang="en-US" sz="1200" b="1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WorldSkillsRussia</a:t>
            </a:r>
            <a:r>
              <a:rPr kumimoji="0" lang="en-US" sz="12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)Республики Саха (Якутия) по компетенции «Ветеринария» по категориям «Молодые профессионалы» </a:t>
            </a: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5072066" y="428604"/>
            <a:ext cx="350046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2019 год апрель –  Диплом эксперта отборочных соревнований для участия в Финале </a:t>
            </a:r>
            <a:r>
              <a:rPr kumimoji="0" lang="en-US" sz="12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VII</a:t>
            </a: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Национального чемпионата «Молодые профессионалы» (</a:t>
            </a:r>
            <a:r>
              <a:rPr kumimoji="0" lang="en-US" sz="1200" b="1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WorldSkillsRussia</a:t>
            </a: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) по компетенции «Ветеринария» г. Великий Новгород.</a:t>
            </a: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/>
          <a:srcRect l="35352" t="14583" r="38867" b="21875"/>
          <a:stretch>
            <a:fillRect/>
          </a:stretch>
        </p:blipFill>
        <p:spPr bwMode="auto">
          <a:xfrm>
            <a:off x="5214942" y="1785926"/>
            <a:ext cx="3398576" cy="4711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/>
          <a:srcRect l="34180" t="17708" r="38281" b="11458"/>
          <a:stretch>
            <a:fillRect/>
          </a:stretch>
        </p:blipFill>
        <p:spPr bwMode="auto">
          <a:xfrm>
            <a:off x="5214942" y="1928802"/>
            <a:ext cx="3286148" cy="4754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/>
          <a:srcRect l="34766" t="21875" r="37695" b="5208"/>
          <a:stretch>
            <a:fillRect/>
          </a:stretch>
        </p:blipFill>
        <p:spPr bwMode="auto">
          <a:xfrm>
            <a:off x="1071538" y="1857364"/>
            <a:ext cx="3145312" cy="4684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357158" y="428604"/>
            <a:ext cx="8072494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sz="1400" b="1" i="1" dirty="0" smtClean="0">
                <a:solidFill>
                  <a:schemeClr val="bg1"/>
                </a:solidFill>
              </a:rPr>
              <a:t>2019 год 25</a:t>
            </a:r>
            <a:r>
              <a:rPr lang="sah-RU" sz="1400" b="1" i="1" dirty="0" smtClean="0">
                <a:solidFill>
                  <a:schemeClr val="bg1"/>
                </a:solidFill>
              </a:rPr>
              <a:t> ноября по 6 декабря</a:t>
            </a:r>
            <a:r>
              <a:rPr lang="ru-RU" sz="1400" b="1" i="1" dirty="0" smtClean="0">
                <a:solidFill>
                  <a:schemeClr val="bg1"/>
                </a:solidFill>
              </a:rPr>
              <a:t> –  Главный эксперт </a:t>
            </a:r>
            <a:r>
              <a:rPr lang="en-US" sz="1400" b="1" i="1" dirty="0" smtClean="0">
                <a:solidFill>
                  <a:schemeClr val="bg1"/>
                </a:solidFill>
              </a:rPr>
              <a:t>VIII</a:t>
            </a:r>
            <a:r>
              <a:rPr lang="ru-RU" sz="1400" b="1" i="1" dirty="0" smtClean="0">
                <a:solidFill>
                  <a:schemeClr val="bg1"/>
                </a:solidFill>
              </a:rPr>
              <a:t> Открытого регионального чемпионата «Молодые профессионалы» (</a:t>
            </a:r>
            <a:r>
              <a:rPr lang="en-US" sz="1400" b="1" i="1" dirty="0" err="1" smtClean="0">
                <a:solidFill>
                  <a:schemeClr val="bg1"/>
                </a:solidFill>
              </a:rPr>
              <a:t>WorldSkillsRussia</a:t>
            </a:r>
            <a:r>
              <a:rPr lang="en-US" sz="1400" b="1" i="1" dirty="0" smtClean="0">
                <a:solidFill>
                  <a:schemeClr val="bg1"/>
                </a:solidFill>
              </a:rPr>
              <a:t> </a:t>
            </a:r>
            <a:r>
              <a:rPr lang="ru-RU" sz="1400" b="1" i="1" dirty="0" smtClean="0">
                <a:solidFill>
                  <a:schemeClr val="bg1"/>
                </a:solidFill>
              </a:rPr>
              <a:t>)Республики Саха (Якутия) по компетенции «Ветеринария» по категориям «Молодые профессионалы» и «Юниоры», г. Якутск.</a:t>
            </a:r>
            <a:endParaRPr lang="ru-RU" sz="1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/>
          <a:srcRect l="30664" t="13541" r="35351" b="9375"/>
          <a:stretch>
            <a:fillRect/>
          </a:stretch>
        </p:blipFill>
        <p:spPr bwMode="auto">
          <a:xfrm>
            <a:off x="571472" y="1928802"/>
            <a:ext cx="3585415" cy="4574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print"/>
          <a:srcRect l="30469" t="14583" r="35547" b="9374"/>
          <a:stretch>
            <a:fillRect/>
          </a:stretch>
        </p:blipFill>
        <p:spPr bwMode="auto">
          <a:xfrm>
            <a:off x="5000628" y="1928802"/>
            <a:ext cx="3592450" cy="4521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357158" y="428604"/>
            <a:ext cx="8072494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sz="1400" b="1" i="1" dirty="0" smtClean="0">
                <a:solidFill>
                  <a:schemeClr val="bg1"/>
                </a:solidFill>
              </a:rPr>
              <a:t>2021 год </a:t>
            </a:r>
            <a:r>
              <a:rPr lang="en-US" sz="1400" b="1" i="1" dirty="0" smtClean="0">
                <a:solidFill>
                  <a:schemeClr val="bg1"/>
                </a:solidFill>
              </a:rPr>
              <a:t>c</a:t>
            </a:r>
            <a:r>
              <a:rPr lang="ru-RU" sz="1400" b="1" i="1" dirty="0" smtClean="0">
                <a:solidFill>
                  <a:schemeClr val="bg1"/>
                </a:solidFill>
              </a:rPr>
              <a:t> 18 </a:t>
            </a:r>
            <a:r>
              <a:rPr lang="sah-RU" sz="1400" b="1" i="1" dirty="0" smtClean="0">
                <a:solidFill>
                  <a:schemeClr val="bg1"/>
                </a:solidFill>
              </a:rPr>
              <a:t>по 29 января</a:t>
            </a:r>
            <a:r>
              <a:rPr lang="ru-RU" sz="1400" b="1" i="1" dirty="0" smtClean="0">
                <a:solidFill>
                  <a:schemeClr val="bg1"/>
                </a:solidFill>
              </a:rPr>
              <a:t> –  Главный эксперт </a:t>
            </a:r>
            <a:r>
              <a:rPr lang="en-US" sz="1400" b="1" i="1" dirty="0" smtClean="0">
                <a:solidFill>
                  <a:schemeClr val="bg1"/>
                </a:solidFill>
              </a:rPr>
              <a:t>IX</a:t>
            </a:r>
            <a:r>
              <a:rPr lang="ru-RU" sz="1400" b="1" i="1" dirty="0" smtClean="0">
                <a:solidFill>
                  <a:schemeClr val="bg1"/>
                </a:solidFill>
              </a:rPr>
              <a:t> Открытого регионального чемпионата «Молодые профессионалы» (</a:t>
            </a:r>
            <a:r>
              <a:rPr lang="en-US" sz="1400" b="1" i="1" dirty="0" err="1" smtClean="0">
                <a:solidFill>
                  <a:schemeClr val="bg1"/>
                </a:solidFill>
              </a:rPr>
              <a:t>WorldSkillsRussia</a:t>
            </a:r>
            <a:r>
              <a:rPr lang="en-US" sz="1400" b="1" i="1" dirty="0" smtClean="0">
                <a:solidFill>
                  <a:schemeClr val="bg1"/>
                </a:solidFill>
              </a:rPr>
              <a:t> </a:t>
            </a:r>
            <a:r>
              <a:rPr lang="ru-RU" sz="1400" b="1" i="1" dirty="0" smtClean="0">
                <a:solidFill>
                  <a:schemeClr val="bg1"/>
                </a:solidFill>
              </a:rPr>
              <a:t>)Республики Саха (Якутия) по компетенции «Ветеринария» по категориям «Молодые профессионалы» и «Юниоры», г. Якутск.</a:t>
            </a:r>
            <a:endParaRPr lang="ru-RU" sz="1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 l="35156" t="17708" r="39062" b="18750"/>
          <a:stretch>
            <a:fillRect/>
          </a:stretch>
        </p:blipFill>
        <p:spPr bwMode="auto">
          <a:xfrm>
            <a:off x="357158" y="2214554"/>
            <a:ext cx="2576452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rcRect l="31250" t="14583" r="35351" b="6250"/>
          <a:stretch>
            <a:fillRect/>
          </a:stretch>
        </p:blipFill>
        <p:spPr bwMode="auto">
          <a:xfrm>
            <a:off x="3428992" y="2214554"/>
            <a:ext cx="2518190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/>
          <a:srcRect l="31250" t="14583" r="34766" b="5208"/>
          <a:stretch>
            <a:fillRect/>
          </a:stretch>
        </p:blipFill>
        <p:spPr bwMode="auto">
          <a:xfrm>
            <a:off x="6429388" y="2214554"/>
            <a:ext cx="2421470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571472" y="571480"/>
            <a:ext cx="814393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2021 год декабрь – Эксперт </a:t>
            </a:r>
            <a:r>
              <a:rPr kumimoji="0" lang="en-US" sz="14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</a:t>
            </a: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Открытого регионального чемпионата «Молодые профессионалы» (</a:t>
            </a:r>
            <a:r>
              <a:rPr kumimoji="0" lang="en-US" sz="1400" b="1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WorldSkillsRussia</a:t>
            </a:r>
            <a:r>
              <a:rPr kumimoji="0" lang="en-US" sz="14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)Республики Саха (Якутия) по компетенции «Ветеринария» по категориям «Молодые профессионалы» и «Юниоры», г. Якутск.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Результаты повышения квалификации по профилю педагогической деятельности </a:t>
            </a: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786314" y="4929198"/>
            <a:ext cx="403016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sz="1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 4 октября по 8 октября 2021 г. - курсы повышения квалификации по программе «Проектирование </a:t>
            </a:r>
            <a:r>
              <a:rPr lang="ru-RU" sz="12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онлайн-курса</a:t>
            </a:r>
            <a:r>
              <a:rPr lang="ru-RU" sz="1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 (г. Якутск, Автономной некоммерческой организации дополнительного профессионального образования «Центр опережающей профессиональной подготовки Республики Саха (Якутия), 36 часов ,номер удостоверения:140400057562 , </a:t>
            </a:r>
            <a:r>
              <a:rPr lang="ru-RU" sz="12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рег</a:t>
            </a:r>
            <a:r>
              <a:rPr lang="ru-RU" sz="1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№ 0525 от 08.10.2021)</a:t>
            </a:r>
            <a:endParaRPr lang="ru-RU" sz="1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428596" y="5000636"/>
            <a:ext cx="3744416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 18 февраля по 20 февраля 2020 г - курсы повышения квалификации по программе «Демонстрационный экзамен как форма оценки образовательных результатов» (г. Якутск, ГАУ ДПО РС(Я) «ИРПО», 30 часов, номер удостоверения 140400030356, </a:t>
            </a:r>
            <a:r>
              <a:rPr lang="ru-RU" sz="12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рег</a:t>
            </a:r>
            <a:r>
              <a:rPr lang="ru-RU" sz="1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№1957)</a:t>
            </a:r>
            <a:endParaRPr lang="ru-RU" sz="12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 l="16992" t="14583" r="20312" b="7291"/>
          <a:stretch>
            <a:fillRect/>
          </a:stretch>
        </p:blipFill>
        <p:spPr bwMode="auto">
          <a:xfrm>
            <a:off x="142844" y="1857364"/>
            <a:ext cx="4280565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4" cstate="print"/>
          <a:srcRect l="16992" t="14583" r="19726" b="7291"/>
          <a:stretch>
            <a:fillRect/>
          </a:stretch>
        </p:blipFill>
        <p:spPr bwMode="auto">
          <a:xfrm>
            <a:off x="4732021" y="1893083"/>
            <a:ext cx="4269135" cy="2964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 l="35157" t="13541" r="39648" b="21875"/>
          <a:stretch>
            <a:fillRect/>
          </a:stretch>
        </p:blipFill>
        <p:spPr bwMode="auto">
          <a:xfrm>
            <a:off x="571472" y="2000240"/>
            <a:ext cx="3143272" cy="4532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/>
          <a:srcRect l="31250" t="13541" r="34766" b="5208"/>
          <a:stretch>
            <a:fillRect/>
          </a:stretch>
        </p:blipFill>
        <p:spPr bwMode="auto">
          <a:xfrm>
            <a:off x="4929190" y="1857364"/>
            <a:ext cx="3500462" cy="4707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357158" y="285728"/>
            <a:ext cx="8501122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2020 год - Главный эксперт муниципального отборочного чемпионата «Молодые профессионалы» (</a:t>
            </a:r>
            <a:r>
              <a:rPr kumimoji="0" lang="en-US" sz="1400" b="1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WorldSkillsRussia</a:t>
            </a:r>
            <a:r>
              <a:rPr kumimoji="0" lang="en-US" sz="14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)Республики Саха (Якутия) по компетенции «Ветеринария» по категории «Юниоры».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2021 год - Главный эксперт муниципального отборочного чемпионата «Молодые профессионалы» (</a:t>
            </a:r>
            <a:r>
              <a:rPr kumimoji="0" lang="en-US" sz="1400" b="1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WorldSkillsRussia</a:t>
            </a:r>
            <a:r>
              <a:rPr kumimoji="0" lang="en-US" sz="14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)Республики Саха (Якутия) по компетенции «Ветеринария» по категории «Юниоры». </a:t>
            </a:r>
            <a:r>
              <a:rPr lang="ru-RU" sz="1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2022 год - Главный эксперт муниципального отборочного соревнований по профессиональному мастерству «Молодые профессионалы» (Юниоры) Республики Саха (Якутия) по компетенции «Ветеринария».</a:t>
            </a:r>
            <a:endParaRPr lang="ru-RU" sz="1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1"/>
          <p:cNvSpPr>
            <a:spLocks noChangeArrowheads="1"/>
          </p:cNvSpPr>
          <p:nvPr/>
        </p:nvSpPr>
        <p:spPr bwMode="auto">
          <a:xfrm>
            <a:off x="1214414" y="4429132"/>
            <a:ext cx="664373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Эксперт республиканских педагогических чтений «Проблемы и перспективы реализации </a:t>
            </a:r>
            <a:r>
              <a:rPr kumimoji="0" lang="ru-RU" sz="12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компетентностного</a:t>
            </a:r>
            <a:r>
              <a:rPr kumimoji="0" lang="ru-RU" sz="12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подхода к обучению в учреждениях среднего профессионального образования», посвященных Году науки и технологий Российской Федерации и направлении «Современные подходы к организации практической подготовки студентов в контексте реализации ФГОС СПО», 25 ноября 2021 года.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16406" t="16666" r="20898" b="16667"/>
          <a:stretch>
            <a:fillRect/>
          </a:stretch>
        </p:blipFill>
        <p:spPr bwMode="auto">
          <a:xfrm>
            <a:off x="2500298" y="2000240"/>
            <a:ext cx="3687989" cy="220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1"/>
          <p:cNvSpPr>
            <a:spLocks noChangeArrowheads="1"/>
          </p:cNvSpPr>
          <p:nvPr/>
        </p:nvSpPr>
        <p:spPr bwMode="auto">
          <a:xfrm>
            <a:off x="571472" y="2857496"/>
            <a:ext cx="3143272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sz="1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2021 год – Сертификат эксперта, I Республиканской олимпиады профессионального мастерства обучающихся по специальностям среднего профессионального образования, ГАУ ДПО РС(Я) «ИРПО»</a:t>
            </a:r>
            <a:endParaRPr lang="ru-RU" sz="1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2022 год – Сертификат эксперта, II Республиканской олимпиады профессионального мастерства обучающихся по специальностям среднего профессионального образования, ГАУ ДПО РС(Я) «ИРПО»</a:t>
            </a:r>
            <a:endParaRPr lang="ru-RU" sz="1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l="24023" t="14583" r="27344" b="25000"/>
          <a:stretch>
            <a:fillRect/>
          </a:stretch>
        </p:blipFill>
        <p:spPr bwMode="auto">
          <a:xfrm>
            <a:off x="2857488" y="214290"/>
            <a:ext cx="3214710" cy="224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 l="19922" t="25000" r="23828" b="13541"/>
          <a:stretch>
            <a:fillRect/>
          </a:stretch>
        </p:blipFill>
        <p:spPr bwMode="auto">
          <a:xfrm>
            <a:off x="5929290" y="2285992"/>
            <a:ext cx="3214710" cy="1975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/>
          <a:srcRect l="19531" t="15624" r="23047" b="12500"/>
          <a:stretch>
            <a:fillRect/>
          </a:stretch>
        </p:blipFill>
        <p:spPr bwMode="auto">
          <a:xfrm>
            <a:off x="3857620" y="4572008"/>
            <a:ext cx="2928958" cy="20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3515" t="10416" r="5078" b="15625"/>
          <a:stretch>
            <a:fillRect/>
          </a:stretch>
        </p:blipFill>
        <p:spPr bwMode="auto">
          <a:xfrm>
            <a:off x="142844" y="1214422"/>
            <a:ext cx="7358114" cy="3348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 l="24218" t="26042" r="4297" b="17708"/>
          <a:stretch>
            <a:fillRect/>
          </a:stretch>
        </p:blipFill>
        <p:spPr bwMode="auto">
          <a:xfrm>
            <a:off x="3714744" y="4581366"/>
            <a:ext cx="5143536" cy="2276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428596" y="357166"/>
            <a:ext cx="814393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sz="16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2019 по 2022 годы - Главный эксперт курсов программы профессионального обучения (профессиональной подготовки по профессиям рабочих, должностям служащих) 15808 «Оператор по ветеринарной обработке животных»</a:t>
            </a:r>
            <a:endParaRPr lang="ru-RU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71472" y="500042"/>
            <a:ext cx="82153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9. Результаты участия в конкурсах (выставках) профессионального мастерства</a:t>
            </a:r>
          </a:p>
          <a:p>
            <a:r>
              <a:rPr lang="ru-RU" dirty="0"/>
              <a:t> </a:t>
            </a: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642910" y="2500306"/>
            <a:ext cx="3357586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defTabSz="9144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</a:pPr>
            <a:r>
              <a:rPr lang="ru-RU" sz="16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Победитель конкурса методических разработок с применением дистанционных образовательных технологий «Лучшие практики дистанционного обучения» по общеобразовательным и </a:t>
            </a:r>
            <a:r>
              <a:rPr lang="ru-RU" sz="16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общепрофессиональным</a:t>
            </a:r>
            <a:r>
              <a:rPr lang="ru-RU" sz="16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дисциплинам, 8 февраля 2022 г.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/>
          <a:srcRect l="32422" t="13542" r="35937" b="5208"/>
          <a:stretch>
            <a:fillRect/>
          </a:stretch>
        </p:blipFill>
        <p:spPr bwMode="auto">
          <a:xfrm>
            <a:off x="4929190" y="1357298"/>
            <a:ext cx="3714776" cy="536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0034" y="214290"/>
            <a:ext cx="821537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10. </a:t>
            </a:r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</a:rPr>
              <a:t>Результаты проведенных преподавателем  конференций, выставок, конкурсов профессионального мастерства, иных конкурсов и аналогичных мероприятий (в области преподаваемого учебного предмета, курса, дисциплины (модуля)</a:t>
            </a:r>
          </a:p>
          <a:p>
            <a:pPr algn="ctr"/>
            <a:endParaRPr lang="ru-RU" b="1" i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/>
              <a:t> 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00034" y="5286388"/>
            <a:ext cx="807249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schemeClr val="accent4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algn="just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ru-RU" i="1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руководитель кружка «</a:t>
            </a:r>
            <a:r>
              <a:rPr lang="en-US" sz="14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VetSkills</a:t>
            </a:r>
            <a:r>
              <a:rPr lang="ru-RU" sz="1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», члены кружка занимают первые места в Открытых региональных чемпионатах «Молодые профессионалы» (</a:t>
            </a:r>
            <a:r>
              <a:rPr lang="en-US" sz="14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WorldSkillsRussia</a:t>
            </a:r>
            <a:r>
              <a:rPr lang="en-US" sz="1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)Республики Саха (Якутия)</a:t>
            </a:r>
            <a:endParaRPr lang="ru-RU" sz="1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7" descr="C:\Users\пользователь\Desktop\ВЫСШЕЕ!!!!!!\Выпуск 2016.jpeg"/>
          <p:cNvPicPr>
            <a:picLocks noChangeAspect="1" noChangeArrowheads="1"/>
          </p:cNvPicPr>
          <p:nvPr/>
        </p:nvPicPr>
        <p:blipFill>
          <a:blip r:embed="rId2" cstate="print"/>
          <a:srcRect l="1167" t="25641" b="5448"/>
          <a:stretch>
            <a:fillRect/>
          </a:stretch>
        </p:blipFill>
        <p:spPr bwMode="auto">
          <a:xfrm>
            <a:off x="214282" y="1571612"/>
            <a:ext cx="3938754" cy="2000264"/>
          </a:xfrm>
          <a:prstGeom prst="rect">
            <a:avLst/>
          </a:prstGeom>
          <a:noFill/>
        </p:spPr>
      </p:pic>
      <p:pic>
        <p:nvPicPr>
          <p:cNvPr id="11" name="Picture 2" descr="C:\Users\1\Desktop\ОТБОРОЧНЫЕ 2020\Новая папка\IMG-20210126-WA003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942" y="1643050"/>
            <a:ext cx="2789824" cy="2071702"/>
          </a:xfrm>
          <a:prstGeom prst="rect">
            <a:avLst/>
          </a:prstGeom>
          <a:noFill/>
        </p:spPr>
      </p:pic>
      <p:pic>
        <p:nvPicPr>
          <p:cNvPr id="12" name="Picture 2" descr="C:\Users\пользователь\Desktop\ВЫСШЕЕ!!!!!!\IMG-20180217-WA003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71802" y="3357562"/>
            <a:ext cx="3108324" cy="23312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14348" y="5072074"/>
            <a:ext cx="807249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schemeClr val="accent4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algn="just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ru-RU" i="1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sz="1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проведение олимпиады среди студентов по специальности в рамках Дней специальности «Ветеринария»: победители участвовали и  заняли призовые места в </a:t>
            </a:r>
            <a:r>
              <a:rPr lang="en-US" sz="1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 </a:t>
            </a:r>
            <a:r>
              <a:rPr lang="ru-RU" sz="1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Всероссийском дистанционной олимпиаде «</a:t>
            </a:r>
            <a:r>
              <a:rPr lang="ru-RU" sz="14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Ветеринар.ру</a:t>
            </a:r>
            <a:r>
              <a:rPr lang="ru-RU" sz="1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 Васильева Вера Викторовна и Крылова Анастасия Александровна, 2020 г</a:t>
            </a:r>
            <a:endParaRPr lang="ru-RU" sz="1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C:\Users\пользователь\Desktop\ВЫСШЕЕ!!!!!!\IMG-20180124-WA0004.jpg"/>
          <p:cNvPicPr>
            <a:picLocks noChangeAspect="1" noChangeArrowheads="1"/>
          </p:cNvPicPr>
          <p:nvPr/>
        </p:nvPicPr>
        <p:blipFill>
          <a:blip r:embed="rId2"/>
          <a:srcRect t="15384" b="8894"/>
          <a:stretch>
            <a:fillRect/>
          </a:stretch>
        </p:blipFill>
        <p:spPr bwMode="auto">
          <a:xfrm>
            <a:off x="642910" y="2143116"/>
            <a:ext cx="2643206" cy="2668641"/>
          </a:xfrm>
          <a:prstGeom prst="rect">
            <a:avLst/>
          </a:prstGeom>
          <a:noFill/>
        </p:spPr>
      </p:pic>
      <p:pic>
        <p:nvPicPr>
          <p:cNvPr id="15" name="Picture 3" descr="C:\Users\1\Desktop\ОТБОРОЧНЫЕ 2020\20200910_1857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43" y="285728"/>
            <a:ext cx="3238523" cy="2428892"/>
          </a:xfrm>
          <a:prstGeom prst="rect">
            <a:avLst/>
          </a:prstGeom>
          <a:noFill/>
        </p:spPr>
      </p:pic>
      <p:pic>
        <p:nvPicPr>
          <p:cNvPr id="16" name="Picture 2" descr="C:\Users\1\Desktop\ОТБОРОЧНЫЕ 2020\Новая папка\IMG-20200625-WA0016.jpg"/>
          <p:cNvPicPr>
            <a:picLocks noChangeAspect="1" noChangeArrowheads="1"/>
          </p:cNvPicPr>
          <p:nvPr/>
        </p:nvPicPr>
        <p:blipFill>
          <a:blip r:embed="rId4"/>
          <a:srcRect l="15553" t="13825" r="22235" b="10138"/>
          <a:stretch>
            <a:fillRect/>
          </a:stretch>
        </p:blipFill>
        <p:spPr bwMode="auto">
          <a:xfrm>
            <a:off x="5214942" y="2928934"/>
            <a:ext cx="3143272" cy="28813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4488120"/>
            <a:ext cx="8786874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-проведение курсов программе профессионального обучения (профессиональной подготовки по профессиям рабочих, должностям служащих) 15808 «Оператор по ветеринарной обработке животных»– 2019-2022, трудоустроены30 слушателей. </a:t>
            </a:r>
            <a:endParaRPr lang="ru-RU" sz="1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организация МК, в рамках дней открытых дверей "В мире профессий" – 2021.</a:t>
            </a:r>
            <a:endParaRPr lang="ru-RU" sz="1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проведение учебно-тренировочных сборов для участников Открытого регионального чемпионата «Молодые профессионалы» (</a:t>
            </a:r>
            <a:r>
              <a:rPr lang="en-US" sz="14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WorldSkillsRussia</a:t>
            </a:r>
            <a:r>
              <a:rPr lang="ru-RU" sz="1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 Республики Саха (Якутия) по категории «Юниоры» 2019 по 2021 годы</a:t>
            </a:r>
            <a:endParaRPr lang="ru-RU" sz="1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проведение профессиональной пробы «Билет в будущее» по компетенции Ветеринария для школьников, 2022 год</a:t>
            </a:r>
            <a:endParaRPr lang="ru-RU" sz="1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00" i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800" dirty="0">
              <a:solidFill>
                <a:schemeClr val="accent4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/>
          <a:srcRect l="31055" t="14583" r="34961" b="5208"/>
          <a:stretch>
            <a:fillRect/>
          </a:stretch>
        </p:blipFill>
        <p:spPr bwMode="auto">
          <a:xfrm>
            <a:off x="357158" y="214290"/>
            <a:ext cx="2905765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 descr="C:\Users\пользователь\Desktop\ВЫСШЕЕ!!!!!!\IMG-20180929-WA002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82994" y="928670"/>
            <a:ext cx="4826034" cy="27146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14414" y="5715016"/>
            <a:ext cx="73581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tabLst>
                <a:tab pos="619125" algn="l"/>
              </a:tabLst>
            </a:pPr>
            <a:r>
              <a:rPr lang="ru-RU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Защита выпускной квалификационной работы выпускников специальности «Ветеринария», июнь 2022 г.</a:t>
            </a:r>
            <a:endParaRPr lang="ru-RU" dirty="0">
              <a:solidFill>
                <a:schemeClr val="accent4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C:\Users\пользователь\Desktop\ВЫСШЕЕ!!!!!!\20190624_1203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785794"/>
            <a:ext cx="6357982" cy="47684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637965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0"/>
            <a:ext cx="7772400" cy="1508760"/>
          </a:xfrm>
        </p:spPr>
        <p:txBody>
          <a:bodyPr>
            <a:normAutofit/>
          </a:bodyPr>
          <a:lstStyle/>
          <a:p>
            <a:pPr algn="ctr"/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10. Поощрения за профессиональную деятельность 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l="21094" t="16666" r="25000" b="21875"/>
          <a:stretch>
            <a:fillRect/>
          </a:stretch>
        </p:blipFill>
        <p:spPr bwMode="auto">
          <a:xfrm>
            <a:off x="214282" y="1714488"/>
            <a:ext cx="3657871" cy="2345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 descr="C:\Users\пользователь\Desktop\ВЫСШЕЕ!!!!!!\IMG-20181207-WA0051.jpg"/>
          <p:cNvPicPr>
            <a:picLocks noChangeAspect="1" noChangeArrowheads="1"/>
          </p:cNvPicPr>
          <p:nvPr/>
        </p:nvPicPr>
        <p:blipFill>
          <a:blip r:embed="rId3"/>
          <a:srcRect t="12350" b="22812"/>
          <a:stretch>
            <a:fillRect/>
          </a:stretch>
        </p:blipFill>
        <p:spPr bwMode="auto">
          <a:xfrm>
            <a:off x="4214810" y="1142984"/>
            <a:ext cx="2248706" cy="3000396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 l="35157" t="12500" r="39062" b="22916"/>
          <a:stretch>
            <a:fillRect/>
          </a:stretch>
        </p:blipFill>
        <p:spPr bwMode="auto">
          <a:xfrm>
            <a:off x="6715140" y="1142984"/>
            <a:ext cx="2078616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43240" y="928670"/>
            <a:ext cx="1249111" cy="15426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Результаты повышения квалификации по профилю педагогической деятельности </a:t>
            </a: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786314" y="4929198"/>
            <a:ext cx="4030168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sz="1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 25 октября 2022 по 7 ноября 2022г. - курсы повышения квалификации по программе «Интенсификация образовательной деятельности при проведении практической подготовки обучающихся на предприятии» (г. Якутск, ГБПОУ РС (Я) ЯСХТ, 72 часа, номер удостоверения: 140800028589, </a:t>
            </a:r>
            <a:r>
              <a:rPr lang="ru-RU" sz="12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рег</a:t>
            </a:r>
            <a:r>
              <a:rPr lang="ru-RU" sz="1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№ 1295 от 07.11.2022 года)</a:t>
            </a:r>
            <a:endParaRPr lang="ru-RU" sz="1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428596" y="5000636"/>
            <a:ext cx="3744416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15 августа 2022 по 31 августа 2022 г.– курсы повышения квалификации по программе «Организация воспитательной работы в образовательных организациях системы среднего профессионального образования» (88 часов, номер удостоверения: 232417395972 , </a:t>
            </a:r>
            <a:r>
              <a:rPr lang="ru-RU" sz="12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рег.№</a:t>
            </a:r>
            <a:r>
              <a:rPr lang="ru-RU" sz="1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2680 от 30.09.2022 года)</a:t>
            </a: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rcRect l="11133" t="2083" r="11523" b="4166"/>
          <a:stretch>
            <a:fillRect/>
          </a:stretch>
        </p:blipFill>
        <p:spPr bwMode="auto">
          <a:xfrm>
            <a:off x="4714876" y="1928802"/>
            <a:ext cx="4286280" cy="2922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 cstate="print"/>
          <a:srcRect l="17187" t="16666" r="19531" b="7291"/>
          <a:stretch>
            <a:fillRect/>
          </a:stretch>
        </p:blipFill>
        <p:spPr bwMode="auto">
          <a:xfrm>
            <a:off x="285720" y="1928802"/>
            <a:ext cx="4227564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/>
          <a:srcRect l="35157" t="30208" r="39062" b="7291"/>
          <a:stretch>
            <a:fillRect/>
          </a:stretch>
        </p:blipFill>
        <p:spPr bwMode="auto">
          <a:xfrm>
            <a:off x="285720" y="857232"/>
            <a:ext cx="2619393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/>
          <a:srcRect l="35156" t="13541" r="39063" b="22916"/>
          <a:stretch>
            <a:fillRect/>
          </a:stretch>
        </p:blipFill>
        <p:spPr bwMode="auto">
          <a:xfrm>
            <a:off x="6215074" y="714356"/>
            <a:ext cx="2627982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/>
          <a:srcRect l="35351" t="32292" r="40625" b="7291"/>
          <a:stretch>
            <a:fillRect/>
          </a:stretch>
        </p:blipFill>
        <p:spPr bwMode="auto">
          <a:xfrm>
            <a:off x="3286116" y="500042"/>
            <a:ext cx="2423965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print"/>
          <a:srcRect l="19336" t="14583" r="23243" b="14583"/>
          <a:stretch>
            <a:fillRect/>
          </a:stretch>
        </p:blipFill>
        <p:spPr bwMode="auto">
          <a:xfrm>
            <a:off x="2571736" y="3929066"/>
            <a:ext cx="4071966" cy="2825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Результаты повышения квалификации по профилю педагогической деятельности </a:t>
            </a: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857224" y="5643578"/>
            <a:ext cx="750099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 21 октября 2022 по 15 ноября 2022г. - курсы повышения квалификации по дополнительной профессиональной программе «Облачные технологии в профессиональной деятельности педагогов СПО» (г. Якутск, ГБПОУ РС (Я) ЯСХТ, 30 часов, номер удостоверения: 140800028619, </a:t>
            </a:r>
            <a:r>
              <a:rPr lang="ru-RU" sz="12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рег</a:t>
            </a:r>
            <a:r>
              <a:rPr lang="ru-RU" sz="1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№ 1329 от 16.11.2022 года)</a:t>
            </a:r>
            <a:endParaRPr kumimoji="0" lang="ru-RU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/>
          <a:srcRect l="16406" t="14583" r="20312" b="6250"/>
          <a:stretch>
            <a:fillRect/>
          </a:stretch>
        </p:blipFill>
        <p:spPr bwMode="auto">
          <a:xfrm>
            <a:off x="1868636" y="2000240"/>
            <a:ext cx="5075858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42910" y="1844824"/>
            <a:ext cx="37147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ОП 01. Анатомия и физиология животных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algn="ctr"/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  <a:latin typeface="Book Antiqua" pitchFamily="18" charset="0"/>
                <a:cs typeface="Times New Roman" panose="02020603050405020304" pitchFamily="18" charset="0"/>
              </a:rPr>
              <a:t>. </a:t>
            </a: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Book Antiqua" pitchFamily="18" charset="0"/>
              </a:rPr>
              <a:t>Результаты учебной деятельности по итогам мониторинга качества знаний по обучаемым дисциплинам: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143504" y="3214686"/>
            <a:ext cx="37147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ОП.02 Латинский язык в ветеринарии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graphicFrame>
        <p:nvGraphicFramePr>
          <p:cNvPr id="8" name="Диаграмма 7"/>
          <p:cNvGraphicFramePr/>
          <p:nvPr/>
        </p:nvGraphicFramePr>
        <p:xfrm>
          <a:off x="357158" y="2643182"/>
          <a:ext cx="4000528" cy="23115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Диаграмма 10"/>
          <p:cNvGraphicFramePr/>
          <p:nvPr/>
        </p:nvGraphicFramePr>
        <p:xfrm>
          <a:off x="4214810" y="4286256"/>
          <a:ext cx="4786346" cy="2216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="" xmlns:p14="http://schemas.microsoft.com/office/powerpoint/2010/main" val="1257510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28596" y="2000240"/>
            <a:ext cx="34290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ОП 03 Основы микробиологии</a:t>
            </a:r>
            <a:endParaRPr lang="ru-RU" sz="1400" dirty="0">
              <a:solidFill>
                <a:schemeClr val="accent4">
                  <a:lumMod val="50000"/>
                </a:schemeClr>
              </a:solidFill>
            </a:endParaRPr>
          </a:p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85720" y="214290"/>
            <a:ext cx="88582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 defTabSz="914400">
              <a:lnSpc>
                <a:spcPct val="85000"/>
              </a:lnSpc>
              <a:spcBef>
                <a:spcPct val="0"/>
              </a:spcBef>
              <a:defRPr/>
            </a:pPr>
            <a:r>
              <a:rPr lang="ru-RU" sz="2000" b="1" cap="all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</a:t>
            </a:r>
            <a:r>
              <a:rPr kumimoji="0" lang="ru-RU" sz="2000" b="1" u="none" strike="noStrike" kern="1200" cap="all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  <a:r>
              <a:rPr kumimoji="0" lang="ru-RU" sz="2000" b="1" i="1" u="none" strike="noStrike" kern="1200" cap="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Book Antiqua" pitchFamily="18" charset="0"/>
              </a:rPr>
              <a:t>Результаты учебной деятельности по итогам мониторинга качества знаний по обучаемым профессиональным модулям:</a:t>
            </a:r>
            <a:endParaRPr kumimoji="0" lang="ru-RU" sz="2000" b="1" i="1" u="none" strike="noStrike" kern="1200" cap="all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714876" y="1928802"/>
            <a:ext cx="37147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МДК 02.01. Методики диагностики и лечения заболеваний сельскохозяйственных животных: Раздел 2. Морфологическая и функциональная диагностика изменений в органах, тканях и системах сельскохозяйственных животных.</a:t>
            </a:r>
            <a:endParaRPr lang="ru-RU" sz="1400" dirty="0">
              <a:solidFill>
                <a:schemeClr val="accent4">
                  <a:lumMod val="50000"/>
                </a:schemeClr>
              </a:solidFill>
            </a:endParaRPr>
          </a:p>
        </p:txBody>
      </p:sp>
      <p:graphicFrame>
        <p:nvGraphicFramePr>
          <p:cNvPr id="8" name="Диаграмма 7"/>
          <p:cNvGraphicFramePr/>
          <p:nvPr/>
        </p:nvGraphicFramePr>
        <p:xfrm>
          <a:off x="285720" y="2357430"/>
          <a:ext cx="3799182" cy="2016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Диаграмма 10"/>
          <p:cNvGraphicFramePr/>
          <p:nvPr/>
        </p:nvGraphicFramePr>
        <p:xfrm>
          <a:off x="4071934" y="3714752"/>
          <a:ext cx="4908852" cy="28562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28662" y="642918"/>
            <a:ext cx="7715304" cy="563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lnSpc>
                <a:spcPct val="85000"/>
              </a:lnSpc>
              <a:spcBef>
                <a:spcPct val="0"/>
              </a:spcBef>
              <a:defRPr/>
            </a:pPr>
            <a:r>
              <a:rPr lang="ru-RU" b="1" cap="all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ru-RU" b="1" i="1" cap="all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Book Antiqua" pitchFamily="18" charset="0"/>
              </a:rPr>
              <a:t>Результаты учебной деятельности по итогам мониторинга качества знаний по обучаемым профессиональным модулям:</a:t>
            </a:r>
            <a:endParaRPr lang="ru-RU" b="1" i="1" cap="all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71670" y="2143116"/>
            <a:ext cx="50006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МДК 01.01. Раздел 1. Организация и проведение зоогигиенических работ</a:t>
            </a:r>
            <a:endParaRPr lang="ru-RU" sz="1400" dirty="0">
              <a:solidFill>
                <a:schemeClr val="accent4">
                  <a:lumMod val="50000"/>
                </a:schemeClr>
              </a:solidFill>
            </a:endParaRPr>
          </a:p>
        </p:txBody>
      </p:sp>
      <p:graphicFrame>
        <p:nvGraphicFramePr>
          <p:cNvPr id="10" name="Диаграмма 9"/>
          <p:cNvGraphicFramePr/>
          <p:nvPr/>
        </p:nvGraphicFramePr>
        <p:xfrm>
          <a:off x="1714480" y="2928934"/>
          <a:ext cx="6262254" cy="32211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214346" y="428604"/>
            <a:ext cx="93583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4. Результаты участия обучающихся в выставках, конкурсах, олимпиадах, конференциях, соревнованиях</a:t>
            </a:r>
          </a:p>
        </p:txBody>
      </p:sp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428596" y="5786454"/>
            <a:ext cx="8643998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sah-RU" sz="1200" i="1" dirty="0" smtClean="0">
                <a:solidFill>
                  <a:schemeClr val="bg1"/>
                </a:solidFill>
              </a:rPr>
              <a:t>- </a:t>
            </a:r>
            <a:r>
              <a:rPr lang="sah-RU" sz="10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место </a:t>
            </a:r>
            <a:r>
              <a:rPr lang="ru-RU" sz="10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Отборочный чемпионат «Молодые Профессионалы» (</a:t>
            </a:r>
            <a:r>
              <a:rPr lang="en-US" sz="10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WorldSkillsRussia</a:t>
            </a:r>
            <a:r>
              <a:rPr lang="ru-RU" sz="10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 ГБПОУ РС(Я) «ЯСХТ» </a:t>
            </a:r>
            <a:r>
              <a:rPr lang="sah-RU" sz="10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Третьякова Виктория Владиславовна, 2019 год </a:t>
            </a:r>
            <a:endParaRPr lang="ru-RU" sz="1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sah-RU" sz="10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- 3 место </a:t>
            </a:r>
            <a:r>
              <a:rPr lang="ru-RU" sz="10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Отборочный чемпионат «Молодые Профессионалы» (</a:t>
            </a:r>
            <a:r>
              <a:rPr lang="en-US" sz="10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WorldSkillsRussia</a:t>
            </a:r>
            <a:r>
              <a:rPr lang="ru-RU" sz="10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 ГБПОУ РС(Я) «ЯСХТ» </a:t>
            </a:r>
            <a:r>
              <a:rPr lang="sah-RU" sz="10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Васильева Вера Викторовна 2019 год </a:t>
            </a:r>
            <a:endParaRPr lang="ru-RU" sz="1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sah-RU" sz="10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- 1 место </a:t>
            </a:r>
            <a:r>
              <a:rPr lang="ru-RU" sz="10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Отборочный чемпионат «Молодые Профессионалы» (</a:t>
            </a:r>
            <a:r>
              <a:rPr lang="en-US" sz="10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WorldSkillsRussia</a:t>
            </a:r>
            <a:r>
              <a:rPr lang="ru-RU" sz="10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 ГБПОУ РС(Я) «ЯСХТ» </a:t>
            </a:r>
            <a:r>
              <a:rPr lang="sah-RU" sz="10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Шадрина Наталья Яковлевна, 2020 год </a:t>
            </a:r>
            <a:endParaRPr lang="ru-RU" sz="1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sah-RU" sz="10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- 1 место </a:t>
            </a:r>
            <a:r>
              <a:rPr lang="ru-RU" sz="10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Отборочный чемпионат «Молодые Профессионалы» (</a:t>
            </a:r>
            <a:r>
              <a:rPr lang="en-US" sz="10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WorldSkillsRussia</a:t>
            </a:r>
            <a:r>
              <a:rPr lang="ru-RU" sz="10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 ГБПОУ РС(Я) «ЯСХТ» </a:t>
            </a:r>
            <a:r>
              <a:rPr lang="sah-RU" sz="10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Борисов Кирилл Сергеевич, 2021 год </a:t>
            </a:r>
            <a:endParaRPr lang="ru-RU" sz="1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sah-RU" sz="10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- 1 место </a:t>
            </a:r>
            <a:r>
              <a:rPr lang="ru-RU" sz="10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Отборочный чемпионат «Молодые Профессионалы» (</a:t>
            </a:r>
            <a:r>
              <a:rPr lang="en-US" sz="10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WorldSkillsRussia</a:t>
            </a:r>
            <a:r>
              <a:rPr lang="ru-RU" sz="10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 ГБПОУ РС(Я) «ЯСХТ» </a:t>
            </a:r>
            <a:r>
              <a:rPr lang="sah-RU" sz="10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Павлов Рустам Валериевич, 2022 год </a:t>
            </a:r>
            <a:endParaRPr lang="ru-RU" sz="1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E:\IMG-20191207-WA00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000240"/>
            <a:ext cx="5310223" cy="2987001"/>
          </a:xfrm>
          <a:prstGeom prst="rect">
            <a:avLst/>
          </a:prstGeom>
          <a:noFill/>
        </p:spPr>
      </p:pic>
      <p:pic>
        <p:nvPicPr>
          <p:cNvPr id="11" name="Picture 2" descr="C:\Users\1\Desktop\ОТБОРОЧНЫЕ 2020\Новая папка\IMG-20210210-WA0027.jpg"/>
          <p:cNvPicPr>
            <a:picLocks noChangeAspect="1" noChangeArrowheads="1"/>
          </p:cNvPicPr>
          <p:nvPr/>
        </p:nvPicPr>
        <p:blipFill>
          <a:blip r:embed="rId3"/>
          <a:srcRect b="18303"/>
          <a:stretch>
            <a:fillRect/>
          </a:stretch>
        </p:blipFill>
        <p:spPr bwMode="auto">
          <a:xfrm>
            <a:off x="5643570" y="1643050"/>
            <a:ext cx="2803634" cy="40719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пользователь\Downloads\WhatsApp Image 2022-12-01 at 21.57.29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2490785" cy="3554298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l="35742" t="13541" r="38476" b="22917"/>
          <a:stretch>
            <a:fillRect/>
          </a:stretch>
        </p:blipFill>
        <p:spPr bwMode="auto">
          <a:xfrm>
            <a:off x="3428992" y="214290"/>
            <a:ext cx="2524923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 l="31054" t="14583" r="37305" b="9375"/>
          <a:stretch>
            <a:fillRect/>
          </a:stretch>
        </p:blipFill>
        <p:spPr bwMode="auto">
          <a:xfrm>
            <a:off x="6357950" y="142852"/>
            <a:ext cx="2642227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285720" y="3857628"/>
            <a:ext cx="250033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место </a:t>
            </a:r>
            <a:r>
              <a:rPr lang="en-US" sz="1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VIII</a:t>
            </a:r>
            <a:r>
              <a:rPr lang="ru-RU" sz="1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Открытый региональный чемпионат «Молодые профессионалы» (</a:t>
            </a:r>
            <a:r>
              <a:rPr lang="ru-RU" sz="10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Ворлдскиллс</a:t>
            </a:r>
            <a:r>
              <a:rPr lang="ru-RU" sz="1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Россия) РС(Я) по компетенции «Ветеринария»</a:t>
            </a:r>
            <a:r>
              <a:rPr lang="sah-RU" sz="1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Шадрина Наталья </a:t>
            </a:r>
            <a:r>
              <a:rPr lang="ru-RU" sz="1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Яковлевна, 2020 год</a:t>
            </a:r>
            <a:endParaRPr lang="ru-RU" sz="1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643702" y="3857628"/>
            <a:ext cx="22860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место </a:t>
            </a:r>
            <a:r>
              <a:rPr lang="en-US" sz="1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ru-RU" sz="1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Открытый региональный чемпионат «Молодые профессионалы» (</a:t>
            </a:r>
            <a:r>
              <a:rPr lang="ru-RU" sz="10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Ворлдскиллс</a:t>
            </a:r>
            <a:r>
              <a:rPr lang="ru-RU" sz="1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Россия) РС(Я) по компетенции «Ветеринария»Павлов Рустам Валериевич</a:t>
            </a:r>
            <a:endParaRPr lang="ru-RU" sz="1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00430" y="3857628"/>
            <a:ext cx="24288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Победитель </a:t>
            </a:r>
            <a:r>
              <a:rPr lang="en-US" sz="1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IX</a:t>
            </a:r>
            <a:r>
              <a:rPr lang="sah-RU" sz="1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Открытого регионального чемпионата </a:t>
            </a:r>
            <a:r>
              <a:rPr lang="ru-RU" sz="1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«Молодые профессионалы» (</a:t>
            </a:r>
            <a:r>
              <a:rPr lang="ru-RU" sz="10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Ворлдскиллс</a:t>
            </a:r>
            <a:r>
              <a:rPr lang="ru-RU" sz="1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Россия) РС(Я) по компетенции «Ветеринария» Борисов Кирилл Сергеевич участвовал на Отборочных соревнованиях для участия в Финал Национального чемпионата 2021 в Новгородской области </a:t>
            </a:r>
            <a:endParaRPr lang="ru-RU" sz="10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572000" y="5643578"/>
            <a:ext cx="321467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2022 г. – 1 место 2 </a:t>
            </a:r>
            <a:r>
              <a:rPr lang="sah-RU" sz="1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Республиканской олимпиады профессионального мастерства обучающихся по специальности среднего профессионального образования 36 00 00 УГС Ветеринария и Зоотехния  Пущева Софья Андреевна.</a:t>
            </a:r>
            <a:endParaRPr lang="ru-RU" sz="1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5" descr="C:\Users\пользователь\Downloads\1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1039031" y="4461639"/>
            <a:ext cx="1857389" cy="25067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каймление">
  <a:themeElements>
    <a:clrScheme name="Другая 1">
      <a:dk1>
        <a:srgbClr val="2C2C2C"/>
      </a:dk1>
      <a:lt1>
        <a:srgbClr val="FFFFFF"/>
      </a:lt1>
      <a:dk2>
        <a:srgbClr val="606060"/>
      </a:dk2>
      <a:lt2>
        <a:srgbClr val="EDEDED"/>
      </a:lt2>
      <a:accent1>
        <a:srgbClr val="FFC000"/>
      </a:accent1>
      <a:accent2>
        <a:srgbClr val="A5D028"/>
      </a:accent2>
      <a:accent3>
        <a:srgbClr val="08CC78"/>
      </a:accent3>
      <a:accent4>
        <a:srgbClr val="099BDD"/>
      </a:accent4>
      <a:accent5>
        <a:srgbClr val="828288"/>
      </a:accent5>
      <a:accent6>
        <a:srgbClr val="F56617"/>
      </a:accent6>
      <a:hlink>
        <a:srgbClr val="FF9933"/>
      </a:hlink>
      <a:folHlink>
        <a:srgbClr val="B2B2B2"/>
      </a:folHlink>
    </a:clrScheme>
    <a:fontScheme name="Окаймление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каймление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Banded" id="{98DFF888-2449-4D28-977C-6306C017633E}" vid="{B1D2DA32-AC8B-4194-BF85-FF4A5B40EB5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TM03090430[[fn=Окаймление]]</Template>
  <TotalTime>3155</TotalTime>
  <Words>1873</Words>
  <Application>Microsoft Office PowerPoint</Application>
  <PresentationFormat>Экран (4:3)</PresentationFormat>
  <Paragraphs>98</Paragraphs>
  <Slides>30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Окаймление</vt:lpstr>
      <vt:lpstr>Максимова изабелла семеновна</vt:lpstr>
      <vt:lpstr>1. Результаты повышения квалификации по профилю педагогической деятельности </vt:lpstr>
      <vt:lpstr>1. Результаты повышения квалификации по профилю педагогической деятельности </vt:lpstr>
      <vt:lpstr>1. Результаты повышения квалификации по профилю педагогической деятельности </vt:lpstr>
      <vt:lpstr>2. Результаты учебной деятельности по итогам мониторинга качества знаний по обучаемым дисциплинам:</vt:lpstr>
      <vt:lpstr>Слайд 6</vt:lpstr>
      <vt:lpstr>Слайд 7</vt:lpstr>
      <vt:lpstr>Слайд 8</vt:lpstr>
      <vt:lpstr>Слайд 9</vt:lpstr>
      <vt:lpstr>Слайд 10</vt:lpstr>
      <vt:lpstr>5. Результаты использования новых образовательных технологий </vt:lpstr>
      <vt:lpstr>    6. Эффективность работы по программно-методическому сопровождению образовательного процесса   </vt:lpstr>
      <vt:lpstr>7. Обобщение и распространение в педагогических коллективах опыта практических результатов своей профессиональной деятельности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10. Поощрения за профессиональную деятельность </vt:lpstr>
      <vt:lpstr>Слайд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1 1</dc:creator>
  <cp:lastModifiedBy>metodist</cp:lastModifiedBy>
  <cp:revision>181</cp:revision>
  <dcterms:created xsi:type="dcterms:W3CDTF">2020-09-21T01:05:17Z</dcterms:created>
  <dcterms:modified xsi:type="dcterms:W3CDTF">2022-12-05T03:09:38Z</dcterms:modified>
</cp:coreProperties>
</file>