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75" r:id="rId5"/>
    <p:sldId id="276" r:id="rId6"/>
    <p:sldId id="295" r:id="rId7"/>
    <p:sldId id="278" r:id="rId8"/>
    <p:sldId id="280" r:id="rId9"/>
    <p:sldId id="259" r:id="rId10"/>
    <p:sldId id="260" r:id="rId11"/>
    <p:sldId id="292" r:id="rId12"/>
    <p:sldId id="303" r:id="rId13"/>
    <p:sldId id="286" r:id="rId14"/>
    <p:sldId id="262" r:id="rId15"/>
    <p:sldId id="284" r:id="rId16"/>
    <p:sldId id="306" r:id="rId17"/>
    <p:sldId id="272" r:id="rId18"/>
    <p:sldId id="307" r:id="rId19"/>
    <p:sldId id="261" r:id="rId20"/>
    <p:sldId id="263" r:id="rId21"/>
    <p:sldId id="289" r:id="rId22"/>
    <p:sldId id="264" r:id="rId23"/>
    <p:sldId id="265" r:id="rId24"/>
    <p:sldId id="271" r:id="rId25"/>
    <p:sldId id="268" r:id="rId26"/>
    <p:sldId id="269" r:id="rId27"/>
    <p:sldId id="301" r:id="rId28"/>
    <p:sldId id="298" r:id="rId29"/>
    <p:sldId id="273" r:id="rId30"/>
    <p:sldId id="282" r:id="rId31"/>
    <p:sldId id="302" r:id="rId32"/>
    <p:sldId id="291" r:id="rId33"/>
    <p:sldId id="281" r:id="rId34"/>
    <p:sldId id="267" r:id="rId35"/>
    <p:sldId id="288" r:id="rId36"/>
    <p:sldId id="293" r:id="rId37"/>
    <p:sldId id="274" r:id="rId38"/>
    <p:sldId id="270" r:id="rId39"/>
    <p:sldId id="266" r:id="rId40"/>
    <p:sldId id="304" r:id="rId41"/>
    <p:sldId id="305" r:id="rId42"/>
    <p:sldId id="29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847" autoAdjust="0"/>
    <p:restoredTop sz="94609" autoAdjust="0"/>
  </p:normalViewPr>
  <p:slideViewPr>
    <p:cSldViewPr>
      <p:cViewPr varScale="1">
        <p:scale>
          <a:sx n="82" d="100"/>
          <a:sy n="82" d="100"/>
        </p:scale>
        <p:origin x="-17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2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1">
                  <c:v>4.2300000000000004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Ср.балл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1">
                  <c:v>81.819999999999993</c:v>
                </c:pt>
              </c:numCache>
            </c:numRef>
          </c:val>
        </c:ser>
        <c:dLbls>
          <c:showVal val="1"/>
        </c:dLbls>
        <c:overlap val="-25"/>
        <c:axId val="97013120"/>
        <c:axId val="97023104"/>
      </c:barChart>
      <c:catAx>
        <c:axId val="9701312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7023104"/>
        <c:crosses val="autoZero"/>
        <c:auto val="1"/>
        <c:lblAlgn val="ctr"/>
        <c:lblOffset val="100"/>
      </c:catAx>
      <c:valAx>
        <c:axId val="97023104"/>
        <c:scaling>
          <c:orientation val="minMax"/>
        </c:scaling>
        <c:delete val="1"/>
        <c:axPos val="l"/>
        <c:numFmt formatCode="General" sourceLinked="1"/>
        <c:tickLblPos val="nextTo"/>
        <c:crossAx val="9701312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20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3.92</c:v>
                </c:pt>
                <c:pt idx="1">
                  <c:v>3.4499999999999997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Ср.балл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66.669999999999987</c:v>
                </c:pt>
                <c:pt idx="1">
                  <c:v>31.82</c:v>
                </c:pt>
              </c:numCache>
            </c:numRef>
          </c:val>
        </c:ser>
        <c:dLbls>
          <c:showVal val="1"/>
        </c:dLbls>
        <c:overlap val="-25"/>
        <c:axId val="95360512"/>
        <c:axId val="95362432"/>
      </c:barChart>
      <c:catAx>
        <c:axId val="9536051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5362432"/>
        <c:crosses val="autoZero"/>
        <c:auto val="1"/>
        <c:lblAlgn val="ctr"/>
        <c:lblOffset val="100"/>
      </c:catAx>
      <c:valAx>
        <c:axId val="95362432"/>
        <c:scaling>
          <c:orientation val="minMax"/>
        </c:scaling>
        <c:delete val="1"/>
        <c:axPos val="l"/>
        <c:numFmt formatCode="General" sourceLinked="1"/>
        <c:tickLblPos val="nextTo"/>
        <c:crossAx val="95360512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20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1"/>
          <c:order val="0"/>
          <c:tx>
            <c:strRef>
              <c:f>Лист1!$C$1</c:f>
              <c:strCache>
                <c:ptCount val="1"/>
                <c:pt idx="0">
                  <c:v>Ср.балл</c:v>
                </c:pt>
              </c:strCache>
            </c:strRef>
          </c:tx>
          <c:dLbls>
            <c:txPr>
              <a:bodyPr/>
              <a:lstStyle/>
              <a:p>
                <a:pPr>
                  <a:defRPr sz="14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 formatCode="0.00">
                  <c:v>4.04</c:v>
                </c:pt>
                <c:pt idx="1">
                  <c:v>3.79</c:v>
                </c:pt>
                <c:pt idx="2">
                  <c:v>3.74</c:v>
                </c:pt>
              </c:numCache>
            </c:numRef>
          </c:val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Качество</c:v>
                </c:pt>
              </c:strCache>
            </c:strRef>
          </c:tx>
          <c:dLbls>
            <c:txPr>
              <a:bodyPr/>
              <a:lstStyle/>
              <a:p>
                <a:pPr>
                  <a:defRPr sz="14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Лист1!$D$2:$D$4</c:f>
              <c:numCache>
                <c:formatCode>0.00</c:formatCode>
                <c:ptCount val="3"/>
                <c:pt idx="0">
                  <c:v>66.669999999999987</c:v>
                </c:pt>
                <c:pt idx="1">
                  <c:v>52.17</c:v>
                </c:pt>
                <c:pt idx="2">
                  <c:v>65.22</c:v>
                </c:pt>
              </c:numCache>
            </c:numRef>
          </c:val>
        </c:ser>
        <c:dLbls>
          <c:showVal val="1"/>
        </c:dLbls>
        <c:gapWidth val="75"/>
        <c:axId val="96928512"/>
        <c:axId val="97007872"/>
      </c:barChart>
      <c:catAx>
        <c:axId val="9692851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97007872"/>
        <c:crosses val="autoZero"/>
        <c:auto val="1"/>
        <c:lblAlgn val="ctr"/>
        <c:lblOffset val="100"/>
      </c:catAx>
      <c:valAx>
        <c:axId val="97007872"/>
        <c:scaling>
          <c:orientation val="minMax"/>
        </c:scaling>
        <c:delete val="1"/>
        <c:axPos val="l"/>
        <c:numFmt formatCode="0.00" sourceLinked="1"/>
        <c:majorTickMark val="none"/>
        <c:tickLblPos val="nextTo"/>
        <c:crossAx val="9692851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Ср.балл</c:v>
                </c:pt>
              </c:strCache>
            </c:strRef>
          </c:tx>
          <c:dLbls>
            <c:txPr>
              <a:bodyPr/>
              <a:lstStyle/>
              <a:p>
                <a:pPr>
                  <a:defRPr sz="14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3.8299999999999987</c:v>
                </c:pt>
                <c:pt idx="1">
                  <c:v>3.79</c:v>
                </c:pt>
                <c:pt idx="2">
                  <c:v>3.79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dLbls>
            <c:txPr>
              <a:bodyPr/>
              <a:lstStyle/>
              <a:p>
                <a:pPr>
                  <a:defRPr sz="14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65.22</c:v>
                </c:pt>
                <c:pt idx="1">
                  <c:v>57.89</c:v>
                </c:pt>
                <c:pt idx="2">
                  <c:v>57.89</c:v>
                </c:pt>
              </c:numCache>
            </c:numRef>
          </c:val>
        </c:ser>
        <c:dLbls>
          <c:showVal val="1"/>
        </c:dLbls>
        <c:gapWidth val="75"/>
        <c:axId val="100406400"/>
        <c:axId val="100407936"/>
      </c:barChart>
      <c:catAx>
        <c:axId val="10040640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00407936"/>
        <c:crosses val="autoZero"/>
        <c:auto val="1"/>
        <c:lblAlgn val="ctr"/>
        <c:lblOffset val="100"/>
      </c:catAx>
      <c:valAx>
        <c:axId val="100407936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0040640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7696143133496675E-2"/>
          <c:y val="0.17455835829670491"/>
          <c:w val="0.90460771373300675"/>
          <c:h val="0.6826349421876312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85.710000000000022</c:v>
                </c:pt>
                <c:pt idx="1">
                  <c:v>66.669999999999987</c:v>
                </c:pt>
                <c:pt idx="2">
                  <c:v>66.669999999999987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Ср.балл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4.17</c:v>
                </c:pt>
                <c:pt idx="1">
                  <c:v>3.71</c:v>
                </c:pt>
                <c:pt idx="2">
                  <c:v>3.8299999999999987</c:v>
                </c:pt>
              </c:numCache>
            </c:numRef>
          </c:val>
        </c:ser>
        <c:dLbls>
          <c:showVal val="1"/>
        </c:dLbls>
        <c:overlap val="-25"/>
        <c:axId val="103239680"/>
        <c:axId val="103241216"/>
      </c:barChart>
      <c:catAx>
        <c:axId val="10323968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03241216"/>
        <c:crosses val="autoZero"/>
        <c:auto val="1"/>
        <c:lblAlgn val="ctr"/>
        <c:lblOffset val="100"/>
      </c:catAx>
      <c:valAx>
        <c:axId val="103241216"/>
        <c:scaling>
          <c:orientation val="minMax"/>
        </c:scaling>
        <c:delete val="1"/>
        <c:axPos val="l"/>
        <c:numFmt formatCode="General" sourceLinked="1"/>
        <c:tickLblPos val="nextTo"/>
        <c:crossAx val="10323968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20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1">
                  <c:v>66.669999999999987</c:v>
                </c:pt>
                <c:pt idx="2">
                  <c:v>66.669999999999987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Ср.балл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1">
                  <c:v>3.71</c:v>
                </c:pt>
                <c:pt idx="2">
                  <c:v>3.38</c:v>
                </c:pt>
              </c:numCache>
            </c:numRef>
          </c:val>
        </c:ser>
        <c:dLbls>
          <c:showVal val="1"/>
        </c:dLbls>
        <c:overlap val="-25"/>
        <c:axId val="103279616"/>
        <c:axId val="100991744"/>
      </c:barChart>
      <c:catAx>
        <c:axId val="10327961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00991744"/>
        <c:crosses val="autoZero"/>
        <c:auto val="1"/>
        <c:lblAlgn val="ctr"/>
        <c:lblOffset val="100"/>
      </c:catAx>
      <c:valAx>
        <c:axId val="100991744"/>
        <c:scaling>
          <c:orientation val="minMax"/>
        </c:scaling>
        <c:delete val="1"/>
        <c:axPos val="l"/>
        <c:numFmt formatCode="General" sourceLinked="1"/>
        <c:tickLblPos val="nextTo"/>
        <c:crossAx val="10327961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20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79.169999999999987</c:v>
                </c:pt>
                <c:pt idx="1">
                  <c:v>87.5</c:v>
                </c:pt>
                <c:pt idx="2">
                  <c:v>77.78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Ср.балл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4.17</c:v>
                </c:pt>
                <c:pt idx="1">
                  <c:v>4.1199999999999966</c:v>
                </c:pt>
                <c:pt idx="2">
                  <c:v>4.17</c:v>
                </c:pt>
              </c:numCache>
            </c:numRef>
          </c:val>
        </c:ser>
        <c:dLbls>
          <c:showVal val="1"/>
        </c:dLbls>
        <c:overlap val="-25"/>
        <c:axId val="103391616"/>
        <c:axId val="103393152"/>
      </c:barChart>
      <c:catAx>
        <c:axId val="10339161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03393152"/>
        <c:crosses val="autoZero"/>
        <c:auto val="1"/>
        <c:lblAlgn val="ctr"/>
        <c:lblOffset val="100"/>
      </c:catAx>
      <c:valAx>
        <c:axId val="103393152"/>
        <c:scaling>
          <c:orientation val="minMax"/>
        </c:scaling>
        <c:delete val="1"/>
        <c:axPos val="l"/>
        <c:numFmt formatCode="General" sourceLinked="1"/>
        <c:tickLblPos val="nextTo"/>
        <c:crossAx val="10339161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20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Отлично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  <c:dLbls>
            <c:txPr>
              <a:bodyPr/>
              <a:lstStyle/>
              <a:p>
                <a:pPr>
                  <a:defRPr sz="12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Хорошо</c:v>
                </c:pt>
              </c:strCache>
            </c:strRef>
          </c:tx>
          <c:dLbls>
            <c:txPr>
              <a:bodyPr/>
              <a:lstStyle/>
              <a:p>
                <a:pPr>
                  <a:defRPr sz="1200">
                    <a:solidFill>
                      <a:schemeClr val="bg2">
                        <a:lumMod val="1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2018-2019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</c:v>
                </c:pt>
                <c:pt idx="2">
                  <c:v>2</c:v>
                </c:pt>
              </c:numCache>
            </c:numRef>
          </c:val>
        </c:ser>
        <c:dLbls>
          <c:showVal val="1"/>
        </c:dLbls>
        <c:overlap val="-25"/>
        <c:axId val="104950784"/>
        <c:axId val="104956672"/>
      </c:barChart>
      <c:catAx>
        <c:axId val="10495078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04956672"/>
        <c:crosses val="autoZero"/>
        <c:auto val="1"/>
        <c:lblAlgn val="ctr"/>
        <c:lblOffset val="100"/>
      </c:catAx>
      <c:valAx>
        <c:axId val="104956672"/>
        <c:scaling>
          <c:orientation val="minMax"/>
        </c:scaling>
        <c:delete val="1"/>
        <c:axPos val="l"/>
        <c:numFmt formatCode="General" sourceLinked="1"/>
        <c:tickLblPos val="nextTo"/>
        <c:crossAx val="104950784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20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D7D5FC8-2065-4A8E-B925-27F83AE89F52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0D582732-B191-4D89-BB9A-967FEE7F2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D5FC8-2065-4A8E-B925-27F83AE89F52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2732-B191-4D89-BB9A-967FEE7F2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D5FC8-2065-4A8E-B925-27F83AE89F52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2732-B191-4D89-BB9A-967FEE7F2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D5FC8-2065-4A8E-B925-27F83AE89F52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2732-B191-4D89-BB9A-967FEE7F2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D5FC8-2065-4A8E-B925-27F83AE89F52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2732-B191-4D89-BB9A-967FEE7F2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D5FC8-2065-4A8E-B925-27F83AE89F52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2732-B191-4D89-BB9A-967FEE7F2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7D5FC8-2065-4A8E-B925-27F83AE89F52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D582732-B191-4D89-BB9A-967FEE7F25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D7D5FC8-2065-4A8E-B925-27F83AE89F52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0D582732-B191-4D89-BB9A-967FEE7F2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D5FC8-2065-4A8E-B925-27F83AE89F52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2732-B191-4D89-BB9A-967FEE7F2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D5FC8-2065-4A8E-B925-27F83AE89F52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2732-B191-4D89-BB9A-967FEE7F2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D5FC8-2065-4A8E-B925-27F83AE89F52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82732-B191-4D89-BB9A-967FEE7F2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D7D5FC8-2065-4A8E-B925-27F83AE89F52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D582732-B191-4D89-BB9A-967FEE7F25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00496" y="4357694"/>
            <a:ext cx="4500594" cy="50006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Федорова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Аина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Валерьевна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1214422"/>
            <a:ext cx="4857784" cy="2428892"/>
          </a:xfrm>
        </p:spPr>
        <p:txBody>
          <a:bodyPr>
            <a:normAutofit fontScale="40000" lnSpcReduction="20000"/>
          </a:bodyPr>
          <a:lstStyle/>
          <a:p>
            <a:pPr lvl="0" algn="just" fontAlgn="base">
              <a:lnSpc>
                <a:spcPct val="17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Преподаватель ГБПОУ РС (Я) «Якутский сельскохозяйственный техникум»</a:t>
            </a:r>
          </a:p>
          <a:p>
            <a:pPr lvl="0" algn="just" fontAlgn="base">
              <a:lnSpc>
                <a:spcPct val="17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Образование – высшее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ГОУ ВПО «Якутский  государственный университет имени М.К. </a:t>
            </a:r>
            <a:r>
              <a:rPr lang="ru-RU" sz="2200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Аммосова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», 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квалификация учитель Технологии и предпринимательства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 специальности «Технология и предпринимательство» 1627045, 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выданный 05.06.2006г.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Общий стаж – 22 лет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Педагогический стаж – 20 года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Имеющаяся квалификационная категория - высшая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(Приказ  № 12-17/6 от 04.06.18)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Заявленная квалификационная категория - подтверждение высшей категории</a:t>
            </a:r>
          </a:p>
          <a:p>
            <a:endParaRPr lang="ru-RU" sz="1600" b="1" dirty="0"/>
          </a:p>
        </p:txBody>
      </p:sp>
      <p:pic>
        <p:nvPicPr>
          <p:cNvPr id="1026" name="Picture 2" descr="C:\Users\Администратор\Downloads\WhatsApp Image 2023-04-26 at 15.14.0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85860"/>
            <a:ext cx="2917516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50006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2.1. Результаты учебной деятельности по итогам мониторинга ПОО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571613"/>
            <a:ext cx="4038600" cy="47863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МДК 02.01 Кадастры и кадастровая оценка земель</a:t>
            </a:r>
          </a:p>
          <a:p>
            <a:pPr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21.02.05 Земельно-имущественные отношения</a:t>
            </a:r>
          </a:p>
          <a:p>
            <a:pPr>
              <a:buNone/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642910" y="2428868"/>
          <a:ext cx="3429024" cy="3214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3. Результаты освоения обучающимися образовательных программ по итогам мониторинга системы образования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14489"/>
            <a:ext cx="4038600" cy="421484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800" u="sng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1800" u="sng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1800" u="sng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400" u="sng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Результаты защиты ВКР:</a:t>
            </a:r>
          </a:p>
          <a:p>
            <a:pPr algn="ctr">
              <a:buNone/>
            </a:pPr>
            <a:endParaRPr lang="ru-RU" sz="14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2018-2019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уч.г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отлично -3;  хорошо -2</a:t>
            </a:r>
          </a:p>
          <a:p>
            <a:pPr algn="ctr">
              <a:buNone/>
            </a:pPr>
            <a:endParaRPr lang="ru-RU" sz="14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2021-2022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уч.г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отлично - 4 </a:t>
            </a:r>
          </a:p>
          <a:p>
            <a:pPr algn="ctr">
              <a:buNone/>
            </a:pPr>
            <a:endParaRPr lang="ru-RU" sz="14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2022-2023уч.г. 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отлично -3;  хорошо -2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28596" y="1857364"/>
          <a:ext cx="4500594" cy="3603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928694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Альберт\Downloads\WhatsApp Image 2023-04-06 at 15.16.18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2428868"/>
            <a:ext cx="4038600" cy="3028950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353703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На уровне ПОО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2019 г. - 1 место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Павлова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Айсена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Анатольевна в олимпиаде по дисциплине «Инженерная графика» среди студентов ЯСХТ по специальности  «Технология молока и молочной продукции», диплом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2023 г. - 2 место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олимпиаде  «Инженерная графика» среди студентов ЯСХТ Ивановой Валентины Семеновны студентки специальности «Землеустройство».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2023 г. - 1 место в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олимпиаде  «Инженерная графика» среди студентов ЯСХТ Рожиной  Юлии студентки специальности «Земельно-имущественные отношения», диплом.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2023 г. - 2 место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в олимпиаде  «Инженерная графика» среди студентов ЯСХТ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Севостьянова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Евгения студента специальности «Эксплуатация и ремонт сельскохозяйственной техники и оборудования»,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диплом.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2023 г. - 3 место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в олимпиаде  «Инженерная графика» среди студентов ЯСХТ Карпова Евгения студента специальности «Эксплуатация и ремонт сельскохозяйственной техники и оборудования», диплом.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572560" cy="1000132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728" y="1500174"/>
            <a:ext cx="211561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42628" y="1500174"/>
            <a:ext cx="216882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7158" y="4714885"/>
            <a:ext cx="37862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XI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Республиканская дистанционная  олимпиада среди студентов СПО 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 черчению и  Инженерной графике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2 МЕСТО 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Иванова Валентина Семеновна      2019г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57686" y="4714884"/>
            <a:ext cx="38576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XI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Республиканская дистанционная  олимпиада среди студентов СПО 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 черчению и Инженерной графике 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3 МЕСТО  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Павлова 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Айсена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Анатольевна       2019г.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40108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4429124" y="1600200"/>
            <a:ext cx="400052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    </a:t>
            </a:r>
          </a:p>
          <a:p>
            <a:pPr>
              <a:buNone/>
            </a:pPr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2022 г. -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Диплом 1 степени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Республиканского творческого      конкурса 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«Ты сильнее привычки» 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 командую работу, выполненные кружковцами  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«Мир рисунка, графики и каллиграфии»  в рамках Всемирного дня без табака.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928662" y="1643050"/>
            <a:ext cx="3054324" cy="43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1026" name="Picture 2" descr="E:\Сертификат 1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928802"/>
            <a:ext cx="2857520" cy="1969636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857620" y="1714488"/>
            <a:ext cx="4572032" cy="44291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   </a:t>
            </a:r>
          </a:p>
          <a:p>
            <a:pPr algn="ctr">
              <a:buNone/>
            </a:pP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buNone/>
            </a:pP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E:\Сертификат 2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000504"/>
            <a:ext cx="2840163" cy="200814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86314" y="2928934"/>
            <a:ext cx="31432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Участие в конкурсе изобразительного искусства  приученный году педагога и наставника в рамках молодежного фестиваля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«МУУС УСТАР»  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АКЦЕНТ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март 2023г. 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714356"/>
            <a:ext cx="83820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81000" y="1714488"/>
            <a:ext cx="8191528" cy="1143008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endParaRPr lang="ru-RU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Сертификаты  за активное участие в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VIII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открытом ежегодном конкурсе детских рисунков «Победа глазами детей» посвященному 100-летию гражданской авиации, 78-летию победы ВОВ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381000" y="3786189"/>
            <a:ext cx="3976686" cy="280852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72000" y="3214686"/>
          <a:ext cx="4071966" cy="2947469"/>
        </p:xfrm>
        <a:graphic>
          <a:graphicData uri="http://schemas.openxmlformats.org/presentationml/2006/ole">
            <p:oleObj spid="_x0000_s2050" name="Acrobat Document" r:id="rId3" imgW="7744680" imgH="5553000" progId="AcroExch.Document.7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28596" y="3143248"/>
          <a:ext cx="4145085" cy="3000396"/>
        </p:xfrm>
        <a:graphic>
          <a:graphicData uri="http://schemas.openxmlformats.org/presentationml/2006/ole">
            <p:oleObj spid="_x0000_s2051" name="Acrobat Document" r:id="rId4" imgW="7744680" imgH="55530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146489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929058" y="4071941"/>
            <a:ext cx="4614866" cy="1857389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buNone/>
            </a:pPr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Республиканская дистанционная олимпиада по черчению </a:t>
            </a:r>
          </a:p>
          <a:p>
            <a:pPr algn="ctr">
              <a:buNone/>
            </a:pPr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(ручная графика)  среди студентов СПО        </a:t>
            </a:r>
            <a:r>
              <a:rPr lang="ru-RU" sz="31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Апрель 2023г. </a:t>
            </a:r>
          </a:p>
          <a:p>
            <a:pPr>
              <a:buNone/>
            </a:pPr>
            <a:endParaRPr lang="ru-RU" sz="31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1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Сертификат </a:t>
            </a:r>
            <a:r>
              <a:rPr lang="ru-RU" sz="31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Севостьянов</a:t>
            </a:r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Евгений по специальности: «Эксплуатация и ремонт сельскохозяйственной техники и оборудования»</a:t>
            </a:r>
          </a:p>
          <a:p>
            <a:r>
              <a:rPr lang="ru-RU" sz="31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Сертификат </a:t>
            </a:r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Карпов Евгений по специальности:«Эксплуатация и ремонт сельскохозяйственной техники и оборудования» </a:t>
            </a:r>
          </a:p>
          <a:p>
            <a:r>
              <a:rPr lang="ru-RU" sz="31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Сертификат</a:t>
            </a:r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Рожина Юлия по специальности: «Земельно-имущественные отношения» </a:t>
            </a:r>
          </a:p>
          <a:p>
            <a:r>
              <a:rPr lang="ru-RU" sz="31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Сертификат</a:t>
            </a:r>
            <a:r>
              <a:rPr lang="ru-RU" sz="31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Павлова Светлана  по специальности: «Земельно-имущественные отношения»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643050"/>
            <a:ext cx="145019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786190"/>
            <a:ext cx="141453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3786190"/>
            <a:ext cx="140901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D:\AINA\Photo_iphone_KZ_NSK\2019 зима\IMG_6029.JPG"/>
          <p:cNvPicPr>
            <a:picLocks noChangeAspect="1" noChangeArrowheads="1"/>
          </p:cNvPicPr>
          <p:nvPr/>
        </p:nvPicPr>
        <p:blipFill>
          <a:blip r:embed="rId6" cstate="print"/>
          <a:srcRect b="18223"/>
          <a:stretch>
            <a:fillRect/>
          </a:stretch>
        </p:blipFill>
        <p:spPr bwMode="auto">
          <a:xfrm rot="5400000">
            <a:off x="6322230" y="1750208"/>
            <a:ext cx="2428893" cy="2071702"/>
          </a:xfrm>
          <a:prstGeom prst="rect">
            <a:avLst/>
          </a:prstGeom>
          <a:noFill/>
        </p:spPr>
      </p:pic>
      <p:pic>
        <p:nvPicPr>
          <p:cNvPr id="9" name="Picture 3" descr="D:\AINA\Photo_iphone_KZ_NSK\220APPLE\IMG_02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107653" y="1750207"/>
            <a:ext cx="2428892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28736"/>
            <a:ext cx="4038600" cy="48577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1 место Малышева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Саина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в Республиканской 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предметной олимпиады по  «Инженерной графике»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28736"/>
            <a:ext cx="4038600" cy="48577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2 место Карпов Евгений 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в Республиканской 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предметной олимпиады по «Инженерной графике»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214554"/>
            <a:ext cx="2819442" cy="401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285992"/>
            <a:ext cx="2775748" cy="394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cap="all" noProof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000" b="1" cap="all" noProof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b="1" cap="all" noProof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000" b="1" cap="all" noProof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r>
              <a:rPr lang="ru-RU" sz="1300" b="1" i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b="1" i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3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2834678" cy="197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85860"/>
            <a:ext cx="2815484" cy="199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429000"/>
            <a:ext cx="2398933" cy="302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 b="3031"/>
          <a:stretch>
            <a:fillRect/>
          </a:stretch>
        </p:blipFill>
        <p:spPr bwMode="auto">
          <a:xfrm>
            <a:off x="6286512" y="3357562"/>
            <a:ext cx="257748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5000" y="1285860"/>
            <a:ext cx="274761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357694"/>
            <a:ext cx="3214710" cy="20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928926" y="3214687"/>
            <a:ext cx="33575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Участие в отборочном туре Дальневосточного региона во Всероссийском </a:t>
            </a:r>
            <a:r>
              <a:rPr lang="ru-RU" sz="1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антикоррупционном</a:t>
            </a:r>
            <a:r>
              <a:rPr lang="ru-RU" sz="1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форуме финансово-экономических органов</a:t>
            </a:r>
          </a:p>
          <a:p>
            <a:pPr>
              <a:buNone/>
            </a:pPr>
            <a:r>
              <a:rPr lang="ru-RU" sz="1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конкурсе буклетов </a:t>
            </a:r>
          </a:p>
          <a:p>
            <a:pPr>
              <a:buNone/>
            </a:pPr>
            <a:r>
              <a:rPr lang="ru-RU" sz="1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 место </a:t>
            </a:r>
            <a:r>
              <a:rPr lang="ru-RU" sz="1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Алексеева </a:t>
            </a:r>
            <a:r>
              <a:rPr lang="ru-RU" sz="1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Саргылана</a:t>
            </a:r>
            <a:r>
              <a:rPr lang="ru-RU" sz="1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Портнягина Жанна </a:t>
            </a:r>
          </a:p>
          <a:p>
            <a:pPr>
              <a:buNone/>
            </a:pPr>
            <a:r>
              <a:rPr lang="ru-RU" sz="1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конкурсе буклетов </a:t>
            </a:r>
          </a:p>
          <a:p>
            <a:pPr>
              <a:buNone/>
            </a:pPr>
            <a:r>
              <a:rPr lang="ru-RU" sz="1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3 место </a:t>
            </a:r>
            <a:r>
              <a:rPr lang="ru-RU" sz="1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Михайлова Галина 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428628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1. Результаты повышения квалификации по профилю педагогической деятельности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31856" y="968418"/>
            <a:ext cx="2571768" cy="363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 t="1721" r="496"/>
          <a:stretch>
            <a:fillRect/>
          </a:stretch>
        </p:blipFill>
        <p:spPr bwMode="auto">
          <a:xfrm rot="5400000">
            <a:off x="5464426" y="964938"/>
            <a:ext cx="257286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857752" y="4071942"/>
            <a:ext cx="37862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25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февраля по 01 марта 2019 г. - курсы повышения квалификации по дополнительной профессиональной программе «Информационные и коммуникационные технологии в профессиональной деятельности педагога» (г. Якутск, ГАП ОУ РС (Я) «Якутский педагогический колледж им. С.Ф. Гоголева»), 72 часа, номер удостоверения:142408856949 ,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рег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№ 1490 от 01 марта  2019 г.)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4214818"/>
            <a:ext cx="36433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 11 апреля по 03 мая 2018 г. - курсы повышения квалификации по программе «Компьютерные технологии: Эффективное использование в процессе обучения в условиях реализации ФГОС» (ООО «Столичный учебный центр» 72 часа, номер удостоверения: ПК № 0007680,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рег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№ 7651 г. Москва, 2019 г.)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r>
              <a:rPr lang="ru-RU" sz="1600" b="1" i="1" cap="al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cap="al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857224" y="1714488"/>
            <a:ext cx="4071966" cy="4143403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2023 г. -  Сертификаты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отборочного этапа </a:t>
            </a:r>
          </a:p>
          <a:p>
            <a:pPr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«Рисунок и живопись»  </a:t>
            </a:r>
          </a:p>
          <a:p>
            <a:pPr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Открытой предметной многопрофильной олимпиады школьников  Алтайского государственного университета (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АлтГУ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«Покори Университет» </a:t>
            </a:r>
          </a:p>
          <a:p>
            <a:pPr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Наховой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Ларисы Львовны </a:t>
            </a:r>
          </a:p>
          <a:p>
            <a:pPr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Карпова Евгения Ивановича </a:t>
            </a:r>
          </a:p>
          <a:p>
            <a:pPr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февраль 2023г.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536520"/>
            <a:ext cx="3103982" cy="217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857628"/>
            <a:ext cx="3123798" cy="219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8581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320" b="561"/>
          <a:stretch>
            <a:fillRect/>
          </a:stretch>
        </p:blipFill>
        <p:spPr bwMode="auto">
          <a:xfrm>
            <a:off x="1285852" y="1928802"/>
            <a:ext cx="2928958" cy="43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357686" y="1643050"/>
            <a:ext cx="3929090" cy="43577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   </a:t>
            </a:r>
          </a:p>
          <a:p>
            <a:pPr algn="ctr">
              <a:buNone/>
            </a:pPr>
            <a:endParaRPr lang="ru-RU" sz="16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Диплом  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степени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Конкурса буклетов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антикоррупционного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форума финансово-экономических органов Российской Федерации Михайловой Галины Петровны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ноябрь  2022 г.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71438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5. Результаты использования новых образовательных технологий 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857365"/>
            <a:ext cx="4038600" cy="442915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 В ходе учебной деятельности преподаватель активно использует информационную систему «Сетевой Город. Образование», электронные  библиотечные системы «Лань»,  Национальной библиотеки РС (Я) и научной электронной библиотеки </a:t>
            </a: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eLibrary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тесты и задания различного уровня и средства ИКТ, виртуальные доски </a:t>
            </a: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Padlet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Miro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Jamboard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мультимедийная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доска 306 кабинет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Использует элементы дистанционного обучения участников образовательного процесса на платформе 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Zoom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Сферум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Телемост,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Вебинар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оформление сервисы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Яндекса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Google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– форма, </a:t>
            </a: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OnlineTestPad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тесты </a:t>
            </a: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easyQuizzy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050" name="Picture 2" descr="C:\Users\Альберт\Downloads\WhatsApp Image 2023-04-27 at 14.38.23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857364"/>
            <a:ext cx="3161109" cy="4214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6. Эффективность работы по программно-методическому сопровождению образовательного процесса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71546"/>
            <a:ext cx="8501122" cy="550072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Преподаватель разработала: 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2018 г.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Учебно-методический комплекс по обучаемым дисциплинам. Фонды оценочных средств по обучаемым дисциплинам</a:t>
            </a:r>
          </a:p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2022 г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- Рабочие программы по преподаваемой дисциплине, соответствующие предъявляемым требованиям ФГОС по структуре и содержанию. Разработки дополнены дидактическими материалами по различным темам, заданиями для выполнения самостоятельной работы на уроке и внеурочное время, материалами для контроля знаний – вариантами письменных работ, директорскими контрольными работами. </a:t>
            </a:r>
          </a:p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2022 г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- Рабочие программы по ФГОС по специальностям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Профессионалитета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: 35.02.16 Эксплуатация и ремонт сельскохозяйственной техники и оборудования</a:t>
            </a:r>
          </a:p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2022 г.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- УТК по специальности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Профессионалитета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: 35.02.16 Эксплуатация и ремонт сельскохозяйственной техники и оборудования</a:t>
            </a:r>
          </a:p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2022 г.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- Обновление ФОС по специальности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Профессионалитета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: 35.02.16 Эксплуатация и ремонт сельскохозяйственной техники и оборудования</a:t>
            </a:r>
          </a:p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2023г.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– Рабочие программы по преподаваемой дисциплине, соответствующие предъявляемым требованиям ФГОС по структуре и содержанию. Разработки дополнены дидактическими материалами по различным темам, заданиями для выполнения самостоятельной работы на уроке и внеурочное время, материалами для контроля знаний – вариантами письменных работ, директорскими контрольными работами.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699268" y="3515653"/>
            <a:ext cx="210212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Альберт\Downloads\WhatsApp Image 2023-03-24 at 17.46.57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643050"/>
            <a:ext cx="3071834" cy="219671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357686" y="4000504"/>
            <a:ext cx="400052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рамках недели «Земельных специальностей» проведение открытого внеурочного мероприятия игры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Брейн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– Ринг «Топографического диктанта»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Сертификат 2023 г.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9" name="Picture 3" descr="C:\Users\Альберт\Downloads\WhatsApp Image 2023-03-24 at 17.47.30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643050"/>
            <a:ext cx="3071834" cy="2200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212" t="3158" r="2654" b="547"/>
          <a:stretch>
            <a:fillRect/>
          </a:stretch>
        </p:blipFill>
        <p:spPr bwMode="auto">
          <a:xfrm>
            <a:off x="928662" y="1357298"/>
            <a:ext cx="3214710" cy="435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572000" y="1357298"/>
            <a:ext cx="38576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Публикация статьи на тему: «Апробация электронного тестирования с помощью мобильного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гаджета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сборнике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Республиканского заочный конкурс методических разработок среди педагогических работников организаций СПО «Педагогические идеи»,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 направлению  «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Мультимедийная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презентация»  ГАПОУ РС(Я) "НПК",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ДИПЛОМ 3 степени от2018 г.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с правом на публикацию в сайте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Намского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педагогического колледжа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85786" y="1600200"/>
            <a:ext cx="3710014" cy="446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Публикация статьи Методическая разработка на тему «Оформление проекта планировки и застройки» 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VIII Республиканский заочный конкурс методических разработок среди педагогических работников организаций СПО «Педагогические идеи», 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ГАПОУ РС(Я) "НПК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сертификат от 04.02.2023 г.,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 правом на публикацию в сайте </a:t>
            </a:r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Намского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педагогического колледжа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571612"/>
            <a:ext cx="3127810" cy="423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857232"/>
            <a:ext cx="8382000" cy="71438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857224" y="1857364"/>
            <a:ext cx="3286148" cy="857256"/>
          </a:xfrm>
        </p:spPr>
        <p:txBody>
          <a:bodyPr/>
          <a:lstStyle/>
          <a:p>
            <a:endParaRPr lang="ru-RU" sz="1100" b="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000" b="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Федорова </a:t>
            </a:r>
            <a:r>
              <a:rPr lang="ru-RU" sz="1000" b="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Аина</a:t>
            </a:r>
            <a:r>
              <a:rPr lang="ru-RU" sz="1000" b="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Валерьевна, </a:t>
            </a:r>
            <a:r>
              <a:rPr lang="ru-RU" sz="1000" b="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Жарникова</a:t>
            </a:r>
            <a:r>
              <a:rPr lang="ru-RU" sz="1000" b="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Ксения Николаевна на тему: Кадастровая оценка земель  сельскохозяйственного назначения на примере земельного участка </a:t>
            </a:r>
            <a:r>
              <a:rPr lang="ru-RU" sz="1000" b="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Хангаласского</a:t>
            </a:r>
            <a:r>
              <a:rPr lang="ru-RU" sz="1000" b="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улуса.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5143504" y="1857364"/>
            <a:ext cx="3071834" cy="857256"/>
          </a:xfrm>
        </p:spPr>
        <p:txBody>
          <a:bodyPr/>
          <a:lstStyle/>
          <a:p>
            <a:r>
              <a:rPr lang="ru-RU" sz="1000" b="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Федорова </a:t>
            </a:r>
            <a:r>
              <a:rPr lang="ru-RU" sz="1000" b="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Аина</a:t>
            </a:r>
            <a:r>
              <a:rPr lang="ru-RU" sz="1000" b="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Валерьевна, </a:t>
            </a:r>
            <a:r>
              <a:rPr lang="ru-RU" sz="1000" b="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Оболкин</a:t>
            </a:r>
            <a:r>
              <a:rPr lang="ru-RU" sz="1000" b="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Андрей Геннадьевич  на тему: Схема размещения закрепленных и общедоступных охотничьих угодий на территории МР «</a:t>
            </a:r>
            <a:r>
              <a:rPr lang="ru-RU" sz="1000" b="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Усть-Алданский</a:t>
            </a:r>
            <a:r>
              <a:rPr lang="ru-RU" sz="1000" b="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улус РС(Я)» в программе ГИС Панорама. </a:t>
            </a:r>
            <a:endParaRPr lang="ru-RU" sz="1000" b="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381000" y="3071810"/>
            <a:ext cx="3976686" cy="27860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 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714620"/>
            <a:ext cx="3286148" cy="217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714620"/>
            <a:ext cx="3071834" cy="216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000100" y="5072074"/>
            <a:ext cx="73581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Публикация  в сборнике научных статьей Устойчивое развитие сельского хозяйства и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агросистем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будущего в Артике. 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Всероссийская студенческая научно-практическая конференция в рамках «Северного форума - 2022» Новокузнецк Ноябрь 2022гг.   </a:t>
            </a:r>
          </a:p>
          <a:p>
            <a:pPr algn="just">
              <a:buNone/>
            </a:pP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eLIBRARY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RU 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Научная электронная библиотека публикация 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8. Результаты участия и продуктивность методической деятельности преподавателя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 rot="10800000">
            <a:off x="857224" y="1714488"/>
            <a:ext cx="319967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43372" y="1571612"/>
            <a:ext cx="4572032" cy="4525963"/>
          </a:xfrm>
        </p:spPr>
        <p:txBody>
          <a:bodyPr/>
          <a:lstStyle/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Февраль 2023.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Под руководством творческого кружка </a:t>
            </a:r>
          </a:p>
          <a:p>
            <a:pPr algn="ctr">
              <a:buNone/>
            </a:pP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Аины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Валерьевны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«Мир графики рисунка и каллиграфии» стали призерами и победителями Республиканских и Дальневосточных конкурсах рисунка. 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Почетная грамота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за активное участие в общественной жизни техникума, за позитив и помощь во всем.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     Главный врач ГБУ РС(Я)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   Депутат ЯГД Васильев Н.Н. 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8. Результаты участия и продуктивность методической деятельности преподавателя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71612"/>
            <a:ext cx="319788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0" y="1571612"/>
            <a:ext cx="4038600" cy="448939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Апрель 2023г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Благодарственное письмо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за подготовку участников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в Республиканской олимпиаде по черчению среди студентов СПО.</a:t>
            </a:r>
          </a:p>
          <a:p>
            <a:pPr algn="ctr">
              <a:buNone/>
            </a:pPr>
            <a:endParaRPr lang="ru-RU" sz="18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Директор ГАПОУ РС(Я) «</a:t>
            </a:r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Намский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педагогический колледж им. И.Е. </a:t>
            </a:r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Винокурова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 Директор Никитина Е.В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  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1. Результаты повышения квалификации по профилю педагогической деятельности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t="1753"/>
          <a:stretch>
            <a:fillRect/>
          </a:stretch>
        </p:blipFill>
        <p:spPr bwMode="auto">
          <a:xfrm rot="5400000">
            <a:off x="1356482" y="643726"/>
            <a:ext cx="2643208" cy="378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387488" y="684686"/>
            <a:ext cx="2663532" cy="372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929190" y="4000504"/>
            <a:ext cx="3643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 14 октября по 15 октября 2021 г.– курсы повышения квалификации по дополнительной профессиональной программе «Цифровые образовательные ресурсы в профессиональной деятельности преподавателя СПО» (г. Якутск ГБПОУ РС (Я) «ЯСХТ», 16 часов, номер удостоверения: 140800004743 ,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рег.№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1116 от 15 октября 2021 года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4000504"/>
            <a:ext cx="36433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 23 сентября по 24 сентября 2020 г - курсы повышения квалификации по дополнительной профессиональной программе «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- инструменты для организации дистанционного обучения» (г. Якутск, ГБПОУ РС (Я) Якутский индустриально-педагогический колледж», 16 часов, номер удостоверения 142406291768,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рег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№ 0353 от 25 сентября 2020 г.), защита итоговой работы на тему: «Комплексная разработка заданий на сервисах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Google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виртуальных досках  </a:t>
            </a: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Padlet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Miro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Jamboard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Canva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8. Результаты участия и продуктивность методической деятельности преподавателя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00200"/>
            <a:ext cx="3857652" cy="45259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Апрель  2023г.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Благодарственное письмо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организации и проведении  Республиканской </a:t>
            </a:r>
            <a:r>
              <a:rPr lang="ru-RU" sz="18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онлайн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предметной олимпиады по «Инженерной графике»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ГБПОУ РС(Я) Якутский сельскохозяйственный техникум. </a:t>
            </a:r>
            <a:endParaRPr lang="ru-RU" sz="180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Директор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Самсонов А.П. 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71612"/>
            <a:ext cx="3092949" cy="454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8. Результаты участия и продуктивность методической деятельности преподавателя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3050"/>
            <a:ext cx="4038600" cy="5132337"/>
          </a:xfrm>
        </p:spPr>
        <p:txBody>
          <a:bodyPr/>
          <a:lstStyle/>
          <a:p>
            <a:pPr algn="ctr">
              <a:buNone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2022 г.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Член жюри в фотоконкурсе 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«Мой любимый город Якутск», 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посвященного к 390-летию города Якутска среди студентов ГБПОУ РС(Я) ЯСХТ 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43050"/>
            <a:ext cx="4038600" cy="280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63456" y="2479826"/>
            <a:ext cx="281656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643438" y="4714885"/>
            <a:ext cx="4071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    2022г.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Член жюри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«Лучшая новогодняя стенгазета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        среди студентов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ГБПОУ РС(Я) ЯСХТ</a:t>
            </a:r>
            <a:endParaRPr lang="ru-RU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78581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8. Результаты участия и продуктивность методической деятельности преподавателя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6385" name="Picture 1" descr="C:\Users\Альберт\Downloads\WhatsApp Image 2023-04-26 at 15.58.50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714348" y="2143116"/>
            <a:ext cx="4038600" cy="302895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29190" y="2143116"/>
            <a:ext cx="3286148" cy="3071834"/>
          </a:xfrm>
        </p:spPr>
        <p:txBody>
          <a:bodyPr>
            <a:normAutofit/>
          </a:bodyPr>
          <a:lstStyle/>
          <a:p>
            <a:pPr marL="274320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2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ru-RU" sz="1200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74320" indent="-274320" algn="just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2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Аина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Валерьевна - наставник преподавателю Фоминой М.Н. </a:t>
            </a:r>
          </a:p>
          <a:p>
            <a:pPr marL="274320" indent="-274320" algn="just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Составлен совместный план работы, оказана методическая помощь по разработке учебных программ, дана консультация по составлению различной документации. 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7143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8. Результаты участия и продуктивность методической деятельности преподавателя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457200" y="1857365"/>
            <a:ext cx="4038600" cy="3714776"/>
          </a:xfrm>
        </p:spPr>
        <p:txBody>
          <a:bodyPr>
            <a:normAutofit fontScale="92500"/>
          </a:bodyPr>
          <a:lstStyle/>
          <a:p>
            <a:pPr marL="274320" indent="-27432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Наставник </a:t>
            </a:r>
          </a:p>
          <a:p>
            <a:pPr marL="274320" indent="-27432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преподаватель - студента </a:t>
            </a:r>
          </a:p>
          <a:p>
            <a:pPr marL="274320" indent="-27432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Жарникова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Ксения Николаевна </a:t>
            </a:r>
          </a:p>
          <a:p>
            <a:pPr marL="274320" indent="-27432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3 курса</a:t>
            </a:r>
          </a:p>
          <a:p>
            <a:pPr marL="274320" indent="-27432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 специальности </a:t>
            </a:r>
          </a:p>
          <a:p>
            <a:pPr marL="274320" indent="-27432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«Земельно-имущественные отношения» </a:t>
            </a:r>
          </a:p>
          <a:p>
            <a:pPr marL="274320" indent="-27432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Опубликованы статьи, проведены консультации для семинаров, олимпиад и составлении отчетов по производственной практике </a:t>
            </a:r>
          </a:p>
          <a:p>
            <a:pPr marL="274320" indent="-27432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ru-RU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Альберт\Downloads\WhatsApp Image 2023-03-13 at 16.52.44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928802"/>
            <a:ext cx="3368078" cy="3930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8. Результаты участия и продуктивность методической деятельности преподавателя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48596" y="523051"/>
            <a:ext cx="3143273" cy="481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14348" y="4572008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2023 г. Сертификат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Эксперта 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III Республиканской научно – практической конференции 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«Управление земельными ресурсами, землеустройство, кадастр, геодезия и картография, Проблемы и перспективы развития» с региональным участием.  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АГАТу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5361" name="Picture 1" descr="C:\Users\Альберт\Downloads\WhatsApp Image 2023-04-26 at 23.31.59.jpeg"/>
          <p:cNvPicPr>
            <a:picLocks noChangeAspect="1" noChangeArrowheads="1"/>
          </p:cNvPicPr>
          <p:nvPr/>
        </p:nvPicPr>
        <p:blipFill>
          <a:blip r:embed="rId3" cstate="print"/>
          <a:srcRect t="23077"/>
          <a:stretch>
            <a:fillRect/>
          </a:stretch>
        </p:blipFill>
        <p:spPr bwMode="auto">
          <a:xfrm>
            <a:off x="5572132" y="1357298"/>
            <a:ext cx="2764939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00066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8. Результаты участия и продуктивность методической деятельности преподавателя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96" r="3386" b="1578"/>
          <a:stretch>
            <a:fillRect/>
          </a:stretch>
        </p:blipFill>
        <p:spPr bwMode="auto">
          <a:xfrm rot="5400000">
            <a:off x="2120074" y="523076"/>
            <a:ext cx="3071833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одержимое 8"/>
          <p:cNvSpPr>
            <a:spLocks noGrp="1"/>
          </p:cNvSpPr>
          <p:nvPr>
            <p:ph sz="half" idx="4294967295"/>
          </p:nvPr>
        </p:nvSpPr>
        <p:spPr>
          <a:xfrm>
            <a:off x="785786" y="4572008"/>
            <a:ext cx="7215238" cy="171449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 Сертификат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эксперта III Республиканской олимпиады профессионального мастерства  обучающихся по специальностям среднего профессионального образования УГС 21.00.00. Прикладная геодезия, горное дело, нефтегазовое дело и геодезия 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Министерство образования и науки Республики Саха (Якутия)ГАУ ДПО РС(Я) «Институт развития профессионального образования»     2023г.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Users\Альберт\Downloads\WhatsApp Image 2023-04-26 at 22.55.0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142984"/>
            <a:ext cx="1714511" cy="1143008"/>
          </a:xfrm>
          <a:prstGeom prst="rect">
            <a:avLst/>
          </a:prstGeom>
          <a:noFill/>
        </p:spPr>
      </p:pic>
      <p:pic>
        <p:nvPicPr>
          <p:cNvPr id="14340" name="Picture 4" descr="C:\Users\Альберт\Downloads\WhatsApp Image 2023-04-26 at 22.55.3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214554"/>
            <a:ext cx="1714512" cy="2154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8. Результаты участия и продуктивность методической деятельности преподавателя</a:t>
            </a:r>
            <a:b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3204943" cy="453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3" name="Picture 1" descr="C:\Users\Альберт\Downloads\WhatsApp Image 2023-04-12 at 15.35.45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428736"/>
            <a:ext cx="3786208" cy="28396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000496" y="4429132"/>
            <a:ext cx="40005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2023г. Сертификат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Эксперта  Республиканской научно-практической конференции «Актуальные вопросы развития агропромышленного комплекса»,посвященный 105-летию Якутского сельскохозяйственного техникума.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ГБПОУ РС(Я) ЯСХТ 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8. Результаты участия и продуктивность методической деятельности преподавателя</a:t>
            </a:r>
            <a:b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071538" y="1714486"/>
            <a:ext cx="2893910" cy="416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214810" y="1857364"/>
            <a:ext cx="42148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Сентябрь 2022г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Благодарственное письмо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 активное участие и качественную подготовку мероприятий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Республиканской ярмарки вакансий для молодых граждан «Траектория карьеры». Государственный комитет Республики Саха (Якутия) по занятости населения 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214415" y="1214421"/>
            <a:ext cx="3571899" cy="471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429256" y="2571744"/>
            <a:ext cx="32861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/>
          </a:p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Февраль 2023г.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Сертификат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руководителя Научно-практическая конференция 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«СПО – новый взгляд на развитие»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Намский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техникум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с. Графский Берег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714356"/>
            <a:ext cx="85011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8. Результаты участия и продуктивность методической деятельности  преподавателя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543956" cy="57150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9. Результаты участия в конкурсах (выставках) профессионального мастерства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714488"/>
            <a:ext cx="4214842" cy="4214842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>
              <a:buNone/>
            </a:pPr>
            <a:endParaRPr lang="ru-RU" sz="2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i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Февраль 2023г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Сертификат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участника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 Республиканском форуме по наставничеству в сфере воспитания для педагогических работников и обучающихся среднего профессионального образования Республики Саха (Якутия) «Наставничество как ресурс профессионального развития педагогов и обучающихся», 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посвященному Году педагога и наставника: участие в обсуждении критериев оценки наставника в сфере СПО.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Альберт\Downloads\WhatsApp Image 2023-03-24 at 17.47.57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71612"/>
            <a:ext cx="3357586" cy="251819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507"/>
          <a:stretch>
            <a:fillRect/>
          </a:stretch>
        </p:blipFill>
        <p:spPr bwMode="auto">
          <a:xfrm rot="5400000">
            <a:off x="1691481" y="3523435"/>
            <a:ext cx="2117697" cy="33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1. Результаты повышения квалификации по профилю педагогической деятельности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96163" y="546921"/>
            <a:ext cx="2432772" cy="348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 l="1905" t="1323"/>
          <a:stretch>
            <a:fillRect/>
          </a:stretch>
        </p:blipFill>
        <p:spPr bwMode="auto">
          <a:xfrm rot="5400000">
            <a:off x="5402768" y="526530"/>
            <a:ext cx="2428893" cy="351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929190" y="3714752"/>
            <a:ext cx="350046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 25 октября по 07 ноября 2022 г. - курсы повышения квалификации по дополнительной профессиональной программе «Интенсификация образовательной деятельности при проведении практической подготовки обучающихся на предприятии» ( г. Якутск ГБПОУ РС (Я) «ЯСХТ», 72 часа, номер удостоверения: 140800028573,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рег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№ 1319 от 07 ноября 2022 года)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3714752"/>
            <a:ext cx="35004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 15 сентября по 30 сентября 2022г. - курсы повышения квалификации по дополнительной профессиональной программе «Организация воспитательной работы в образовательных организациях системы среднего профессионального образования» (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Анапский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район, с. Сукко ФГБОУ «Всероссийский детский центр «Смена»», 88 часов, номер удостоверения: 232417396591,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рег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№ 3294 от 03 октября 2022 года)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472518" cy="500066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9. Результаты участия в конкурсах (выставках) профессионального мастерства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3051"/>
            <a:ext cx="4038600" cy="435771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Всероссийский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профессиональный конкурс педагогического мастерства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«Лаборатория инноваций в образовании»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Центр педагогических технологий КГПИ ФГБОУ ВО «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КемГу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pPr algn="ctr">
              <a:buNone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Технологическая карта по предмету Топографическая графика по специальности Землеустройство, на тему Топографический план местности в масштабе 1:5000. </a:t>
            </a:r>
          </a:p>
          <a:p>
            <a:endParaRPr lang="ru-RU" dirty="0"/>
          </a:p>
        </p:txBody>
      </p:sp>
      <p:pic>
        <p:nvPicPr>
          <p:cNvPr id="30722" name="Picture 2" descr="C:\Users\Администратор\Downloads\WhatsApp Image 2023-05-02 at 12.54.38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000240"/>
            <a:ext cx="4038600" cy="285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85794"/>
            <a:ext cx="8229600" cy="500066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9. Результаты участия в конкурсах (выставках) профессионального мастерства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57298"/>
            <a:ext cx="3829048" cy="4786347"/>
          </a:xfrm>
        </p:spPr>
        <p:txBody>
          <a:bodyPr/>
          <a:lstStyle/>
          <a:p>
            <a:pPr algn="ctr">
              <a:buNone/>
            </a:pPr>
            <a:endParaRPr lang="ru-RU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Всероссийская эстафета педагогических знаний «Профессиональное компетентность современного педагога»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Всероссийский педагогический конкурс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«Лучшие практики среднего профессионального образования»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Инструкционная карта по ОП 01 Топографическая графика 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Альберт\Downloads\WhatsApp Image 2023-05-01 at 16.51.34 (1)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428736"/>
            <a:ext cx="3286148" cy="4579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9. Результаты участия в конкурсах (выставках) профессионального мастерства</a:t>
            </a:r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 descr="C:\Users\Альберт\Downloads\WhatsApp Image 2023-04-26 at 18.34.39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00034" y="1857364"/>
            <a:ext cx="4038600" cy="3040782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928803"/>
            <a:ext cx="4038600" cy="328614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Апрель 2023г.  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Диплом Ι степени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None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Международный конкурс профессионального мастерства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«Урок (занятие) года 2023г»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Методическая разработка по предмету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ПМ.02 Осуществление кадастровых отношений на тему: Деятельность кадастрового инженера 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500066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1. Результаты повышения квалификации по профилю педагогической деятельности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60" t="561" r="581"/>
          <a:stretch>
            <a:fillRect/>
          </a:stretch>
        </p:blipFill>
        <p:spPr bwMode="auto">
          <a:xfrm rot="5400000">
            <a:off x="5233085" y="624775"/>
            <a:ext cx="253548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220417" y="636915"/>
            <a:ext cx="255976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85786" y="4071942"/>
            <a:ext cx="357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 07 ноября по 15 ноября 2022 г. - прошла обучение в ООО «ЦПР Партнер» по программе обучения: «Оказание первой помощи детям и взрослым» (г. Красноярск, ООО «ЦПР Партнер», 40 часов, номер удостоверения: 24 ОПП № 07811 от 16 ноября 2022 года), аттестация включает в себя проверку знаний по оказанию первой помощи пострадавшим при несчастных случаях, травмах, отравлениях и других состояниях и заболеваниях, угрожающих жизни и здоровью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3438" y="4000504"/>
            <a:ext cx="392909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с 30 мая по 24 декабря 2022 г. - повышение квалификации по дополнительной профессиональной программе «Программа обучения педагогических работников (преподавателей и мастеров производственного обучения) по освоению компетенций, обеспечивающих реализацию мероприятий ФП «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Профессионалитет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», в том числе в части получения производственных навыков» (г. Москва ФГБОУ ДПО «Институт развития профессионального образования», 144 часов, номер удостоверения: 773400457806,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рег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№ 15-ПК/2559 от 26 декабря 2022 года)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71504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1. Результаты повышения квалификации по профилю педагогической деятельности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 rot="5400000">
            <a:off x="1130901" y="1297935"/>
            <a:ext cx="312135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072066" y="2143115"/>
            <a:ext cx="3500462" cy="278608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19 апреля 2023 г.  - курсы повышения  квалификации по дополнительной профессиональной программе «Актуальные вопросы  регулирования земельных и кадастровых отношений» (г. Якутск АНО ДПО Учебный центр «Развитие», 16 часов номер удостоверения 142414616586, </a:t>
            </a:r>
            <a:r>
              <a:rPr lang="ru-RU" sz="1900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рег</a:t>
            </a: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№78 от 19 апреля 2023г. 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428628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2.1. Результаты учебной деятельности по итогам мониторинга ПОО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500175"/>
            <a:ext cx="4038600" cy="478634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Топографическая графика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 специальности: 21.02.04 Землеустройство</a:t>
            </a:r>
          </a:p>
          <a:p>
            <a:pPr algn="ctr">
              <a:buNone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500173"/>
            <a:ext cx="4038600" cy="500066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Инженерная графика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 специальности: 21.02.05 Земельно-имущественные отношения</a:t>
            </a:r>
          </a:p>
          <a:p>
            <a:pPr algn="ctr">
              <a:buNone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143504" y="2643182"/>
          <a:ext cx="3286148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1071538" y="2643182"/>
          <a:ext cx="285752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571504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2.1. Результаты учебной деятельности по итогам мониторинга ПОО 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71613"/>
            <a:ext cx="4038600" cy="4857784"/>
          </a:xfrm>
        </p:spPr>
        <p:txBody>
          <a:bodyPr/>
          <a:lstStyle/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Инженерная графика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 специальности: Эксплуатация и ремонт сельскохозяйственной техники и оборудования</a:t>
            </a:r>
          </a:p>
          <a:p>
            <a:pPr algn="ctr">
              <a:buNone/>
            </a:pPr>
            <a:endParaRPr lang="ru-RU" sz="14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643050"/>
            <a:ext cx="4038600" cy="4454525"/>
          </a:xfrm>
        </p:spPr>
        <p:txBody>
          <a:bodyPr/>
          <a:lstStyle/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Инженерная графика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 специальности: 35.02.06 «Технология производства и переработки сельскохозяйственной продукции» </a:t>
            </a:r>
          </a:p>
          <a:p>
            <a:pPr algn="ctr">
              <a:buNone/>
            </a:pPr>
            <a:endParaRPr lang="ru-RU" sz="14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57158" y="2428868"/>
          <a:ext cx="3857652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500562" y="2643182"/>
          <a:ext cx="4071966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428628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2.1. Результаты учебной деятельности по итогам мониторинга ПОО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714489"/>
            <a:ext cx="4038600" cy="45720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МДК 02.01 Подготовка материалов для проектирования территорий</a:t>
            </a:r>
          </a:p>
          <a:p>
            <a:pPr marL="0" indent="0" algn="ctr"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 специальности: 21.02.04 Землеустройство</a:t>
            </a:r>
          </a:p>
          <a:p>
            <a:pPr marL="0" indent="0" algn="ctr">
              <a:buNone/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ru-RU" sz="1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1785927"/>
            <a:ext cx="4038600" cy="4286280"/>
          </a:xfrm>
        </p:spPr>
        <p:txBody>
          <a:bodyPr/>
          <a:lstStyle/>
          <a:p>
            <a:pPr marL="0" indent="0" algn="ctr"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МДК 04.02 Охрана окружающей среды и природоохранные мероприятия</a:t>
            </a:r>
          </a:p>
          <a:p>
            <a:pPr algn="ctr">
              <a:buNone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 специальности: 21.02.04 Землеустройство</a:t>
            </a:r>
          </a:p>
          <a:p>
            <a:pPr algn="ctr">
              <a:buNone/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928662" y="2571744"/>
          <a:ext cx="2928958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5072066" y="2571744"/>
          <a:ext cx="3000396" cy="288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Другая 1">
      <a:dk1>
        <a:srgbClr val="ADAFC0"/>
      </a:dk1>
      <a:lt1>
        <a:sysClr val="window" lastClr="FFFFFF"/>
      </a:lt1>
      <a:dk2>
        <a:srgbClr val="ADAFC0"/>
      </a:dk2>
      <a:lt2>
        <a:srgbClr val="DEDEDE"/>
      </a:lt2>
      <a:accent1>
        <a:srgbClr val="9293BD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1443</TotalTime>
  <Words>2600</Words>
  <Application>Microsoft Office PowerPoint</Application>
  <PresentationFormat>Экран (4:3)</PresentationFormat>
  <Paragraphs>276</Paragraphs>
  <Slides>42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Городская</vt:lpstr>
      <vt:lpstr>Acrobat Document</vt:lpstr>
      <vt:lpstr>Федорова Аина Валерьевна </vt:lpstr>
      <vt:lpstr>1. Результаты повышения квалификации по профилю педагогической деятельности</vt:lpstr>
      <vt:lpstr>1. Результаты повышения квалификации по профилю педагогической деятельности</vt:lpstr>
      <vt:lpstr>1. Результаты повышения квалификации по профилю педагогической деятельности</vt:lpstr>
      <vt:lpstr>1. Результаты повышения квалификации по профилю педагогической деятельности</vt:lpstr>
      <vt:lpstr>1. Результаты повышения квалификации по профилю педагогической деятельности</vt:lpstr>
      <vt:lpstr>2.1. Результаты учебной деятельности по итогам мониторинга ПОО </vt:lpstr>
      <vt:lpstr>2.1. Результаты учебной деятельности по итогам мониторинга ПОО </vt:lpstr>
      <vt:lpstr>2.1. Результаты учебной деятельности по итогам мониторинга ПОО </vt:lpstr>
      <vt:lpstr>2.1. Результаты учебной деятельности по итогам мониторинга ПОО </vt:lpstr>
      <vt:lpstr>3. Результаты освоения обучающимися образовательных программ по итогам мониторинга системы образования</vt:lpstr>
      <vt:lpstr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vt:lpstr>
      <vt:lpstr> 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</vt:lpstr>
      <vt:lpstr> 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</vt:lpstr>
      <vt:lpstr> 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 </vt:lpstr>
      <vt:lpstr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vt:lpstr>
      <vt:lpstr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vt:lpstr>
      <vt:lpstr>  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</vt:lpstr>
      <vt:lpstr>   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</vt:lpstr>
      <vt:lpstr> 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 </vt:lpstr>
      <vt:lpstr> 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vt:lpstr>
      <vt:lpstr>5. Результаты использования новых образовательных технологий </vt:lpstr>
      <vt:lpstr>6. Эффективность работы по программно-методическому сопровождению образовательного процесса</vt:lpstr>
      <vt:lpstr>7. Обобщение и распространение в педагогических коллективах опыта практических результатов своей профессиональной деятельности</vt:lpstr>
      <vt:lpstr>  7. Обобщение и распространение в педагогических коллективах опыта практических результатов своей профессиональной деятельности </vt:lpstr>
      <vt:lpstr>7. Обобщение и распространение в педагогических коллективах опыта практических результатов своей профессиональной деятельности</vt:lpstr>
      <vt:lpstr>7. Обобщение и распространение в педагогических коллективах опыта практических результатов своей профессиональной деятельности</vt:lpstr>
      <vt:lpstr>8. Результаты участия и продуктивность методической деятельности преподавателя</vt:lpstr>
      <vt:lpstr>8. Результаты участия и продуктивность методической деятельности преподавателя</vt:lpstr>
      <vt:lpstr>8. Результаты участия и продуктивность методической деятельности преподавателя</vt:lpstr>
      <vt:lpstr>8. Результаты участия и продуктивность методической деятельности преподавателя</vt:lpstr>
      <vt:lpstr>8. Результаты участия и продуктивность методической деятельности преподавателя</vt:lpstr>
      <vt:lpstr>8. Результаты участия и продуктивность методической деятельности преподавателя</vt:lpstr>
      <vt:lpstr> 8. Результаты участия и продуктивность методической деятельности преподавателя </vt:lpstr>
      <vt:lpstr>8. Результаты участия и продуктивность методической деятельности преподавателя</vt:lpstr>
      <vt:lpstr> 8. Результаты участия и продуктивность методической деятельности преподавателя </vt:lpstr>
      <vt:lpstr> 8. Результаты участия и продуктивность методической деятельности преподавателя </vt:lpstr>
      <vt:lpstr>Слайд 38</vt:lpstr>
      <vt:lpstr>9. Результаты участия в конкурсах (выставках) профессионального мастерства</vt:lpstr>
      <vt:lpstr>9. Результаты участия в конкурсах (выставках) профессионального мастерства</vt:lpstr>
      <vt:lpstr>9. Результаты участия в конкурсах (выставках) профессионального мастерства</vt:lpstr>
      <vt:lpstr>9. Результаты участия в конкурсах (выставках) профессионального мастерства</vt:lpstr>
    </vt:vector>
  </TitlesOfParts>
  <Company>DNA Project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Федорова Аина Валерьевна</dc:title>
  <dc:creator>DNA7 X86</dc:creator>
  <cp:lastModifiedBy>DNA7 X86</cp:lastModifiedBy>
  <cp:revision>160</cp:revision>
  <dcterms:created xsi:type="dcterms:W3CDTF">2023-03-24T02:40:59Z</dcterms:created>
  <dcterms:modified xsi:type="dcterms:W3CDTF">2023-05-02T03:59:42Z</dcterms:modified>
</cp:coreProperties>
</file>