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50" r:id="rId2"/>
    <p:sldId id="349" r:id="rId3"/>
    <p:sldId id="267" r:id="rId4"/>
    <p:sldId id="346" r:id="rId5"/>
    <p:sldId id="319" r:id="rId6"/>
    <p:sldId id="347" r:id="rId7"/>
    <p:sldId id="348" r:id="rId8"/>
    <p:sldId id="351" r:id="rId9"/>
    <p:sldId id="352" r:id="rId10"/>
    <p:sldId id="259" r:id="rId11"/>
    <p:sldId id="324" r:id="rId12"/>
    <p:sldId id="320" r:id="rId13"/>
    <p:sldId id="260" r:id="rId14"/>
    <p:sldId id="272" r:id="rId15"/>
    <p:sldId id="326" r:id="rId16"/>
    <p:sldId id="325" r:id="rId17"/>
    <p:sldId id="273" r:id="rId18"/>
    <p:sldId id="321" r:id="rId19"/>
    <p:sldId id="327" r:id="rId20"/>
    <p:sldId id="328" r:id="rId21"/>
    <p:sldId id="329" r:id="rId22"/>
    <p:sldId id="343" r:id="rId23"/>
    <p:sldId id="271" r:id="rId24"/>
    <p:sldId id="331" r:id="rId25"/>
    <p:sldId id="323" r:id="rId26"/>
    <p:sldId id="322" r:id="rId27"/>
    <p:sldId id="333" r:id="rId28"/>
    <p:sldId id="277" r:id="rId29"/>
    <p:sldId id="342" r:id="rId30"/>
    <p:sldId id="335" r:id="rId31"/>
    <p:sldId id="336" r:id="rId32"/>
    <p:sldId id="264" r:id="rId33"/>
    <p:sldId id="337" r:id="rId34"/>
    <p:sldId id="338" r:id="rId35"/>
    <p:sldId id="334" r:id="rId36"/>
    <p:sldId id="344" r:id="rId37"/>
    <p:sldId id="285" r:id="rId38"/>
    <p:sldId id="258" r:id="rId39"/>
    <p:sldId id="340" r:id="rId40"/>
    <p:sldId id="339" r:id="rId41"/>
    <p:sldId id="341" r:id="rId42"/>
    <p:sldId id="345" r:id="rId4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5DD9"/>
    <a:srgbClr val="FFFF2F"/>
    <a:srgbClr val="FFFF61"/>
    <a:srgbClr val="4BD5D5"/>
    <a:srgbClr val="FF2190"/>
    <a:srgbClr val="BF4ED6"/>
    <a:srgbClr val="3AB03A"/>
    <a:srgbClr val="CC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364" autoAdjust="0"/>
  </p:normalViewPr>
  <p:slideViewPr>
    <p:cSldViewPr>
      <p:cViewPr>
        <p:scale>
          <a:sx n="95" d="100"/>
          <a:sy n="95" d="100"/>
        </p:scale>
        <p:origin x="-2100" y="-5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8C015EA-34D5-495B-B0F1-CC071613AA97}" type="datetimeFigureOut">
              <a:rPr lang="ru-RU"/>
              <a:pPr>
                <a:defRPr/>
              </a:pPr>
              <a:t>10.11.2021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CB1E558-08B9-431C-96BB-27AA0C5819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A646CE1-F3BE-4A80-A407-EE2C2ECD4731}" type="slidenum">
              <a:rPr lang="ru-RU" altLang="ru-RU" smtClean="0"/>
              <a:pPr/>
              <a:t>28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CE950B-F164-4CD8-8014-FE388F37E47C}" type="slidenum">
              <a:rPr lang="ru-RU" altLang="ru-RU" smtClean="0"/>
              <a:pPr/>
              <a:t>29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2DDC4A-63E4-4C44-B9B0-A82226DE4E57}" type="slidenum">
              <a:rPr lang="ru-RU" altLang="ru-RU" smtClean="0"/>
              <a:pPr/>
              <a:t>30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AD398A-2DDD-45A9-869F-5774226E749E}" type="slidenum">
              <a:rPr lang="ru-RU" altLang="ru-RU" smtClean="0"/>
              <a:pPr/>
              <a:t>31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688E3EF-AD37-44DB-B626-69BCF83D7EAA}" type="slidenum">
              <a:rPr lang="ru-RU" altLang="ru-RU" smtClean="0"/>
              <a:pPr/>
              <a:t>33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849309B-21C1-436A-9E71-AB4FDA203B7D}" type="slidenum">
              <a:rPr lang="ru-RU" altLang="ru-RU" smtClean="0"/>
              <a:pPr/>
              <a:t>34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D7FC4-9045-4F79-814E-75B2651CB197}" type="datetimeFigureOut">
              <a:rPr lang="ru-RU"/>
              <a:pPr>
                <a:defRPr/>
              </a:pPr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EFAB7-A2DA-4514-8132-872199607F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2F690-CA33-4198-8175-2B003FC21B68}" type="datetimeFigureOut">
              <a:rPr lang="ru-RU"/>
              <a:pPr>
                <a:defRPr/>
              </a:pPr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DB010-0AE3-4EF8-9A8D-DE4782739A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2202C-C7AF-416F-8AD1-6F68F98B172D}" type="datetimeFigureOut">
              <a:rPr lang="ru-RU"/>
              <a:pPr>
                <a:defRPr/>
              </a:pPr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D00AF-24DB-4A36-8D36-15096B766A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E27F6-85BA-4252-95C6-D3FF5EDD099C}" type="datetimeFigureOut">
              <a:rPr lang="ru-RU"/>
              <a:pPr>
                <a:defRPr/>
              </a:pPr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05D32-2708-4D72-AB46-696C172ED0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434A7-241F-40DE-A5FD-D3610985813B}" type="datetimeFigureOut">
              <a:rPr lang="ru-RU"/>
              <a:pPr>
                <a:defRPr/>
              </a:pPr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3337D-CA36-4981-8E89-3AA042A3CA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E40A8-10B4-4800-9F0F-081E4FAEBFCA}" type="datetimeFigureOut">
              <a:rPr lang="ru-RU"/>
              <a:pPr>
                <a:defRPr/>
              </a:pPr>
              <a:t>10.11.2021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02B3C-519C-4839-AB83-3D82F558AE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77C23-A41D-4AD2-92C2-DE2BD1B56170}" type="datetimeFigureOut">
              <a:rPr lang="ru-RU"/>
              <a:pPr>
                <a:defRPr/>
              </a:pPr>
              <a:t>10.11.2021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64186-72B0-47E3-A87A-E606DFD51E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85490-2309-418F-B17D-211F9ADFFAC3}" type="datetimeFigureOut">
              <a:rPr lang="ru-RU"/>
              <a:pPr>
                <a:defRPr/>
              </a:pPr>
              <a:t>10.11.2021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D7B70-64F1-45F1-AACC-241DEFB4BA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42568-3AE9-4E70-BB74-C872F28F6640}" type="datetimeFigureOut">
              <a:rPr lang="ru-RU"/>
              <a:pPr>
                <a:defRPr/>
              </a:pPr>
              <a:t>10.11.2021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0DB37-9C1D-4874-8CF4-E92D91FA33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FF7F1-5768-434B-A230-70807A121699}" type="datetimeFigureOut">
              <a:rPr lang="ru-RU"/>
              <a:pPr>
                <a:defRPr/>
              </a:pPr>
              <a:t>10.11.2021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91798-F3CA-4B27-9AF5-0AA52E4985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78924-209D-409E-AF49-F14AB0EB43FA}" type="datetimeFigureOut">
              <a:rPr lang="ru-RU"/>
              <a:pPr>
                <a:defRPr/>
              </a:pPr>
              <a:t>10.11.2021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57791-9F2F-4AC1-A194-5B4A5F4457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FB93EC-AEF8-460E-BC78-FD62FE652294}" type="datetimeFigureOut">
              <a:rPr lang="ru-RU"/>
              <a:pPr>
                <a:defRPr/>
              </a:pPr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4AE734E9-5434-4076-9F68-0FB8B087E9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_Microsoft_Office_Excel2.xls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3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_____Microsoft_Office_Excel4.xls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5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__________Microsoft_Office_Excel6.xls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7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pPr eaLnBrk="1" hangingPunct="1"/>
            <a:r>
              <a:rPr lang="ru-RU" sz="14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и науки </a:t>
            </a:r>
            <a:br>
              <a:rPr lang="ru-RU" sz="14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Республики Саха (Якутия)</a:t>
            </a:r>
            <a:br>
              <a:rPr lang="ru-RU" sz="14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ГБПОУ РС(Я) «Якутский сельскохозяйственный техникум»</a:t>
            </a:r>
            <a:endParaRPr lang="ru-RU" sz="1400" smtClean="0">
              <a:solidFill>
                <a:srgbClr val="C00000"/>
              </a:solidFill>
            </a:endParaRPr>
          </a:p>
        </p:txBody>
      </p:sp>
      <p:pic>
        <p:nvPicPr>
          <p:cNvPr id="3" name="Picture 2" descr="\\Zam-directora\Обменник\Виктория Афанасьевна\ТМК\встреча с министром по трудоусройству\здание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728" y="1142984"/>
            <a:ext cx="657229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571500" y="3786188"/>
            <a:ext cx="8001000" cy="278606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4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педагогической деятельности преподавателя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ГБПОУ РС (Я) «Якутский сельскохозяйственный техникум»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Бараковой Марины Владимировны,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претендента на высшую квалификационную категорию  в 2021 году</a:t>
            </a:r>
            <a:endParaRPr lang="ru-RU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ru-RU" sz="32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EB4E3"/>
            </a:gs>
            <a:gs pos="11000">
              <a:srgbClr val="FFFFFF"/>
            </a:gs>
            <a:gs pos="85001">
              <a:srgbClr val="FFFFFF"/>
            </a:gs>
            <a:gs pos="100000">
              <a:srgbClr val="8EB4E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Прямоугольник 6"/>
          <p:cNvSpPr>
            <a:spLocks noChangeArrowheads="1"/>
          </p:cNvSpPr>
          <p:nvPr/>
        </p:nvSpPr>
        <p:spPr bwMode="auto">
          <a:xfrm>
            <a:off x="571500" y="214313"/>
            <a:ext cx="821531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Результаты качества знаний обучающихся </a:t>
            </a:r>
          </a:p>
          <a:p>
            <a:pPr algn="ctr" eaLnBrk="1" hangingPunct="1"/>
            <a:r>
              <a:rPr lang="ru-RU" altLang="ru-RU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 дисциплине </a:t>
            </a:r>
            <a:r>
              <a:rPr lang="ru-RU" alt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Основы экономики, менеджмента и маркетинга</a:t>
            </a:r>
            <a:r>
              <a:rPr lang="ru-RU" altLang="ru-RU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ru-RU" altLang="ru-RU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1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процент качества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>
              <a:solidFill>
                <a:srgbClr val="000066"/>
              </a:solidFill>
            </a:endParaRPr>
          </a:p>
        </p:txBody>
      </p:sp>
      <p:graphicFrame>
        <p:nvGraphicFramePr>
          <p:cNvPr id="1026" name="Диаграмма 3"/>
          <p:cNvGraphicFramePr>
            <a:graphicFrameLocks/>
          </p:cNvGraphicFramePr>
          <p:nvPr/>
        </p:nvGraphicFramePr>
        <p:xfrm>
          <a:off x="57150" y="1055688"/>
          <a:ext cx="4494213" cy="3360737"/>
        </p:xfrm>
        <a:graphic>
          <a:graphicData uri="http://schemas.openxmlformats.org/presentationml/2006/ole">
            <p:oleObj spid="_x0000_s1026" name="Диаграмма" r:id="rId3" imgW="4499238" imgH="3365284" progId="Excel.Chart.8">
              <p:embed/>
            </p:oleObj>
          </a:graphicData>
        </a:graphic>
      </p:graphicFrame>
      <p:graphicFrame>
        <p:nvGraphicFramePr>
          <p:cNvPr id="1027" name="Диаграмма 19"/>
          <p:cNvGraphicFramePr>
            <a:graphicFrameLocks/>
          </p:cNvGraphicFramePr>
          <p:nvPr/>
        </p:nvGraphicFramePr>
        <p:xfrm>
          <a:off x="4360863" y="3143250"/>
          <a:ext cx="4783137" cy="3486150"/>
        </p:xfrm>
        <a:graphic>
          <a:graphicData uri="http://schemas.openxmlformats.org/presentationml/2006/ole">
            <p:oleObj spid="_x0000_s1027" name="Диаграмма" r:id="rId4" imgW="4781584" imgH="3343242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EB4E3"/>
            </a:gs>
            <a:gs pos="11000">
              <a:srgbClr val="FFFFFF"/>
            </a:gs>
            <a:gs pos="85001">
              <a:srgbClr val="FFFFFF"/>
            </a:gs>
            <a:gs pos="100000">
              <a:srgbClr val="8EB4E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Диаграмма 9"/>
          <p:cNvGraphicFramePr>
            <a:graphicFrameLocks/>
          </p:cNvGraphicFramePr>
          <p:nvPr/>
        </p:nvGraphicFramePr>
        <p:xfrm>
          <a:off x="142875" y="214313"/>
          <a:ext cx="4962525" cy="3341687"/>
        </p:xfrm>
        <a:graphic>
          <a:graphicData uri="http://schemas.openxmlformats.org/presentationml/2006/ole">
            <p:oleObj spid="_x0000_s2050" name="Диаграмма" r:id="rId3" imgW="4968671" imgH="3346994" progId="Excel.Chart.8">
              <p:embed/>
            </p:oleObj>
          </a:graphicData>
        </a:graphic>
      </p:graphicFrame>
      <p:graphicFrame>
        <p:nvGraphicFramePr>
          <p:cNvPr id="2051" name="Диаграмма 15"/>
          <p:cNvGraphicFramePr>
            <a:graphicFrameLocks/>
          </p:cNvGraphicFramePr>
          <p:nvPr/>
        </p:nvGraphicFramePr>
        <p:xfrm>
          <a:off x="4449763" y="3017838"/>
          <a:ext cx="4745037" cy="3676650"/>
        </p:xfrm>
        <a:graphic>
          <a:graphicData uri="http://schemas.openxmlformats.org/presentationml/2006/ole">
            <p:oleObj spid="_x0000_s2051" name="Диаграмма" r:id="rId4" imgW="4755292" imgH="3682303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EB4E3"/>
            </a:gs>
            <a:gs pos="11000">
              <a:srgbClr val="FFFFFF"/>
            </a:gs>
            <a:gs pos="85001">
              <a:srgbClr val="FFFFFF"/>
            </a:gs>
            <a:gs pos="100000">
              <a:srgbClr val="8EB4E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Прямоугольник 6"/>
          <p:cNvSpPr>
            <a:spLocks noChangeArrowheads="1"/>
          </p:cNvSpPr>
          <p:nvPr/>
        </p:nvSpPr>
        <p:spPr bwMode="auto">
          <a:xfrm>
            <a:off x="571500" y="214313"/>
            <a:ext cx="821531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Результаты освоения обучающимися образовательных программ</a:t>
            </a:r>
          </a:p>
          <a:p>
            <a:pPr algn="ctr" eaLnBrk="1" hangingPunct="1"/>
            <a:r>
              <a:rPr lang="ru-RU" altLang="ru-RU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 дисциплине </a:t>
            </a:r>
            <a:r>
              <a:rPr lang="ru-RU" alt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Экономика организации </a:t>
            </a:r>
            <a:endParaRPr lang="ru-RU" altLang="ru-RU" sz="16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1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процент качества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>
              <a:solidFill>
                <a:srgbClr val="000066"/>
              </a:solidFill>
            </a:endParaRPr>
          </a:p>
        </p:txBody>
      </p:sp>
      <p:graphicFrame>
        <p:nvGraphicFramePr>
          <p:cNvPr id="3074" name="Диаграмма 3"/>
          <p:cNvGraphicFramePr>
            <a:graphicFrameLocks/>
          </p:cNvGraphicFramePr>
          <p:nvPr/>
        </p:nvGraphicFramePr>
        <p:xfrm>
          <a:off x="57150" y="1055688"/>
          <a:ext cx="4781550" cy="3503612"/>
        </p:xfrm>
        <a:graphic>
          <a:graphicData uri="http://schemas.openxmlformats.org/presentationml/2006/ole">
            <p:oleObj spid="_x0000_s3074" name="Диаграмма" r:id="rId3" imgW="4785775" imgH="3505504" progId="Excel.Chart.8">
              <p:embed/>
            </p:oleObj>
          </a:graphicData>
        </a:graphic>
      </p:graphicFrame>
      <p:graphicFrame>
        <p:nvGraphicFramePr>
          <p:cNvPr id="3075" name="Диаграмма 9"/>
          <p:cNvGraphicFramePr>
            <a:graphicFrameLocks/>
          </p:cNvGraphicFramePr>
          <p:nvPr/>
        </p:nvGraphicFramePr>
        <p:xfrm>
          <a:off x="4449763" y="3306763"/>
          <a:ext cx="4714875" cy="3486150"/>
        </p:xfrm>
        <a:graphic>
          <a:graphicData uri="http://schemas.openxmlformats.org/presentationml/2006/ole">
            <p:oleObj spid="_x0000_s3075" name="Диаграмма" r:id="rId4" imgW="4724809" imgH="349331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EB4E3"/>
            </a:gs>
            <a:gs pos="11000">
              <a:srgbClr val="FFFFFF"/>
            </a:gs>
            <a:gs pos="85001">
              <a:srgbClr val="FFFFFF"/>
            </a:gs>
            <a:gs pos="100000">
              <a:srgbClr val="8EB4E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Заголовок 2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925513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Общий уровень освоения обучающимися </a:t>
            </a:r>
            <a:br>
              <a:rPr lang="ru-RU" altLang="ru-RU" sz="20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образовательных программ  (%) по дисциплинам </a:t>
            </a:r>
            <a:r>
              <a:rPr lang="ru-RU" alt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Основы экономики, менеджмента и маркетинга, Экономика организации</a:t>
            </a:r>
            <a:r>
              <a:rPr lang="ru-RU" altLang="ru-RU" sz="20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b="1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098" name="Диаграмма 6"/>
          <p:cNvGraphicFramePr>
            <a:graphicFrameLocks/>
          </p:cNvGraphicFramePr>
          <p:nvPr/>
        </p:nvGraphicFramePr>
        <p:xfrm>
          <a:off x="200025" y="1281113"/>
          <a:ext cx="8743950" cy="5295900"/>
        </p:xfrm>
        <a:graphic>
          <a:graphicData uri="http://schemas.openxmlformats.org/presentationml/2006/ole">
            <p:oleObj spid="_x0000_s4098" name="Диаграмма" r:id="rId3" imgW="8754615" imgH="5297883" progId="Excel.Chart.8">
              <p:embed/>
            </p:oleObj>
          </a:graphicData>
        </a:graphic>
      </p:graphicFrame>
      <p:sp>
        <p:nvSpPr>
          <p:cNvPr id="4101" name="Прямоугольник 7"/>
          <p:cNvSpPr>
            <a:spLocks noChangeArrowheads="1"/>
          </p:cNvSpPr>
          <p:nvPr/>
        </p:nvSpPr>
        <p:spPr bwMode="auto">
          <a:xfrm>
            <a:off x="2339975" y="2217738"/>
            <a:ext cx="1152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>
                <a:latin typeface="Times New Roman" pitchFamily="18" charset="0"/>
                <a:cs typeface="Times New Roman" pitchFamily="18" charset="0"/>
              </a:rPr>
              <a:t>100%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63"/>
            <a:ext cx="91376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Заголовок 1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608013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Результаты участия обучающихся в конкурсах, олимпиадах </a:t>
            </a:r>
            <a:br>
              <a:rPr lang="ru-RU" altLang="ru-RU" sz="20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научно-практических конференциях</a:t>
            </a:r>
          </a:p>
        </p:txBody>
      </p:sp>
      <p:sp>
        <p:nvSpPr>
          <p:cNvPr id="15364" name="Прямоугольник 6"/>
          <p:cNvSpPr>
            <a:spLocks noChangeArrowheads="1"/>
          </p:cNvSpPr>
          <p:nvPr/>
        </p:nvSpPr>
        <p:spPr bwMode="auto">
          <a:xfrm>
            <a:off x="357188" y="5286375"/>
            <a:ext cx="8429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 eaLnBrk="1" hangingPunct="1"/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студента 3 курса специальности «Землеустройство» в Республиканском форуме молодых исследователей «Шаг в будущую профессию», посвященной 125-летию со дня рождения П.А. Ойунского, </a:t>
            </a:r>
            <a:r>
              <a:rPr lang="ru-RU" alt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г.:</a:t>
            </a:r>
          </a:p>
          <a:p>
            <a:pPr marL="1600200" lvl="3" indent="-228600" algn="just" eaLnBrk="1" hangingPunct="1">
              <a:buFont typeface="Wingdings" pitchFamily="2" charset="2"/>
              <a:buChar char="ü"/>
            </a:pPr>
            <a:r>
              <a:rPr lang="ru-RU" alt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Дипломант </a:t>
            </a:r>
            <a:r>
              <a:rPr lang="en-US" alt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alt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степени </a:t>
            </a:r>
            <a:r>
              <a:rPr lang="ru-RU" alt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Юдина Оксана.</a:t>
            </a:r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42988" y="1008063"/>
            <a:ext cx="2916237" cy="4259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6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1133475"/>
            <a:ext cx="3167062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8" y="-4763"/>
            <a:ext cx="91376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Прямоугольник 6"/>
          <p:cNvSpPr>
            <a:spLocks noChangeArrowheads="1"/>
          </p:cNvSpPr>
          <p:nvPr/>
        </p:nvSpPr>
        <p:spPr bwMode="auto">
          <a:xfrm>
            <a:off x="357188" y="5286375"/>
            <a:ext cx="8429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 eaLnBrk="1" hangingPunct="1"/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студентов 2 курса специальности «Экономика и бухгалтерский учет» в составе команды в </a:t>
            </a:r>
            <a:r>
              <a:rPr lang="en-US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Открытом региональном чемпионате «Молодые профессионалы» </a:t>
            </a:r>
            <a:r>
              <a:rPr lang="en-US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WorldSkills Russia</a:t>
            </a:r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 РС (Я), </a:t>
            </a:r>
            <a:r>
              <a:rPr lang="ru-RU" alt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г.:</a:t>
            </a:r>
          </a:p>
          <a:p>
            <a:pPr marL="1028700" lvl="1" indent="-285750" algn="just" eaLnBrk="1" hangingPunct="1">
              <a:buFont typeface="Wingdings" pitchFamily="2" charset="2"/>
              <a:buChar char="ü"/>
            </a:pPr>
            <a:r>
              <a:rPr lang="ru-RU" alt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Дипломанты </a:t>
            </a:r>
            <a:r>
              <a:rPr lang="en-US" alt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alt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место </a:t>
            </a:r>
            <a:r>
              <a:rPr lang="ru-RU" alt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Трофимова Елизавета</a:t>
            </a:r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alt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Аммосова Алена</a:t>
            </a:r>
            <a:endParaRPr lang="ru-RU" alt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4857750" y="668338"/>
            <a:ext cx="3292475" cy="4570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>
          <a:xfrm>
            <a:off x="971550" y="668338"/>
            <a:ext cx="3379788" cy="4562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63"/>
            <a:ext cx="91376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Прямоугольник 6"/>
          <p:cNvSpPr>
            <a:spLocks noChangeArrowheads="1"/>
          </p:cNvSpPr>
          <p:nvPr/>
        </p:nvSpPr>
        <p:spPr bwMode="auto">
          <a:xfrm>
            <a:off x="357188" y="5286375"/>
            <a:ext cx="8429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 eaLnBrk="1" hangingPunct="1"/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студентов 3 курса специальности «Агрономия» во Всероссийской олимпиаде для студентов по дисциплине «Экономика предприятия»  </a:t>
            </a:r>
            <a:r>
              <a:rPr lang="ru-RU" alt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г.:</a:t>
            </a:r>
          </a:p>
          <a:p>
            <a:pPr marL="1143000" lvl="2" indent="-228600" algn="just" eaLnBrk="1" hangingPunct="1">
              <a:buFont typeface="Wingdings" pitchFamily="2" charset="2"/>
              <a:buChar char="ü"/>
            </a:pPr>
            <a:r>
              <a:rPr lang="ru-RU" alt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Дипломант </a:t>
            </a:r>
            <a:r>
              <a:rPr lang="en-US" alt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alt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Алексеева Анастасия</a:t>
            </a:r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1143000" lvl="2" indent="-228600" algn="just" eaLnBrk="1" hangingPunct="1">
              <a:buFont typeface="Wingdings" pitchFamily="2" charset="2"/>
              <a:buChar char="ü"/>
            </a:pPr>
            <a:r>
              <a:rPr lang="ru-RU" alt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Дипломант </a:t>
            </a:r>
            <a:r>
              <a:rPr lang="en-US" alt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alt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alt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Иванова Светлана</a:t>
            </a:r>
            <a:endParaRPr lang="ru-RU" alt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7" name="Рисунок 9" descr="алексеева настя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87450" y="503238"/>
            <a:ext cx="3240088" cy="4584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3318" name="Рисунок 10" descr="иванова света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87913" y="503238"/>
            <a:ext cx="3289300" cy="4584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91376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60325" y="5521325"/>
            <a:ext cx="90297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lvl="1" indent="457200" algn="just"/>
            <a:r>
              <a:rPr lang="ru-RU" altLang="ru-RU" sz="1600">
                <a:solidFill>
                  <a:srgbClr val="000082"/>
                </a:solidFill>
                <a:latin typeface="Times New Roman" pitchFamily="18" charset="0"/>
                <a:cs typeface="Times New Roman" pitchFamily="18" charset="0"/>
              </a:rPr>
              <a:t>Участие студентов в Республиканском форуме молодых исследователей «Шаг в будущую профессию», посвященного 100-ю со дня рождения Т.Е. Сметанина по теме «Почему рожь в России 21 века стала умирающей зерновой культурой?! И как  изменить это…? </a:t>
            </a:r>
            <a:r>
              <a:rPr lang="ru-RU" altLang="ru-RU" sz="1600" b="1">
                <a:solidFill>
                  <a:srgbClr val="000082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</a:p>
          <a:p>
            <a:pPr marL="1200150" lvl="2" indent="-285750" algn="just">
              <a:buFont typeface="Wingdings" pitchFamily="2" charset="2"/>
              <a:buChar char="ü"/>
            </a:pPr>
            <a:r>
              <a:rPr lang="ru-RU" altLang="ru-RU" sz="1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Диплом Лауреата  </a:t>
            </a:r>
            <a:r>
              <a:rPr lang="ru-RU" altLang="ru-RU" sz="1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Слепцов Сергей </a:t>
            </a:r>
            <a:r>
              <a:rPr lang="ru-RU" altLang="ru-RU" sz="1600">
                <a:solidFill>
                  <a:srgbClr val="000082"/>
                </a:solidFill>
                <a:latin typeface="Times New Roman" pitchFamily="18" charset="0"/>
                <a:cs typeface="Times New Roman" pitchFamily="18" charset="0"/>
              </a:rPr>
              <a:t>и  </a:t>
            </a:r>
            <a:r>
              <a:rPr lang="ru-RU" altLang="ru-RU" sz="1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Еремеева Анастасия</a:t>
            </a:r>
            <a:endParaRPr lang="ru-RU" altLang="ru-RU" sz="1600">
              <a:solidFill>
                <a:srgbClr val="000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Рисунок 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225" y="115888"/>
            <a:ext cx="3960813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4" descr="img20200127_19482460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98913" y="115888"/>
            <a:ext cx="2679700" cy="3752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4342" name="Рисунок 5" descr="img20200127_19450878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771775" y="3014663"/>
            <a:ext cx="3286125" cy="2398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4343" name="Рисунок 5" descr="img20200127_19502323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403975" y="1595438"/>
            <a:ext cx="2647950" cy="3671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63"/>
            <a:ext cx="91376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Прямоугольник 4"/>
          <p:cNvSpPr>
            <a:spLocks noChangeArrowheads="1"/>
          </p:cNvSpPr>
          <p:nvPr/>
        </p:nvSpPr>
        <p:spPr bwMode="auto">
          <a:xfrm>
            <a:off x="460375" y="5627688"/>
            <a:ext cx="8215313" cy="9239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студентов в </a:t>
            </a:r>
            <a:r>
              <a:rPr lang="en-US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XXVI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Международном научно-практическом конкурсе «Лучшая студенческая статья» в секции «Сельскохозяйственные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2019 г.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ctr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Победителя </a:t>
            </a:r>
            <a:r>
              <a:rPr lang="ru-RU" alt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степени </a:t>
            </a:r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Слепцов Сергей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Еремеева</a:t>
            </a:r>
            <a:r>
              <a:rPr lang="ru-RU" alt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Рисунок 6" descr="Еремеева Анастасия Захаровна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57763" y="587375"/>
            <a:ext cx="3389312" cy="4795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5365" name="Рисунок 7" descr="Слепцов Сергей Сергеевич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00113" y="595313"/>
            <a:ext cx="3384550" cy="4787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63"/>
            <a:ext cx="91376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Прямоугольник 6"/>
          <p:cNvSpPr>
            <a:spLocks noChangeArrowheads="1"/>
          </p:cNvSpPr>
          <p:nvPr/>
        </p:nvSpPr>
        <p:spPr bwMode="auto">
          <a:xfrm>
            <a:off x="88900" y="5084763"/>
            <a:ext cx="87582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indent="457200" algn="just"/>
            <a:r>
              <a:rPr lang="ru-RU" altLang="ru-RU">
                <a:solidFill>
                  <a:srgbClr val="000082"/>
                </a:solidFill>
                <a:latin typeface="Times New Roman" pitchFamily="18" charset="0"/>
                <a:cs typeface="Times New Roman" pitchFamily="18" charset="0"/>
              </a:rPr>
              <a:t>Публикация в сборнике статей XXVI Международного научно-практического конкурса, в разделе «Лучшая студенческая статья 2019», в главе «Сельскохозяйственные науки»,  по теме «Почему рожь в России 21 века стала умирающей зерновой культурой?! И как  изменить это…? МЦНС «Наука и просвещение» г. Пенза, </a:t>
            </a:r>
            <a:r>
              <a:rPr lang="ru-RU" altLang="ru-RU" b="1">
                <a:solidFill>
                  <a:srgbClr val="000082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227013" y="1031875"/>
            <a:ext cx="2938462" cy="4005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>
          <a:xfrm>
            <a:off x="3268663" y="1022350"/>
            <a:ext cx="2813050" cy="3990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/>
          <a:srcRect/>
          <a:stretch/>
        </p:blipFill>
        <p:spPr>
          <a:xfrm>
            <a:off x="6186488" y="977900"/>
            <a:ext cx="2795587" cy="4006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2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4248150" y="428625"/>
            <a:ext cx="4895850" cy="150018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4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Баракова Марина Владимировна </a:t>
            </a:r>
            <a:endParaRPr lang="ru-RU" sz="3200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ru-RU" sz="4400" b="1" i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143375" y="2000250"/>
            <a:ext cx="4857750" cy="42148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000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2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Дата рождения: 28.10.1960г.</a:t>
            </a:r>
          </a:p>
          <a:p>
            <a:pPr marL="36000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2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Преподаватель экономических дисциплин в ГБПОУ РС (Я) «Якутский сельскохозяйственный техникум»  г. Якутск</a:t>
            </a:r>
          </a:p>
          <a:p>
            <a:pPr marL="36000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2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Имеющаяся квалификационная категория:  высшая </a:t>
            </a:r>
          </a:p>
          <a:p>
            <a:pPr marL="36000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2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Предыдущая аттестация: 15.11 2016г.  </a:t>
            </a:r>
          </a:p>
          <a:p>
            <a:pPr marL="36000">
              <a:spcBef>
                <a:spcPts val="0"/>
              </a:spcBef>
              <a:defRPr/>
            </a:pPr>
            <a:r>
              <a:rPr lang="ru-RU" sz="22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Общий педагогический стаж: 18 лет</a:t>
            </a:r>
            <a:endParaRPr lang="ru-RU" sz="2200" i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  <a:defRPr/>
            </a:pPr>
            <a:endParaRPr lang="ru-RU" sz="32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173" name="Рисунок 3" descr="C:\Users\Администратор\Desktop\Новая атт. БМВ\ФОТО СТУДЕНТЫ\Фото Практиканты\IMG_27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571500"/>
            <a:ext cx="3786188" cy="495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63"/>
            <a:ext cx="91376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Прямоугольник 6"/>
          <p:cNvSpPr>
            <a:spLocks noChangeArrowheads="1"/>
          </p:cNvSpPr>
          <p:nvPr/>
        </p:nvSpPr>
        <p:spPr bwMode="auto">
          <a:xfrm>
            <a:off x="357188" y="5286375"/>
            <a:ext cx="8429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 eaLnBrk="1" hangingPunct="1"/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студентов 3 курса специальности «Землеустройство»  во Всероссийской олимпиаде для студентов «Финансовая грамотность», </a:t>
            </a:r>
            <a:r>
              <a:rPr lang="ru-RU" alt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г.:</a:t>
            </a:r>
          </a:p>
          <a:p>
            <a:pPr marL="1028700" lvl="1" indent="-285750" algn="just" eaLnBrk="1" hangingPunct="1">
              <a:buFont typeface="Wingdings" pitchFamily="2" charset="2"/>
              <a:buChar char="ü"/>
            </a:pPr>
            <a:r>
              <a:rPr lang="ru-RU" alt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Дипломанты </a:t>
            </a:r>
            <a:r>
              <a:rPr lang="en-US" alt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alt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alt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Спиридонова Сияна</a:t>
            </a:r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alt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Афанасьева Лилия</a:t>
            </a:r>
            <a:endParaRPr lang="ru-RU" alt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3" name="Рисунок 1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68825" y="498475"/>
            <a:ext cx="3384550" cy="4787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7414" name="Рисунок 2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27088" y="498475"/>
            <a:ext cx="3384550" cy="4787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76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6"/>
          <p:cNvSpPr>
            <a:spLocks noChangeArrowheads="1"/>
          </p:cNvSpPr>
          <p:nvPr/>
        </p:nvSpPr>
        <p:spPr bwMode="auto">
          <a:xfrm>
            <a:off x="357188" y="5286375"/>
            <a:ext cx="8429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 eaLnBrk="1" hangingPunct="1"/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студента 3 курса специальности «Агрономия»  в Всероссийской олимпиаде для студентов «Экономика предприятия (организации)», </a:t>
            </a:r>
            <a:r>
              <a:rPr lang="ru-RU" alt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г.:</a:t>
            </a:r>
          </a:p>
          <a:p>
            <a:pPr marL="1428750" lvl="2" indent="-228600" algn="just" eaLnBrk="1" hangingPunct="1">
              <a:buFont typeface="Wingdings" pitchFamily="2" charset="2"/>
              <a:buChar char="ü"/>
            </a:pPr>
            <a:r>
              <a:rPr lang="ru-RU" alt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Дипломант </a:t>
            </a:r>
            <a:r>
              <a:rPr lang="en-US" alt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alt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alt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Евстифеева Дарина.</a:t>
            </a:r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8437" name="Рисунок 1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32138" y="528638"/>
            <a:ext cx="3363912" cy="4757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76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Прямоугольник 6"/>
          <p:cNvSpPr>
            <a:spLocks noChangeArrowheads="1"/>
          </p:cNvSpPr>
          <p:nvPr/>
        </p:nvSpPr>
        <p:spPr bwMode="auto">
          <a:xfrm>
            <a:off x="55563" y="549275"/>
            <a:ext cx="523875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2875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студентов 1 курса специальности «Земельно-имущественные отношения» во Всероссийской олимпиаде для студентов «Финансовая грамотность», 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Дипломант I место  </a:t>
            </a:r>
            <a:r>
              <a:rPr lang="ru-RU" alt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Будажапов</a:t>
            </a:r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Дмитрий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Дипломант I место  </a:t>
            </a:r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Винокуров Анатолий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Дипломант I место  </a:t>
            </a:r>
            <a:r>
              <a:rPr lang="ru-RU" alt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Еремеева</a:t>
            </a:r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Дипломант I место  </a:t>
            </a:r>
            <a:r>
              <a:rPr lang="ru-RU" alt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Колодезников</a:t>
            </a:r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Сандал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Дипломанты I</a:t>
            </a:r>
            <a:r>
              <a:rPr lang="en-US" alt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 </a:t>
            </a:r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</a:t>
            </a:r>
            <a:r>
              <a:rPr lang="ru-RU" alt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Туйаара</a:t>
            </a:r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0" algn="just" eaLnBrk="1" hangingPunct="1">
              <a:defRPr/>
            </a:pPr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Эспек</a:t>
            </a:r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Алиса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Дипломант I</a:t>
            </a:r>
            <a:r>
              <a:rPr lang="en-US" alt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</a:t>
            </a:r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Александра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82563" y="3952875"/>
            <a:ext cx="1673225" cy="2366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735388" y="3949700"/>
            <a:ext cx="1690687" cy="2390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958975" y="3948113"/>
            <a:ext cx="1676400" cy="2371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549900" y="3948113"/>
            <a:ext cx="1704975" cy="2411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546725" y="1395413"/>
            <a:ext cx="1681163" cy="2379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304088" y="195263"/>
            <a:ext cx="1690687" cy="2390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386638" y="2781300"/>
            <a:ext cx="1708150" cy="2416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250825" y="5732463"/>
            <a:ext cx="8421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v"/>
            </a:pPr>
            <a:r>
              <a:rPr lang="ru-RU" altLang="ru-RU" sz="2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Активно использует элементы дистанционного обучения участников образовательного процесса на платформе Zoom, Moodle, Discort.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07950" y="333375"/>
            <a:ext cx="5976938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Результаты использования новых образовательных технологий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screen"/>
          <a:srcRect/>
          <a:stretch/>
        </p:blipFill>
        <p:spPr bwMode="auto">
          <a:xfrm>
            <a:off x="1331913" y="1022350"/>
            <a:ext cx="5940425" cy="4537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Заголовок 5"/>
          <p:cNvSpPr>
            <a:spLocks noGrp="1"/>
          </p:cNvSpPr>
          <p:nvPr>
            <p:ph type="title"/>
          </p:nvPr>
        </p:nvSpPr>
        <p:spPr>
          <a:xfrm>
            <a:off x="107950" y="260350"/>
            <a:ext cx="5256213" cy="676275"/>
          </a:xfrm>
        </p:spPr>
        <p:txBody>
          <a:bodyPr/>
          <a:lstStyle/>
          <a:p>
            <a:pPr algn="l"/>
            <a:r>
              <a:rPr lang="ru-RU" altLang="ru-RU" sz="20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опыта практических результатов </a:t>
            </a:r>
          </a:p>
        </p:txBody>
      </p:sp>
      <p:sp>
        <p:nvSpPr>
          <p:cNvPr id="25604" name="Rectangle 1"/>
          <p:cNvSpPr>
            <a:spLocks noChangeArrowheads="1"/>
          </p:cNvSpPr>
          <p:nvPr/>
        </p:nvSpPr>
        <p:spPr bwMode="auto">
          <a:xfrm>
            <a:off x="79375" y="1082675"/>
            <a:ext cx="502920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85750" indent="-285750" algn="just" eaLnBrk="1" hangingPunct="1">
              <a:spcAft>
                <a:spcPts val="3600"/>
              </a:spcAft>
              <a:buFont typeface="Wingdings" pitchFamily="2" charset="2"/>
              <a:buChar char="v"/>
            </a:pPr>
            <a:r>
              <a:rPr lang="ru-RU" altLang="ru-RU" sz="2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Диплом 1 степени в номинации «Лучшая методическая разработка учебного занятия» заочного конкурса методических разработок преподавателей ГБПОУ РС (Я) «ЯСХТ», г. Якутск, </a:t>
            </a:r>
            <a:r>
              <a:rPr lang="ru-RU" altLang="ru-RU" sz="2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2017г</a:t>
            </a:r>
            <a:r>
              <a:rPr lang="ru-RU" altLang="ru-RU" sz="2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 eaLnBrk="1" hangingPunct="1">
              <a:spcAft>
                <a:spcPts val="1800"/>
              </a:spcAft>
              <a:buFont typeface="Wingdings" pitchFamily="2" charset="2"/>
              <a:buChar char="v"/>
            </a:pPr>
            <a:r>
              <a:rPr lang="ru-RU" altLang="ru-RU" sz="2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Сертификат за подготовку участника к заключительному этапу Всероссийской олимпиады профессионального мастерства по укрупненной группе специальностей СПО 35.00.00 Сельское, лесное и рыбное хозяйство, г. Западная Двина, </a:t>
            </a:r>
            <a:r>
              <a:rPr lang="ru-RU" altLang="ru-RU" sz="2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r>
              <a:rPr lang="ru-RU" altLang="ru-RU" sz="2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5840413" y="260350"/>
            <a:ext cx="2333625" cy="3244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87950" y="3644900"/>
            <a:ext cx="3783013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3"/>
          <p:cNvPicPr>
            <a:picLocks noChangeAspect="1"/>
          </p:cNvPicPr>
          <p:nvPr/>
        </p:nvPicPr>
        <p:blipFill>
          <a:blip r:embed="rId3" cstate="screen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3455988" cy="4786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1509" name="Рисунок 4"/>
          <p:cNvPicPr>
            <a:picLocks noChangeAspect="1"/>
          </p:cNvPicPr>
          <p:nvPr/>
        </p:nvPicPr>
        <p:blipFill>
          <a:blip r:embed="rId4" cstate="screen">
            <a:lum bright="-10000"/>
          </a:blip>
          <a:srcRect/>
          <a:stretch>
            <a:fillRect/>
          </a:stretch>
        </p:blipFill>
        <p:spPr bwMode="auto">
          <a:xfrm>
            <a:off x="5662613" y="0"/>
            <a:ext cx="3481387" cy="4818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26629" name="Rectangle 1"/>
          <p:cNvSpPr>
            <a:spLocks noChangeArrowheads="1"/>
          </p:cNvSpPr>
          <p:nvPr/>
        </p:nvSpPr>
        <p:spPr bwMode="auto">
          <a:xfrm>
            <a:off x="357188" y="5500688"/>
            <a:ext cx="85725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85750" indent="-285750" eaLnBrk="1" hangingPunct="1"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Публикация методической разработки интегрированного урока по теме: «Показатели использования оборотных средств» для специальности: 38.02.01 Экономика и бухгалтерский учет (по отраслям) по дисциплине: Экономика организации. ВЕКТОР РАЗВИТИЯ: Методические разработки.-Якутск: Дани-Алмас,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2018г. </a:t>
            </a:r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>
            <a:off x="5929313" y="928688"/>
            <a:ext cx="2928937" cy="285750"/>
          </a:xfrm>
          <a:prstGeom prst="round1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 w="15875"/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1510" name="Рисунок 5"/>
          <p:cNvPicPr>
            <a:picLocks noChangeAspect="1"/>
          </p:cNvPicPr>
          <p:nvPr/>
        </p:nvPicPr>
        <p:blipFill>
          <a:blip r:embed="rId5" cstate="screen">
            <a:lum bright="-10000" contrast="10000"/>
          </a:blip>
          <a:srcRect/>
          <a:stretch>
            <a:fillRect/>
          </a:stretch>
        </p:blipFill>
        <p:spPr bwMode="auto">
          <a:xfrm>
            <a:off x="2928938" y="928688"/>
            <a:ext cx="3368675" cy="467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4429125" y="4929188"/>
            <a:ext cx="45005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Сертификат за разработку заданий Республиканской олимпиады профессионального мастерства по УГС 38.00.00 «Экономика и управление», г.  Якутск,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2019г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652" name="Rectangle 1"/>
          <p:cNvSpPr>
            <a:spLocks noChangeArrowheads="1"/>
          </p:cNvSpPr>
          <p:nvPr/>
        </p:nvSpPr>
        <p:spPr bwMode="auto">
          <a:xfrm>
            <a:off x="0" y="3786188"/>
            <a:ext cx="421481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85750" indent="-285750" algn="just" eaLnBrk="1" hangingPunct="1">
              <a:spcAft>
                <a:spcPts val="12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Сертификат  за подготовку участника к заключительному этапу Всероссийской олимпиады профессионального мастерства по укрупненной группе специальностей СПО  35.00.00 Сельское, лесное и рыбное хозяйство: 35.02.05 Агрономия; 35.02.07  Механизация сельского хозяйства; 35.02.08 Электрификация и автоматизация сельского хозяйства. 2019 г., г.о. Луховицы,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2019г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14313"/>
            <a:ext cx="4786313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>
          <a:xfrm>
            <a:off x="4243388" y="1500188"/>
            <a:ext cx="4900612" cy="3357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3035300" cy="4286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28676" name="Rectangle 1"/>
          <p:cNvSpPr>
            <a:spLocks noChangeArrowheads="1"/>
          </p:cNvSpPr>
          <p:nvPr/>
        </p:nvSpPr>
        <p:spPr bwMode="auto">
          <a:xfrm>
            <a:off x="0" y="4429125"/>
            <a:ext cx="9144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85750" indent="-285750" algn="just" eaLnBrk="1" hangingPunct="1">
              <a:spcAft>
                <a:spcPts val="12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Публикация доклада  на тему: «Актуальные проблемы организации практической подготовки…»»  на образовательном портале «Знанио». Авторское Свидетельство о публикации,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2019г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 eaLnBrk="1" hangingPunct="1">
              <a:spcAft>
                <a:spcPts val="12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Публикация на портале «Знанио» авторской разработки: Программа по дисциплине «Основы исследовательской деятельности», </a:t>
            </a:r>
            <a:r>
              <a:rPr lang="ru-RU" alt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</a:p>
          <a:p>
            <a:pPr marL="285750" indent="-285750" algn="just" eaLnBrk="1" hangingPunct="1">
              <a:spcAft>
                <a:spcPts val="12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Публикация на официальном сайте Всероссийского издания «Портал образования». Свидетельство о публикации учебно-методического материала: Программа учебной дисциплины ОП.01. Основы экономической теории,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2020г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071813" y="0"/>
            <a:ext cx="3032125" cy="4286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484" name="Рисунок 1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113463" y="0"/>
            <a:ext cx="3030537" cy="4286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Прямоугольник 3"/>
          <p:cNvSpPr>
            <a:spLocks noChangeArrowheads="1"/>
          </p:cNvSpPr>
          <p:nvPr/>
        </p:nvSpPr>
        <p:spPr bwMode="auto">
          <a:xfrm>
            <a:off x="0" y="260350"/>
            <a:ext cx="7019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участия и продуктивность методической деятельности преподавателя</a:t>
            </a:r>
          </a:p>
        </p:txBody>
      </p:sp>
      <p:sp>
        <p:nvSpPr>
          <p:cNvPr id="29700" name="Rectangle 8"/>
          <p:cNvSpPr>
            <a:spLocks noChangeArrowheads="1"/>
          </p:cNvSpPr>
          <p:nvPr/>
        </p:nvSpPr>
        <p:spPr bwMode="auto">
          <a:xfrm>
            <a:off x="53975" y="971550"/>
            <a:ext cx="4032250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42925" algn="just">
              <a:spcAft>
                <a:spcPts val="1200"/>
              </a:spcAft>
              <a:buFont typeface="Wingdings" pitchFamily="2" charset="2"/>
              <a:buChar char="v"/>
            </a:pPr>
            <a:r>
              <a:rPr lang="ru-RU" altLang="ru-RU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Сертификат эксперта республиканских педагогических чтений «Проблемы и перспективы  реализации  компетентностного  подхода к обучению в учреждениях среднего профессионального образования»  в направлении  «Инновационные педагогические технологии как основа достижения качественного образовательного результата», г. Якутск, </a:t>
            </a:r>
            <a:r>
              <a:rPr lang="ru-RU" altLang="ru-RU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2016г</a:t>
            </a:r>
            <a:r>
              <a:rPr lang="ru-RU" altLang="ru-RU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9701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1725" y="712788"/>
            <a:ext cx="3990975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Рисунок 3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138738" y="4200525"/>
            <a:ext cx="3762375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Рисунок 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8900" y="4240213"/>
            <a:ext cx="4641850" cy="248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screen"/>
          <a:srcRect/>
          <a:stretch/>
        </p:blipFill>
        <p:spPr>
          <a:xfrm>
            <a:off x="4089400" y="2708275"/>
            <a:ext cx="2525713" cy="1773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Прямоугольник 3"/>
          <p:cNvSpPr>
            <a:spLocks noChangeArrowheads="1"/>
          </p:cNvSpPr>
          <p:nvPr/>
        </p:nvSpPr>
        <p:spPr bwMode="auto">
          <a:xfrm>
            <a:off x="0" y="260350"/>
            <a:ext cx="7019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участия и продуктивность методической деятельности преподавателя</a:t>
            </a:r>
          </a:p>
        </p:txBody>
      </p:sp>
      <p:sp>
        <p:nvSpPr>
          <p:cNvPr id="30724" name="Rectangle 8"/>
          <p:cNvSpPr>
            <a:spLocks noChangeArrowheads="1"/>
          </p:cNvSpPr>
          <p:nvPr/>
        </p:nvSpPr>
        <p:spPr bwMode="auto">
          <a:xfrm>
            <a:off x="142875" y="1000125"/>
            <a:ext cx="60007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42925" algn="just"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Сертификат эксперта в Региональном учебно-тренировочном сборе  расширенного состава сборной команды  Ворлдскиллс  Россия Республики Саха (Якутия) по компетенции «Предпринимательство», г. Якутск,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2017 г.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143625" y="571500"/>
            <a:ext cx="3000375" cy="4157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screen"/>
          <a:srcRect/>
          <a:stretch/>
        </p:blipFill>
        <p:spPr>
          <a:xfrm>
            <a:off x="3143250" y="2244725"/>
            <a:ext cx="3214688" cy="4613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214313" y="4429125"/>
            <a:ext cx="292893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42925" algn="just"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Сертификат эксперта за участие в VI Открытом региональном чемпионате «Молодые профессионалы»  Ворлдскиллс  Россия  Республики  Саха  Якутия, г. Якутск,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2018 г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31750" y="273050"/>
            <a:ext cx="3065463" cy="608013"/>
          </a:xfrm>
        </p:spPr>
        <p:txBody>
          <a:bodyPr/>
          <a:lstStyle/>
          <a:p>
            <a:r>
              <a:rPr lang="ru-RU" altLang="ru-RU" sz="24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altLang="ru-RU" sz="2400" b="1" smtClean="0">
                <a:solidFill>
                  <a:srgbClr val="00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бразование</a:t>
            </a:r>
            <a:endParaRPr lang="ru-RU" altLang="ru-RU" sz="2400" b="1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Прямоугольник 4"/>
          <p:cNvSpPr>
            <a:spLocks noChangeArrowheads="1"/>
          </p:cNvSpPr>
          <p:nvPr/>
        </p:nvSpPr>
        <p:spPr bwMode="auto">
          <a:xfrm>
            <a:off x="0" y="5000625"/>
            <a:ext cx="42148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 eaLnBrk="1" hangingPunct="1">
              <a:spcAft>
                <a:spcPts val="18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1980 г. - Якутский кооперативный техникум, специальность «Товароведение промышленных и продовольственных товаров», квалификация «товаровед»</a:t>
            </a:r>
          </a:p>
        </p:txBody>
      </p:sp>
      <p:pic>
        <p:nvPicPr>
          <p:cNvPr id="4101" name="Рисунок 2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48999" b="51762"/>
          <a:stretch>
            <a:fillRect/>
          </a:stretch>
        </p:blipFill>
        <p:spPr bwMode="auto">
          <a:xfrm>
            <a:off x="0" y="1357313"/>
            <a:ext cx="4926013" cy="2928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4102" name="Рисунок 3"/>
          <p:cNvPicPr>
            <a:picLocks noChangeAspect="1" noChangeArrowheads="1"/>
          </p:cNvPicPr>
          <p:nvPr/>
        </p:nvPicPr>
        <p:blipFill>
          <a:blip r:embed="rId4">
            <a:lum contrast="40000"/>
          </a:blip>
          <a:srcRect l="1442" t="47301" r="1605" b="3461"/>
          <a:stretch>
            <a:fillRect/>
          </a:stretch>
        </p:blipFill>
        <p:spPr bwMode="auto">
          <a:xfrm>
            <a:off x="4841875" y="1285875"/>
            <a:ext cx="4302125" cy="3571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8199" name="Прямоугольник 4"/>
          <p:cNvSpPr>
            <a:spLocks noChangeArrowheads="1"/>
          </p:cNvSpPr>
          <p:nvPr/>
        </p:nvSpPr>
        <p:spPr bwMode="auto">
          <a:xfrm>
            <a:off x="4286250" y="5000625"/>
            <a:ext cx="48577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 eaLnBrk="1" hangingPunct="1">
              <a:spcAft>
                <a:spcPts val="18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1992 г. - Иркутский институт народного хозяйства, специальность «Экономика и планирование материально-технического снабжения», квалификация «экономист»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8"/>
          <p:cNvSpPr>
            <a:spLocks noChangeArrowheads="1"/>
          </p:cNvSpPr>
          <p:nvPr/>
        </p:nvSpPr>
        <p:spPr bwMode="auto">
          <a:xfrm>
            <a:off x="142875" y="5429250"/>
            <a:ext cx="41719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42925" algn="just">
              <a:spcAft>
                <a:spcPts val="24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Председатель цикловой комиссии Экономико-правовых специальностей в период с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2012 по 2018 гг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1748" name="Рисунок 1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3338513" cy="50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2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49613" y="0"/>
            <a:ext cx="5894387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Рисунок 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376738" y="3754438"/>
            <a:ext cx="4767262" cy="310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8"/>
          <p:cNvSpPr>
            <a:spLocks noChangeArrowheads="1"/>
          </p:cNvSpPr>
          <p:nvPr/>
        </p:nvSpPr>
        <p:spPr bwMode="auto">
          <a:xfrm>
            <a:off x="285750" y="5429250"/>
            <a:ext cx="85010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42925" algn="just">
              <a:spcAft>
                <a:spcPts val="2400"/>
              </a:spcAft>
              <a:buFont typeface="Wingdings" pitchFamily="2" charset="2"/>
              <a:buChar char="v"/>
            </a:pPr>
            <a:r>
              <a:rPr lang="ru-RU" altLang="ru-RU" sz="2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Сертификат эксперта регионального этапа Всероссийской олимпиады профессионального мастерства обучающихся по специальностям среднего профессионального образования, </a:t>
            </a:r>
            <a:r>
              <a:rPr lang="ru-RU" altLang="ru-RU" sz="2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2020г.</a:t>
            </a:r>
            <a:r>
              <a:rPr lang="ru-RU" altLang="ru-RU" sz="2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lum bright="-20000" contrast="20000"/>
          </a:blip>
          <a:srcRect/>
          <a:stretch/>
        </p:blipFill>
        <p:spPr>
          <a:xfrm>
            <a:off x="214313" y="214313"/>
            <a:ext cx="6572250" cy="4611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773" name="Рисунок 4" descr="Бейдж0001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00750" y="3143250"/>
            <a:ext cx="2928938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Заголовок 1"/>
          <p:cNvSpPr>
            <a:spLocks noGrp="1"/>
          </p:cNvSpPr>
          <p:nvPr>
            <p:ph type="title"/>
          </p:nvPr>
        </p:nvSpPr>
        <p:spPr>
          <a:xfrm>
            <a:off x="26988" y="254000"/>
            <a:ext cx="7137400" cy="576263"/>
          </a:xfrm>
        </p:spPr>
        <p:txBody>
          <a:bodyPr/>
          <a:lstStyle/>
          <a:p>
            <a:pPr algn="l" eaLnBrk="1" hangingPunct="1"/>
            <a:r>
              <a:rPr lang="ru-RU" altLang="ru-RU" sz="20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Результаты  участия в научно-практических конференциях, </a:t>
            </a:r>
            <a:br>
              <a:rPr lang="ru-RU" altLang="ru-RU" sz="20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педагогических чтениях, конкурсах</a:t>
            </a:r>
            <a:endParaRPr lang="ru-RU" altLang="ru-RU" sz="2000" smtClean="0">
              <a:solidFill>
                <a:srgbClr val="000066"/>
              </a:solidFill>
            </a:endParaRPr>
          </a:p>
        </p:txBody>
      </p:sp>
      <p:sp>
        <p:nvSpPr>
          <p:cNvPr id="33796" name="Rectangle 1"/>
          <p:cNvSpPr>
            <a:spLocks noChangeArrowheads="1"/>
          </p:cNvSpPr>
          <p:nvPr/>
        </p:nvSpPr>
        <p:spPr bwMode="auto">
          <a:xfrm>
            <a:off x="142875" y="928688"/>
            <a:ext cx="60721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spcAft>
                <a:spcPts val="24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Диплом 1 степени в номинации «Лучшая методическая разработка учебного занятия» заочного конкурса методических разработок преподавателей ГБПОУ РС (Я)  «Якутский сельскохозяйственный техникум», г. Якутск,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2017 г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lum bright="-10000" contrast="-10000"/>
          </a:blip>
          <a:srcRect/>
          <a:stretch/>
        </p:blipFill>
        <p:spPr>
          <a:xfrm>
            <a:off x="6264275" y="500063"/>
            <a:ext cx="2879725" cy="400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643313" y="2686050"/>
            <a:ext cx="2952750" cy="417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9" name="Rectangle 1"/>
          <p:cNvSpPr>
            <a:spLocks noChangeArrowheads="1"/>
          </p:cNvSpPr>
          <p:nvPr/>
        </p:nvSpPr>
        <p:spPr bwMode="auto">
          <a:xfrm>
            <a:off x="285750" y="4357688"/>
            <a:ext cx="33575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Сертификат отличия 1 степени Всероссийского педагогического тестирования «Социально - практическая значимость  эмпатийной культуры педагога»,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2019 г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8"/>
          <p:cNvSpPr>
            <a:spLocks noChangeArrowheads="1"/>
          </p:cNvSpPr>
          <p:nvPr/>
        </p:nvSpPr>
        <p:spPr bwMode="auto">
          <a:xfrm>
            <a:off x="4786313" y="5143500"/>
            <a:ext cx="42148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spcAft>
                <a:spcPts val="12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Сертификат отличия 1 степени Всероссийского педагогического тестирования «Интерактивное обучение как инструмент активизации образовательного процесса в условиях реализации ФГОС», 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00063" y="0"/>
            <a:ext cx="3571875" cy="504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238" y="0"/>
            <a:ext cx="3587750" cy="5072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2" name="Rectangle 8"/>
          <p:cNvSpPr>
            <a:spLocks noChangeArrowheads="1"/>
          </p:cNvSpPr>
          <p:nvPr/>
        </p:nvSpPr>
        <p:spPr bwMode="auto">
          <a:xfrm>
            <a:off x="285750" y="5214938"/>
            <a:ext cx="39116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spcAft>
                <a:spcPts val="24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Сертификат отличия 1 степени Всероссийского педагогического тестирования «Профессионализм и творческий потенциал педагога»,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3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8"/>
          <p:cNvSpPr>
            <a:spLocks noChangeArrowheads="1"/>
          </p:cNvSpPr>
          <p:nvPr/>
        </p:nvSpPr>
        <p:spPr bwMode="auto">
          <a:xfrm>
            <a:off x="285750" y="5286375"/>
            <a:ext cx="41433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spcAft>
                <a:spcPts val="24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Сертификат отличия 1 степени Всероссийского педагогического тестирования «Современные образовательные технологии в реализации ФГОС: кейс - технология», 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  <a:r>
              <a:rPr lang="ru-RU" altLang="ru-RU" sz="2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71500" y="0"/>
            <a:ext cx="3741738" cy="528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986338" y="0"/>
            <a:ext cx="3743325" cy="528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6" name="Rectangle 8"/>
          <p:cNvSpPr>
            <a:spLocks noChangeArrowheads="1"/>
          </p:cNvSpPr>
          <p:nvPr/>
        </p:nvSpPr>
        <p:spPr bwMode="auto">
          <a:xfrm>
            <a:off x="4786313" y="5286375"/>
            <a:ext cx="41433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spcAft>
                <a:spcPts val="24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Сертификат отличия 1 степени Всероссийского педагогического тестирования «Функции целостного педагогического процесса и их реализация на уроке», 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  <a:r>
              <a:rPr lang="ru-RU" altLang="ru-RU" sz="2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6988" y="188913"/>
            <a:ext cx="78946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altLang="ru-RU" sz="2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Результаты воспитательной деятельности </a:t>
            </a:r>
          </a:p>
          <a:p>
            <a:r>
              <a:rPr lang="ru-RU" altLang="ru-RU" sz="2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качестве куратора </a:t>
            </a:r>
            <a:endParaRPr lang="ru-RU" altLang="ru-RU" sz="200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142875" y="5143500"/>
            <a:ext cx="5429250" cy="830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Кураторство с 2016-2018 гг.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6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</a:t>
            </a:r>
            <a:r>
              <a:rPr lang="ru-RU" altLang="ru-RU" sz="1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«Экономика и бухгалтерский учет</a:t>
            </a:r>
            <a:r>
              <a:rPr lang="ru-RU" altLang="ru-RU" sz="16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6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-2018 в составе 25 студентов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464175" y="214313"/>
            <a:ext cx="3679825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870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85875"/>
            <a:ext cx="5456238" cy="3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6988" y="188913"/>
            <a:ext cx="78946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altLang="ru-RU" sz="2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Результаты воспитательной деятельности </a:t>
            </a:r>
          </a:p>
          <a:p>
            <a:r>
              <a:rPr lang="ru-RU" altLang="ru-RU" sz="2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качестве куратора </a:t>
            </a:r>
            <a:endParaRPr lang="ru-RU" altLang="ru-RU" sz="200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3000375" y="5929313"/>
            <a:ext cx="3143250" cy="8302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6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Награждения учебной группы (куратор Баракова М.В.) 2016 -2018гг.</a:t>
            </a:r>
            <a:endParaRPr lang="ru-RU" altLang="ru-RU" sz="1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8688"/>
            <a:ext cx="3286125" cy="4451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lum bright="-10000" contrast="10000"/>
          </a:blip>
          <a:srcRect/>
          <a:stretch/>
        </p:blipFill>
        <p:spPr>
          <a:xfrm>
            <a:off x="2714625" y="642938"/>
            <a:ext cx="3671888" cy="5072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lum bright="-10000"/>
          </a:blip>
          <a:stretch>
            <a:fillRect/>
          </a:stretch>
        </p:blipFill>
        <p:spPr>
          <a:xfrm>
            <a:off x="5929313" y="0"/>
            <a:ext cx="3214687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lum bright="-10000" contrast="-10000"/>
          </a:blip>
          <a:srcRect/>
          <a:stretch/>
        </p:blipFill>
        <p:spPr>
          <a:xfrm>
            <a:off x="6072188" y="2652713"/>
            <a:ext cx="3071812" cy="4205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897" name="Рисунок 1"/>
          <p:cNvPicPr>
            <a:picLocks noChangeAspect="1"/>
          </p:cNvPicPr>
          <p:nvPr/>
        </p:nvPicPr>
        <p:blipFill>
          <a:blip r:embed="rId7" cstate="screen">
            <a:lum contrast="-10000"/>
          </a:blip>
          <a:srcRect/>
          <a:stretch>
            <a:fillRect/>
          </a:stretch>
        </p:blipFill>
        <p:spPr bwMode="auto">
          <a:xfrm>
            <a:off x="0" y="4797425"/>
            <a:ext cx="300037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111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Прямоугольник 3"/>
          <p:cNvSpPr>
            <a:spLocks noChangeArrowheads="1"/>
          </p:cNvSpPr>
          <p:nvPr/>
        </p:nvSpPr>
        <p:spPr bwMode="auto">
          <a:xfrm>
            <a:off x="34925" y="246063"/>
            <a:ext cx="5794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</a:t>
            </a:r>
          </a:p>
        </p:txBody>
      </p:sp>
      <p:sp>
        <p:nvSpPr>
          <p:cNvPr id="38916" name="Прямоугольник 4"/>
          <p:cNvSpPr>
            <a:spLocks noChangeArrowheads="1"/>
          </p:cNvSpPr>
          <p:nvPr/>
        </p:nvSpPr>
        <p:spPr bwMode="auto">
          <a:xfrm>
            <a:off x="571500" y="5715000"/>
            <a:ext cx="77771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 eaLnBrk="1" hangingPunct="1">
              <a:spcAft>
                <a:spcPts val="3000"/>
              </a:spcAft>
              <a:buFont typeface="Wingdings" pitchFamily="2" charset="2"/>
              <a:buChar char="v"/>
            </a:pPr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Почетный работник воспитания и просвещения Российской Федерации, </a:t>
            </a:r>
            <a:r>
              <a:rPr lang="ru-RU" alt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3799" name="Рисунок 1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0" y="1214438"/>
            <a:ext cx="3000375" cy="427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3800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6113" y="1214438"/>
            <a:ext cx="5815012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8"/>
          <p:cNvSpPr>
            <a:spLocks noChangeArrowheads="1"/>
          </p:cNvSpPr>
          <p:nvPr/>
        </p:nvSpPr>
        <p:spPr bwMode="auto">
          <a:xfrm>
            <a:off x="142875" y="4795838"/>
            <a:ext cx="4786313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spcAft>
                <a:spcPts val="24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Благодарность председателю цикловой комиссии экономико-правовых специальностей за активное участие в проведении отборочного чемпионата «Молодые профессионалы» (WorldSkills Russia) в ГБПОУ РС (Я) «Якутский сельскохозяйственный техникум» в рамках профессиональной компетенции «Предпринимательство»,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2017 г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lum bright="-10000" contrast="10000"/>
          </a:blip>
          <a:stretch>
            <a:fillRect/>
          </a:stretch>
        </p:blipFill>
        <p:spPr>
          <a:xfrm>
            <a:off x="714375" y="0"/>
            <a:ext cx="3500438" cy="481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lum contrast="-10000"/>
          </a:blip>
          <a:stretch>
            <a:fillRect/>
          </a:stretch>
        </p:blipFill>
        <p:spPr>
          <a:xfrm>
            <a:off x="5286375" y="0"/>
            <a:ext cx="3482975" cy="4786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42" name="Rectangle 8"/>
          <p:cNvSpPr>
            <a:spLocks noChangeArrowheads="1"/>
          </p:cNvSpPr>
          <p:nvPr/>
        </p:nvSpPr>
        <p:spPr bwMode="auto">
          <a:xfrm>
            <a:off x="5500688" y="4857750"/>
            <a:ext cx="30003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spcAft>
                <a:spcPts val="24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Грамота за качественную подготовку студента Юдину  Оксану  Вячеславовну  к участию  в 1 этапе Республиканской  НПК «Шаг в будущую профессию», г. Якутск,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2018г.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111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8"/>
          <p:cNvSpPr>
            <a:spLocks noChangeArrowheads="1"/>
          </p:cNvSpPr>
          <p:nvPr/>
        </p:nvSpPr>
        <p:spPr bwMode="auto">
          <a:xfrm>
            <a:off x="214313" y="5041900"/>
            <a:ext cx="40005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spcAft>
                <a:spcPts val="24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за подготовку победителей Всероссийской олимпиады для студентов по дисциплине: «Экономика предприятия (организации)», проводимой на портале дистанционных олимпиад и конкурсов «Мир - Олимпиад» в 2018-2019 учебном году,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</a:p>
        </p:txBody>
      </p:sp>
      <p:pic>
        <p:nvPicPr>
          <p:cNvPr id="7" name="Рисунок 6" descr="certificate_online (1)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063" y="0"/>
            <a:ext cx="3533775" cy="500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000625" y="0"/>
            <a:ext cx="3548063" cy="500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66" name="Rectangle 8"/>
          <p:cNvSpPr>
            <a:spLocks noChangeArrowheads="1"/>
          </p:cNvSpPr>
          <p:nvPr/>
        </p:nvSpPr>
        <p:spPr bwMode="auto">
          <a:xfrm>
            <a:off x="4429125" y="5000625"/>
            <a:ext cx="4714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spcAft>
                <a:spcPts val="24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 за активное участие в качестве эксперта научно - практической конференции  «Современное состояние и приоритетные направления развития сельского хозяйства», г. Якутск,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2019 г.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Прямоугольник 4"/>
          <p:cNvSpPr>
            <a:spLocks noChangeArrowheads="1"/>
          </p:cNvSpPr>
          <p:nvPr/>
        </p:nvSpPr>
        <p:spPr bwMode="auto">
          <a:xfrm>
            <a:off x="285750" y="5643563"/>
            <a:ext cx="85725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2011 г. - ФГАОУ ВПО «Северо-восточный федеральный университет им. М. К. Аммосова»,  образовательная программа «Преподаватель высшей школы», квалификация «преподаватель высшей школы»</a:t>
            </a:r>
          </a:p>
        </p:txBody>
      </p:sp>
      <p:pic>
        <p:nvPicPr>
          <p:cNvPr id="4103" name="Рисунок 4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750888" y="0"/>
            <a:ext cx="7535862" cy="5626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111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8"/>
          <p:cNvSpPr>
            <a:spLocks noChangeArrowheads="1"/>
          </p:cNvSpPr>
          <p:nvPr/>
        </p:nvSpPr>
        <p:spPr bwMode="auto">
          <a:xfrm>
            <a:off x="142875" y="5643563"/>
            <a:ext cx="38576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spcAft>
                <a:spcPts val="24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Благодарность за участие в конкурсе выставке - ярмарке «Золотая осень - 2019» и победителю в номинации «Мой чемпион»,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2019г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Рисунок 5" descr="Бараковой Марине Владимировне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95763" y="1000125"/>
            <a:ext cx="4948237" cy="3500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0"/>
            <a:ext cx="3956050" cy="557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990" name="Rectangle 8"/>
          <p:cNvSpPr>
            <a:spLocks noChangeArrowheads="1"/>
          </p:cNvSpPr>
          <p:nvPr/>
        </p:nvSpPr>
        <p:spPr bwMode="auto">
          <a:xfrm>
            <a:off x="4429125" y="4795838"/>
            <a:ext cx="453707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spcAft>
                <a:spcPts val="24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Благодарность за оказанное содействие в подготовке научно-исследовательской работы «Почему рожь в России  21 века стала умирающей зерновой культурой? И как изменить это…?», которая была положительно оценена на </a:t>
            </a:r>
            <a:r>
              <a:rPr lang="en-US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XXVI 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Международном научно-исследовательском конкурсе «Лучшая студенческая статья- 2019», г. Пенза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  <a:endParaRPr lang="ru-RU" altLang="ru-RU" sz="160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8"/>
          <p:cNvSpPr>
            <a:spLocks noChangeArrowheads="1"/>
          </p:cNvSpPr>
          <p:nvPr/>
        </p:nvSpPr>
        <p:spPr bwMode="auto">
          <a:xfrm>
            <a:off x="142875" y="4929188"/>
            <a:ext cx="40719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spcAft>
                <a:spcPts val="6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за подготовку победителей Всероссийской олимпиады «Финансовая грамотность», проводимой на портале дистанционных олимпиад и конкурсов «Мир - Олимпиад» в 2019 - 2020 учебном году,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2020г.</a:t>
            </a:r>
          </a:p>
        </p:txBody>
      </p:sp>
      <p:pic>
        <p:nvPicPr>
          <p:cNvPr id="7" name="Рисунок 4" descr="certificate.jpg"/>
          <p:cNvPicPr>
            <a:picLocks noChangeAspect="1"/>
          </p:cNvPicPr>
          <p:nvPr/>
        </p:nvPicPr>
        <p:blipFill>
          <a:blip r:embed="rId3">
            <a:lum contrast="-10000"/>
          </a:blip>
          <a:srcRect/>
          <a:stretch>
            <a:fillRect/>
          </a:stretch>
        </p:blipFill>
        <p:spPr bwMode="auto">
          <a:xfrm>
            <a:off x="428625" y="0"/>
            <a:ext cx="3486150" cy="49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6870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5" y="0"/>
            <a:ext cx="3484563" cy="49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4" name="Rectangle 8"/>
          <p:cNvSpPr>
            <a:spLocks noChangeArrowheads="1"/>
          </p:cNvSpPr>
          <p:nvPr/>
        </p:nvSpPr>
        <p:spPr bwMode="auto">
          <a:xfrm>
            <a:off x="4500563" y="4929188"/>
            <a:ext cx="44751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spcAft>
                <a:spcPts val="6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за подготовку победителей Всероссийской олимпиады по дисциплине: «Экономика предприятия», проводимой на портале дистанционных олимпиад и конкурсов «Мир - Олимпиад» в 2020 - 2021 учебном году,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2021г.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8"/>
          <p:cNvSpPr>
            <a:spLocks noChangeArrowheads="1"/>
          </p:cNvSpPr>
          <p:nvPr/>
        </p:nvSpPr>
        <p:spPr bwMode="auto">
          <a:xfrm>
            <a:off x="571500" y="5572125"/>
            <a:ext cx="80724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spcAft>
                <a:spcPts val="2400"/>
              </a:spcAft>
              <a:buFont typeface="Wingdings" pitchFamily="2" charset="2"/>
              <a:buChar char="v"/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за участие в организации и проведении  1 Республиканской олимпиады профессионального мастерства обучающихся по специальностям СПО, </a:t>
            </a:r>
            <a:r>
              <a:rPr lang="ru-RU" alt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2021г.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285750"/>
            <a:ext cx="7402512" cy="52546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2"/>
          <p:cNvSpPr txBox="1">
            <a:spLocks/>
          </p:cNvSpPr>
          <p:nvPr/>
        </p:nvSpPr>
        <p:spPr>
          <a:xfrm>
            <a:off x="323850" y="334963"/>
            <a:ext cx="4464050" cy="450850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Повышение квалификации 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5357813"/>
            <a:ext cx="9144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85750" indent="-285750" algn="just">
              <a:spcAft>
                <a:spcPts val="1800"/>
              </a:spcAft>
              <a:buFont typeface="Wingdings" pitchFamily="2" charset="2"/>
              <a:buChar char="v"/>
              <a:tabLst>
                <a:tab pos="292100" algn="l"/>
              </a:tabLst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Calibri" pitchFamily="34" charset="0"/>
              </a:rPr>
              <a:t>Курсы повышения квалификации в объеме </a:t>
            </a:r>
            <a:r>
              <a:rPr lang="ru-RU" altLang="ru-RU" sz="160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108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Calibri" pitchFamily="34" charset="0"/>
              </a:rPr>
              <a:t> ч. по программе: </a:t>
            </a:r>
            <a:r>
              <a:rPr lang="ru-RU" altLang="ru-RU" sz="1600">
                <a:solidFill>
                  <a:srgbClr val="000066"/>
                </a:solidFill>
                <a:cs typeface="Calibri" pitchFamily="34" charset="0"/>
              </a:rPr>
              <a:t>«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Развитие профессиональных компетенций и мастерства педагога (учителя, воспитателя)</a:t>
            </a:r>
            <a:r>
              <a:rPr lang="ru-RU" altLang="ru-RU" sz="1600">
                <a:solidFill>
                  <a:srgbClr val="000066"/>
                </a:solidFill>
                <a:cs typeface="Calibri" pitchFamily="34" charset="0"/>
              </a:rPr>
              <a:t> 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современных условиях ФГОС</a:t>
            </a:r>
            <a:r>
              <a:rPr lang="ru-RU" altLang="ru-RU" sz="1600">
                <a:solidFill>
                  <a:srgbClr val="000066"/>
                </a:solidFill>
                <a:cs typeface="Calibri" pitchFamily="34" charset="0"/>
              </a:rPr>
              <a:t>»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Calibri" pitchFamily="34" charset="0"/>
              </a:rPr>
              <a:t>. Выдано удостоверение о повышении квалификации ООО «Знанио» г. Смоленск за № 675257000860, апрель, 2019 г. ;</a:t>
            </a:r>
          </a:p>
        </p:txBody>
      </p:sp>
      <p:pic>
        <p:nvPicPr>
          <p:cNvPr id="5126" name="Рисунок 5"/>
          <p:cNvPicPr>
            <a:picLocks noChangeAspect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1214438" y="857250"/>
            <a:ext cx="6357937" cy="4535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2"/>
          <p:cNvSpPr txBox="1">
            <a:spLocks/>
          </p:cNvSpPr>
          <p:nvPr/>
        </p:nvSpPr>
        <p:spPr>
          <a:xfrm>
            <a:off x="323850" y="334963"/>
            <a:ext cx="4464050" cy="450850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Повышение квалификации </a:t>
            </a: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142875" y="5214938"/>
            <a:ext cx="88582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85750" indent="-285750" algn="just">
              <a:spcAft>
                <a:spcPts val="1800"/>
              </a:spcAft>
              <a:buFont typeface="Wingdings" pitchFamily="2" charset="2"/>
              <a:buChar char="v"/>
              <a:tabLst>
                <a:tab pos="292100" algn="l"/>
              </a:tabLst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Calibri" pitchFamily="34" charset="0"/>
              </a:rPr>
              <a:t>Курсы повышения квалификации в объеме </a:t>
            </a:r>
            <a:r>
              <a:rPr lang="ru-RU" altLang="ru-RU" sz="160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72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Calibri" pitchFamily="34" charset="0"/>
              </a:rPr>
              <a:t> ч. по программе: </a:t>
            </a:r>
            <a:r>
              <a:rPr lang="ru-RU" altLang="ru-RU" sz="1600">
                <a:solidFill>
                  <a:srgbClr val="000066"/>
                </a:solidFill>
                <a:cs typeface="Calibri" pitchFamily="34" charset="0"/>
              </a:rPr>
              <a:t>«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Calibri" pitchFamily="34" charset="0"/>
              </a:rPr>
              <a:t>Медийная и информационная грамотность как одно из направлений в достижении метапредметных результатов образования</a:t>
            </a:r>
            <a:r>
              <a:rPr lang="ru-RU" altLang="ru-RU" sz="1600">
                <a:solidFill>
                  <a:srgbClr val="000066"/>
                </a:solidFill>
                <a:cs typeface="Calibri" pitchFamily="34" charset="0"/>
              </a:rPr>
              <a:t>»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Calibri" pitchFamily="34" charset="0"/>
              </a:rPr>
              <a:t>. Выдано удостоверение о повышении квалификации ООО «Знанио» г. Смоленск за № 675257001129, июнь, 2019 г.;</a:t>
            </a:r>
            <a:endParaRPr lang="ru-RU" altLang="ru-RU" sz="1600">
              <a:solidFill>
                <a:srgbClr val="000066"/>
              </a:solidFill>
            </a:endParaRPr>
          </a:p>
        </p:txBody>
      </p:sp>
      <p:pic>
        <p:nvPicPr>
          <p:cNvPr id="512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0" y="857250"/>
            <a:ext cx="6110288" cy="4357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2"/>
          <p:cNvSpPr txBox="1">
            <a:spLocks/>
          </p:cNvSpPr>
          <p:nvPr/>
        </p:nvSpPr>
        <p:spPr>
          <a:xfrm>
            <a:off x="323850" y="334963"/>
            <a:ext cx="4464050" cy="450850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Повышение квалификации </a:t>
            </a: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142875" y="5572125"/>
            <a:ext cx="85725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itchFamily="2" charset="2"/>
              <a:buChar char="v"/>
              <a:tabLst>
                <a:tab pos="292100" algn="l"/>
              </a:tabLst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Calibri" pitchFamily="34" charset="0"/>
              </a:rPr>
              <a:t>Курсы повышения квалификации в объеме </a:t>
            </a:r>
            <a:r>
              <a:rPr lang="ru-RU" altLang="ru-RU" sz="160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36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Calibri" pitchFamily="34" charset="0"/>
              </a:rPr>
              <a:t> ч. по программе: </a:t>
            </a:r>
            <a:r>
              <a:rPr lang="ru-RU" altLang="ru-RU" sz="1600">
                <a:solidFill>
                  <a:srgbClr val="000066"/>
                </a:solidFill>
                <a:cs typeface="Calibri" pitchFamily="34" charset="0"/>
              </a:rPr>
              <a:t>«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Calibri" pitchFamily="34" charset="0"/>
              </a:rPr>
              <a:t>Облачные технологии в образовании</a:t>
            </a:r>
            <a:r>
              <a:rPr lang="ru-RU" altLang="ru-RU" sz="1600">
                <a:solidFill>
                  <a:srgbClr val="000066"/>
                </a:solidFill>
                <a:cs typeface="Calibri" pitchFamily="34" charset="0"/>
              </a:rPr>
              <a:t>»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Calibri" pitchFamily="34" charset="0"/>
              </a:rPr>
              <a:t>. Выдано удостоверение  АУ ДПО </a:t>
            </a:r>
            <a:r>
              <a:rPr lang="ru-RU" altLang="ru-RU" sz="1600">
                <a:solidFill>
                  <a:srgbClr val="000066"/>
                </a:solidFill>
                <a:cs typeface="Calibri" pitchFamily="34" charset="0"/>
              </a:rPr>
              <a:t>«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Calibri" pitchFamily="34" charset="0"/>
              </a:rPr>
              <a:t>Институт новых технологий РС (Я)</a:t>
            </a:r>
            <a:r>
              <a:rPr lang="ru-RU" altLang="ru-RU" sz="1600">
                <a:solidFill>
                  <a:srgbClr val="000066"/>
                </a:solidFill>
                <a:cs typeface="Calibri" pitchFamily="34" charset="0"/>
              </a:rPr>
              <a:t>»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Calibri" pitchFamily="34" charset="0"/>
              </a:rPr>
              <a:t> за № ДПО-03-20, 2020 г.</a:t>
            </a:r>
          </a:p>
        </p:txBody>
      </p:sp>
      <p:pic>
        <p:nvPicPr>
          <p:cNvPr id="5125" name="Рисунок 7"/>
          <p:cNvPicPr>
            <a:picLocks noChangeAspect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1357313" y="857250"/>
            <a:ext cx="6357937" cy="4537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4857750"/>
            <a:ext cx="43576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85750" indent="-285750" algn="just">
              <a:spcAft>
                <a:spcPts val="1800"/>
              </a:spcAft>
              <a:buFont typeface="Wingdings" pitchFamily="2" charset="2"/>
              <a:buChar char="v"/>
              <a:tabLst>
                <a:tab pos="292100" algn="l"/>
              </a:tabLst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Участие  в  педагогическом  медианаре на тему: Интерактивное обучение как современное направление активизации  познавательной  деятельности  обучающихся, в объеме  </a:t>
            </a:r>
            <a:r>
              <a:rPr lang="ru-RU" alt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часа. Свидетельство МН - 10131991/82 от 29.05.2019 г., г. Смоленск;</a:t>
            </a:r>
            <a:r>
              <a:rPr lang="ru-RU" altLang="ru-RU" sz="1600">
                <a:solidFill>
                  <a:srgbClr val="000066"/>
                </a:solidFill>
                <a:cs typeface="Calibri" pitchFamily="34" charset="0"/>
              </a:rPr>
              <a:t> </a:t>
            </a:r>
          </a:p>
        </p:txBody>
      </p:sp>
      <p:pic>
        <p:nvPicPr>
          <p:cNvPr id="6150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0"/>
            <a:ext cx="3436937" cy="4857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4643438" y="4857750"/>
            <a:ext cx="421481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85750" indent="-285750" algn="just">
              <a:spcAft>
                <a:spcPts val="1800"/>
              </a:spcAft>
              <a:buFont typeface="Wingdings" pitchFamily="2" charset="2"/>
              <a:buChar char="v"/>
              <a:tabLst>
                <a:tab pos="292100" algn="l"/>
              </a:tabLst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Участие  в  педагогическом  медианаре  на тему: Обеспечение единства образовательной,  развивающей  и воспитательной среды - основная задача педагога, в объеме  </a:t>
            </a:r>
            <a:r>
              <a:rPr lang="ru-RU" alt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часа. Свидетельство МН - 10151815/75  от 07.10.2019 г., г. Смоленск;</a:t>
            </a:r>
          </a:p>
        </p:txBody>
      </p:sp>
      <p:pic>
        <p:nvPicPr>
          <p:cNvPr id="8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0"/>
            <a:ext cx="3438525" cy="4857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5143500"/>
            <a:ext cx="45005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85750" indent="-285750" algn="just">
              <a:spcAft>
                <a:spcPts val="2400"/>
              </a:spcAft>
              <a:buFont typeface="Wingdings" pitchFamily="2" charset="2"/>
              <a:buChar char="v"/>
              <a:tabLst>
                <a:tab pos="292100" algn="l"/>
              </a:tabLst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Calibri" pitchFamily="34" charset="0"/>
              </a:rPr>
              <a:t>Участие  в  педагогическом  медианаре на тему: Творчество как неотъемлемый компонент личности современного педагога, в объеме  </a:t>
            </a:r>
            <a:r>
              <a:rPr lang="ru-RU" altLang="ru-RU" sz="160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2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Calibri" pitchFamily="34" charset="0"/>
              </a:rPr>
              <a:t> часа. Свидетельство МН - 10129402/110  от 04.05.2019г., г. Смоленск;</a:t>
            </a:r>
          </a:p>
        </p:txBody>
      </p:sp>
      <p:pic>
        <p:nvPicPr>
          <p:cNvPr id="6151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0"/>
            <a:ext cx="3641725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7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0"/>
            <a:ext cx="3643312" cy="5149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4342" name="Rectangle 3"/>
          <p:cNvSpPr>
            <a:spLocks noChangeArrowheads="1"/>
          </p:cNvSpPr>
          <p:nvPr/>
        </p:nvSpPr>
        <p:spPr bwMode="auto">
          <a:xfrm>
            <a:off x="4500563" y="5214938"/>
            <a:ext cx="45005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85750" indent="-285750" algn="just">
              <a:spcAft>
                <a:spcPts val="1800"/>
              </a:spcAft>
              <a:buFont typeface="Wingdings" pitchFamily="2" charset="2"/>
              <a:buChar char="v"/>
              <a:tabLst>
                <a:tab pos="292100" algn="l"/>
              </a:tabLst>
            </a:pP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Calibri" pitchFamily="34" charset="0"/>
              </a:rPr>
              <a:t>Участие  в  педагогическом  медианаре на тему: Эмпатия как профессионально значимое качество современного педагога, в объеме  </a:t>
            </a:r>
            <a:r>
              <a:rPr lang="ru-RU" altLang="ru-RU" sz="160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2</a:t>
            </a:r>
            <a:r>
              <a:rPr lang="ru-RU" altLang="ru-RU" sz="1600">
                <a:solidFill>
                  <a:srgbClr val="000066"/>
                </a:solidFill>
                <a:latin typeface="Times New Roman" pitchFamily="18" charset="0"/>
                <a:cs typeface="Calibri" pitchFamily="34" charset="0"/>
              </a:rPr>
              <a:t> часа. Свидетельство МН - 10114410/82 от  04.03.2019г., г. Смоленск.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3709</TotalTime>
  <Words>1739</Words>
  <Application>Microsoft Office PowerPoint</Application>
  <PresentationFormat>Экран (4:3)</PresentationFormat>
  <Paragraphs>109</Paragraphs>
  <Slides>42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Arial</vt:lpstr>
      <vt:lpstr>Calibri</vt:lpstr>
      <vt:lpstr>Times New Roman</vt:lpstr>
      <vt:lpstr>Wingdings</vt:lpstr>
      <vt:lpstr>Тема Office</vt:lpstr>
      <vt:lpstr>Диаграмма Microsoft Excel</vt:lpstr>
      <vt:lpstr>Диаграмма Microsoft Office Excel</vt:lpstr>
      <vt:lpstr>Диаграмма</vt:lpstr>
      <vt:lpstr>Министерство образования и науки  Республики Саха (Якутия)  ГБПОУ РС(Я) «Якутский сельскохозяйственный техникум»</vt:lpstr>
      <vt:lpstr>Слайд 2</vt:lpstr>
      <vt:lpstr>Образование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Общий уровень освоения обучающимися  образовательных программ  (%) по дисциплинам Основы экономики, менеджмента и маркетинга, Экономика организации </vt:lpstr>
      <vt:lpstr>Результаты участия обучающихся в конкурсах, олимпиадах  в научно-практических конференциях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Обобщение и распространение опыта практических результатов 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Результаты  участия в научно-практических конференциях,  педагогических чтениях, конкурсах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мама манна киирэр</dc:creator>
  <cp:lastModifiedBy>admin</cp:lastModifiedBy>
  <cp:revision>415</cp:revision>
  <dcterms:created xsi:type="dcterms:W3CDTF">2016-10-26T10:01:46Z</dcterms:created>
  <dcterms:modified xsi:type="dcterms:W3CDTF">2021-11-10T02:51:09Z</dcterms:modified>
</cp:coreProperties>
</file>