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84" r:id="rId5"/>
    <p:sldId id="285" r:id="rId6"/>
    <p:sldId id="287" r:id="rId7"/>
    <p:sldId id="286" r:id="rId8"/>
    <p:sldId id="288" r:id="rId9"/>
    <p:sldId id="281" r:id="rId10"/>
    <p:sldId id="260" r:id="rId11"/>
    <p:sldId id="267" r:id="rId12"/>
    <p:sldId id="268" r:id="rId13"/>
    <p:sldId id="269" r:id="rId14"/>
    <p:sldId id="272" r:id="rId15"/>
    <p:sldId id="279" r:id="rId16"/>
    <p:sldId id="263" r:id="rId17"/>
    <p:sldId id="261" r:id="rId18"/>
    <p:sldId id="262" r:id="rId19"/>
    <p:sldId id="273" r:id="rId20"/>
    <p:sldId id="264" r:id="rId21"/>
    <p:sldId id="274" r:id="rId22"/>
    <p:sldId id="275" r:id="rId23"/>
    <p:sldId id="278" r:id="rId24"/>
    <p:sldId id="270" r:id="rId25"/>
    <p:sldId id="271" r:id="rId26"/>
    <p:sldId id="265" r:id="rId27"/>
    <p:sldId id="266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58;&#1058;&#1045;&#1057;&#1058;&#1040;&#1062;&#1048;&#1071;\&#1040;&#1090;&#1090;&#1077;&#1089;&#1090;&#1072;&#1094;&#1080;&#1103;%20&#1047;&#1053;&#1040;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дисциплине </a:t>
            </a: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01.01. Тема  1.6-1.10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55</c:v>
                </c:pt>
                <c:pt idx="2">
                  <c:v>58.1</c:v>
                </c:pt>
                <c:pt idx="3">
                  <c:v>47</c:v>
                </c:pt>
                <c:pt idx="4">
                  <c:v>38.1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3.4</c:v>
                </c:pt>
                <c:pt idx="1">
                  <c:v>3.6</c:v>
                </c:pt>
                <c:pt idx="2">
                  <c:v>3.6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67753096"/>
        <c:axId val="267751920"/>
        <c:axId val="0"/>
      </c:bar3DChart>
      <c:catAx>
        <c:axId val="26775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751920"/>
        <c:crosses val="autoZero"/>
        <c:auto val="1"/>
        <c:lblAlgn val="ctr"/>
        <c:lblOffset val="100"/>
        <c:noMultiLvlLbl val="0"/>
      </c:catAx>
      <c:valAx>
        <c:axId val="2677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75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дисциплине </a:t>
            </a: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14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Латинский язык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55.2</c:v>
                </c:pt>
                <c:pt idx="1">
                  <c:v>41.3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3.5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64394232"/>
        <c:axId val="264394624"/>
        <c:axId val="0"/>
      </c:bar3DChart>
      <c:catAx>
        <c:axId val="26439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394624"/>
        <c:crosses val="autoZero"/>
        <c:auto val="1"/>
        <c:lblAlgn val="ctr"/>
        <c:lblOffset val="100"/>
        <c:noMultiLvlLbl val="0"/>
      </c:catAx>
      <c:valAx>
        <c:axId val="26439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39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дисциплине </a:t>
            </a: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02.01</a:t>
            </a:r>
            <a:r>
              <a:rPr lang="ru-RU" sz="11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диагностики и лечении заболеваний сельскохозяйственных животных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52.5</c:v>
                </c:pt>
                <c:pt idx="1">
                  <c:v>54</c:v>
                </c:pt>
                <c:pt idx="2">
                  <c:v>65</c:v>
                </c:pt>
                <c:pt idx="3">
                  <c:v>64.3</c:v>
                </c:pt>
                <c:pt idx="4">
                  <c:v>55.5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3.5</c:v>
                </c:pt>
                <c:pt idx="1">
                  <c:v>3.5</c:v>
                </c:pt>
                <c:pt idx="2">
                  <c:v>3.8</c:v>
                </c:pt>
                <c:pt idx="3">
                  <c:v>3.8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64403640"/>
        <c:axId val="264389920"/>
        <c:axId val="0"/>
      </c:bar3DChart>
      <c:catAx>
        <c:axId val="26440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389920"/>
        <c:crosses val="autoZero"/>
        <c:auto val="1"/>
        <c:lblAlgn val="ctr"/>
        <c:lblOffset val="100"/>
        <c:noMultiLvlLbl val="0"/>
      </c:catAx>
      <c:valAx>
        <c:axId val="2643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40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дисциплине </a:t>
            </a: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03.01</a:t>
            </a:r>
            <a:r>
              <a:rPr lang="ru-RU" sz="12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 smtClean="0">
                <a:effectLst/>
              </a:rPr>
              <a:t>Методики, правила ветеринарно-санитарной экспертизы продуктов и сырья животного происхождения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fld id="{084A5CDC-C3C3-47FC-A869-866AF70833BA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56.5</c:v>
                </c:pt>
                <c:pt idx="1">
                  <c:v>52.4</c:v>
                </c:pt>
                <c:pt idx="2">
                  <c:v>62</c:v>
                </c:pt>
                <c:pt idx="3">
                  <c:v>100</c:v>
                </c:pt>
                <c:pt idx="4">
                  <c:v>65.3</c:v>
                </c:pt>
                <c:pt idx="5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3.6</c:v>
                </c:pt>
                <c:pt idx="1">
                  <c:v>3.5</c:v>
                </c:pt>
                <c:pt idx="2">
                  <c:v>3.7</c:v>
                </c:pt>
                <c:pt idx="3">
                  <c:v>4.3</c:v>
                </c:pt>
                <c:pt idx="4">
                  <c:v>3.6</c:v>
                </c:pt>
                <c:pt idx="5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1081960"/>
        <c:axId val="271074512"/>
        <c:axId val="0"/>
      </c:bar3DChart>
      <c:catAx>
        <c:axId val="27108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074512"/>
        <c:crosses val="autoZero"/>
        <c:auto val="1"/>
        <c:lblAlgn val="ctr"/>
        <c:lblOffset val="100"/>
        <c:noMultiLvlLbl val="0"/>
      </c:catAx>
      <c:valAx>
        <c:axId val="27107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08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дисциплине </a:t>
            </a: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baseline="0" dirty="0" smtClean="0">
                <a:effectLst/>
              </a:rPr>
              <a:t>МДК 05.01 Оператор по ИОЖ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fld id="{084A5CDC-C3C3-47FC-A869-866AF70833BA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58.4</c:v>
                </c:pt>
                <c:pt idx="1">
                  <c:v>55</c:v>
                </c:pt>
                <c:pt idx="2">
                  <c:v>62</c:v>
                </c:pt>
                <c:pt idx="3">
                  <c:v>100</c:v>
                </c:pt>
                <c:pt idx="4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3.7</c:v>
                </c:pt>
                <c:pt idx="3">
                  <c:v>4.3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1090192"/>
        <c:axId val="271059616"/>
        <c:axId val="0"/>
      </c:bar3DChart>
      <c:catAx>
        <c:axId val="27109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059616"/>
        <c:crosses val="autoZero"/>
        <c:auto val="1"/>
        <c:lblAlgn val="ctr"/>
        <c:lblOffset val="100"/>
        <c:noMultiLvlLbl val="0"/>
      </c:catAx>
      <c:valAx>
        <c:axId val="27105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09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дисциплине </a:t>
            </a:r>
            <a:endParaRPr lang="ru-RU" sz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baseline="0" dirty="0" smtClean="0">
                <a:effectLst/>
              </a:rPr>
              <a:t>ОП.13 Болезни мелких животных</a:t>
            </a:r>
            <a:endParaRPr lang="ru-RU" sz="11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fld id="{084A5CDC-C3C3-47FC-A869-866AF70833BA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65.3</c:v>
                </c:pt>
                <c:pt idx="1">
                  <c:v>73.7</c:v>
                </c:pt>
                <c:pt idx="2">
                  <c:v>69.2</c:v>
                </c:pt>
                <c:pt idx="3">
                  <c:v>77.7</c:v>
                </c:pt>
                <c:pt idx="4">
                  <c:v>57.7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3.6</c:v>
                </c:pt>
                <c:pt idx="1">
                  <c:v>3.8</c:v>
                </c:pt>
                <c:pt idx="2">
                  <c:v>3.7</c:v>
                </c:pt>
                <c:pt idx="3">
                  <c:v>3.7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1079608"/>
        <c:axId val="271067064"/>
        <c:axId val="0"/>
      </c:bar3DChart>
      <c:catAx>
        <c:axId val="27107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067064"/>
        <c:crosses val="autoZero"/>
        <c:auto val="1"/>
        <c:lblAlgn val="ctr"/>
        <c:lblOffset val="100"/>
        <c:noMultiLvlLbl val="0"/>
      </c:catAx>
      <c:valAx>
        <c:axId val="27106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07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по </a:t>
            </a:r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дисциплине </a:t>
            </a:r>
            <a:endParaRPr lang="ru-RU" sz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baseline="0" dirty="0" smtClean="0">
                <a:effectLst/>
              </a:rPr>
              <a:t>МДК 01.03 Биотехника размножения, акушерство и гинекология сельскохозяйственных животных</a:t>
            </a:r>
            <a:endParaRPr lang="ru-RU" sz="11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2013-2014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fld id="{084A5CDC-C3C3-47FC-A869-866AF70833BA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2013-2014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60.5</c:v>
                </c:pt>
                <c:pt idx="1">
                  <c:v>75</c:v>
                </c:pt>
                <c:pt idx="2">
                  <c:v>60</c:v>
                </c:pt>
                <c:pt idx="3">
                  <c:v>52.5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2013-2014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89541432"/>
        <c:axId val="289541824"/>
        <c:axId val="0"/>
      </c:bar3DChart>
      <c:catAx>
        <c:axId val="28954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541824"/>
        <c:crosses val="autoZero"/>
        <c:auto val="1"/>
        <c:lblAlgn val="ctr"/>
        <c:lblOffset val="100"/>
        <c:noMultiLvlLbl val="0"/>
      </c:catAx>
      <c:valAx>
        <c:axId val="2895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54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baseline="0" dirty="0" smtClean="0">
                <a:effectLst/>
              </a:rPr>
              <a:t>3. Результаты</a:t>
            </a:r>
            <a:r>
              <a:rPr lang="ru-RU" sz="1800" b="1" i="1" dirty="0" smtClean="0">
                <a:effectLst/>
              </a:rPr>
              <a:t> освоения обучающимися образовательных программ по итогам мониторинга системы образования (профессиональный цикл)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Всего дипломников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Итого 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D8-472B-8894-F88501C48893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Защита на «5»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Итого 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D8-472B-8894-F88501C48893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Защита на «4»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Итого </c:v>
                </c:pt>
              </c:strCache>
            </c:strRef>
          </c:cat>
          <c:val>
            <c:numRef>
              <c:f>Лист2!$D$2:$D$6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D8-472B-8894-F88501C48893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Защита на «3»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Итого </c:v>
                </c:pt>
              </c:strCache>
            </c:strRef>
          </c:cat>
          <c:val>
            <c:numRef>
              <c:f>Лист2!$E$2:$E$6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D8-472B-8894-F88501C48893}"/>
            </c:ext>
          </c:extLst>
        </c:ser>
        <c:ser>
          <c:idx val="4"/>
          <c:order val="4"/>
          <c:tx>
            <c:strRef>
              <c:f>Лист2!$F$1</c:f>
              <c:strCache>
                <c:ptCount val="1"/>
                <c:pt idx="0">
                  <c:v>% качества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Итого </c:v>
                </c:pt>
              </c:strCache>
            </c:strRef>
          </c:cat>
          <c:val>
            <c:numRef>
              <c:f>Лист2!$F$2:$F$6</c:f>
              <c:numCache>
                <c:formatCode>General</c:formatCode>
                <c:ptCount val="5"/>
                <c:pt idx="0">
                  <c:v>75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D8-472B-8894-F88501C48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91168"/>
        <c:axId val="129516920"/>
      </c:barChart>
      <c:catAx>
        <c:axId val="1288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16920"/>
        <c:crosses val="autoZero"/>
        <c:auto val="1"/>
        <c:lblAlgn val="ctr"/>
        <c:lblOffset val="100"/>
        <c:noMultiLvlLbl val="0"/>
      </c:catAx>
      <c:valAx>
        <c:axId val="12951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32656"/>
            <a:ext cx="8143932" cy="4531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Золотуева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Наталья Архиповна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621" r="32136" b="49637"/>
          <a:stretch>
            <a:fillRect/>
          </a:stretch>
        </p:blipFill>
        <p:spPr bwMode="auto">
          <a:xfrm>
            <a:off x="357158" y="1142984"/>
            <a:ext cx="2571768" cy="393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8992" y="1214422"/>
            <a:ext cx="5429288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ветеринарных дисциплин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Агротехнологического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отделения ГБПОУ РС (Я) «Якутский сельскохозяйственный техникум»;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– высшее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1982 г – Якутский сельскохозяйственный техникум – специальность Ветеринария – квалификация Ветеринарный фельдшер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1990 г – Омский Государственный ветеринарный институт – Ветеринарный врач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1992 г – Московская Ветеринарная Академия им. Скрябина – педагогический факультет – Преподаватель сельских школ и техникумов.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Педагогический стаж – 29 лет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Заявленная квалификационная категория – подтверждение высшей</a:t>
            </a:r>
          </a:p>
          <a:p>
            <a:pPr algn="just"/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 descr="C:\Users\1\Desktop\ЗНА\АТТЕСТАЦИЯ ЗНА\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37154"/>
            <a:ext cx="2445513" cy="3357586"/>
          </a:xfrm>
          <a:prstGeom prst="rect">
            <a:avLst/>
          </a:prstGeom>
          <a:noFill/>
        </p:spPr>
      </p:pic>
      <p:pic>
        <p:nvPicPr>
          <p:cNvPr id="8197" name="Picture 5" descr="C:\Users\1\Desktop\ЗНА\АТТЕСТАЦИЯ ЗНА\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08166"/>
            <a:ext cx="2457440" cy="33739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21495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Яковлев Алексей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Кимович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Голикова Вероника Дмитриевна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ипломанты 2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степени в Республиканской научно-практической конференции «Актуальные проблемы и перспективы развития агропромышленного комплекса Якутии»  с докладом на тему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Чипирование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животных», 28 март 2015 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1\Desktop\ЗНА\АТТЕСТАЦИЯ ЗНА\ч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43050"/>
            <a:ext cx="3071834" cy="4217497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869" y="2890392"/>
            <a:ext cx="50720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Янкова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Вероника Григорьевна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ипломант  2 степени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Республиканской научно-практической конференции «Актуальные проблемы и перспективы развития агропромышленного комплекса Якутии» - с докладом на  тему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Дирофиляриоз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собак. Исследование в г. Якутске», 28 март 2015 г.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1\Desktop\ЗНА\АТТЕСТАЦИЯ ЗНА\ъ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10" y="1383296"/>
            <a:ext cx="2451699" cy="3366078"/>
          </a:xfrm>
          <a:prstGeom prst="rect">
            <a:avLst/>
          </a:prstGeom>
          <a:noFill/>
        </p:spPr>
      </p:pic>
      <p:pic>
        <p:nvPicPr>
          <p:cNvPr id="6" name="Picture 3" descr="C:\Users\1\Desktop\ЗНА\АТТЕСТАЦИЯ ЗНА\ь.jpeg"/>
          <p:cNvPicPr>
            <a:picLocks noChangeAspect="1" noChangeArrowheads="1"/>
          </p:cNvPicPr>
          <p:nvPr/>
        </p:nvPicPr>
        <p:blipFill>
          <a:blip r:embed="rId3" cstate="print"/>
          <a:srcRect l="3106" r="5279" b="1604"/>
          <a:stretch>
            <a:fillRect/>
          </a:stretch>
        </p:blipFill>
        <p:spPr bwMode="auto">
          <a:xfrm>
            <a:off x="1417231" y="1383296"/>
            <a:ext cx="2276984" cy="3357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9575" y="393305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Соловьев Станислав Георгиевич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дипломант  3 степени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Республиканского форума молодых исследователей «Шаг в будущую профессию» с докладом на тему «Гастрофилез лошадей», 2018 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Users\1\Desktop\ЗНА\АТТЕСТАЦИЯ ЗНА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90161"/>
            <a:ext cx="2461518" cy="3379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50070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Соловьев Станислав Георгиевич-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дипломант 1 степени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финального очного тура Всероссийского конкурса для детей и молодежи «Творчество и интеллект» г. Москва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Номинация: Исследовательские и научные работы 2018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12078"/>
          <a:stretch/>
        </p:blipFill>
        <p:spPr>
          <a:xfrm>
            <a:off x="4932040" y="1556792"/>
            <a:ext cx="2758318" cy="333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85720" y="214290"/>
            <a:ext cx="8643998" cy="838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528" y="1700808"/>
            <a:ext cx="49291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Назаров Афанасий Петрович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студент 3 курса по специальности Ветеринария: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Диплом 1 степени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открытого регионального чемпионата  профессионального мастерства по стандартам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 февраль 2017;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финалист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национального чемпионата «Молодые профессионалы»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), 15-19.05.2017 , г. Краснодар</a:t>
            </a:r>
          </a:p>
          <a:p>
            <a:pPr>
              <a:buFont typeface="Wingdings" pitchFamily="2" charset="2"/>
              <a:buChar char="Ø"/>
            </a:pP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44824"/>
            <a:ext cx="3500638" cy="23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95670"/>
            <a:ext cx="8643998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обучающихс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 descr="C:\Users\1\Desktop\Максимова ИС\разные\20180220_181526.jpg"/>
          <p:cNvPicPr>
            <a:picLocks noChangeAspect="1" noChangeArrowheads="1"/>
          </p:cNvPicPr>
          <p:nvPr/>
        </p:nvPicPr>
        <p:blipFill>
          <a:blip r:embed="rId2" cstate="print"/>
          <a:srcRect l="35465" r="34980"/>
          <a:stretch>
            <a:fillRect/>
          </a:stretch>
        </p:blipFill>
        <p:spPr bwMode="auto">
          <a:xfrm>
            <a:off x="683568" y="1524430"/>
            <a:ext cx="2357454" cy="4479163"/>
          </a:xfrm>
          <a:prstGeom prst="rect">
            <a:avLst/>
          </a:prstGeom>
          <a:noFill/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3357554" y="1524430"/>
            <a:ext cx="5286412" cy="290470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Иванова Валерия Павловна- д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ипломант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степени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открытого регионального чемпионата профессионального мастерства по стандартам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WorldSkills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Russia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в рамках профессиональной компетенции «Ветеринария» 2018</a:t>
            </a:r>
            <a:r>
              <a:rPr lang="ru-RU" i="1" dirty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участница финала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национального чемпионата «Молодые профессионалы» по компетенции «Ветеринария» , 2018г.</a:t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500430" y="4071942"/>
            <a:ext cx="5214974" cy="221457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Третьякова Виктория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Владиславовна- дипломант 3 степени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открытого регионального чемпионата  профессионального мастерства по стандартам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«Ветеринария»,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1\Desktop\ЗНА\АТТЕСТАЦИЯ ЗНА\Благодарность проекта infourok.ru №МЦ52621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2170592" cy="3071833"/>
          </a:xfrm>
          <a:prstGeom prst="rect">
            <a:avLst/>
          </a:prstGeom>
          <a:noFill/>
        </p:spPr>
      </p:pic>
      <p:pic>
        <p:nvPicPr>
          <p:cNvPr id="5122" name="Picture 2" descr="C:\Users\1\Desktop\ЗНА\АТТЕСТАЦИЯ ЗНА\Свидетельство проекта infourok.ru №АИ9977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2372509" cy="3357586"/>
          </a:xfrm>
          <a:prstGeom prst="rect">
            <a:avLst/>
          </a:prstGeom>
          <a:noFill/>
        </p:spPr>
      </p:pic>
      <p:pic>
        <p:nvPicPr>
          <p:cNvPr id="5123" name="Picture 3" descr="C:\Users\1\Desktop\ЗНА\АТТЕСТАЦИЯ ЗНА\Свидетельство проекта infourok.ru №ФЖ19602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2428892" cy="3437380"/>
          </a:xfrm>
          <a:prstGeom prst="rect">
            <a:avLst/>
          </a:prstGeom>
          <a:noFill/>
        </p:spPr>
      </p:pic>
      <p:pic>
        <p:nvPicPr>
          <p:cNvPr id="5124" name="Picture 4" descr="C:\Users\1\Desktop\ЗНА\АТТЕСТАЦИЯ ЗНА\Свидетельство проекта infourok.ru №ЭФ09336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14686"/>
            <a:ext cx="2133636" cy="301953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71736" y="4714884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Публикации на сайте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infourok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статья на тему «Инфекционный стоматит рептилий»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статья на тему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Гастрофилез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лошадей»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статья на тему «Современные подходы в проведению учебных и производственных практики для студентов по специальности «Ветеринария»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Результаты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использования новых образовательных технологий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Рабочие программы профессионального модулей и учебных производственных практик по специальностям «Ветеринария» и «Зоотехния»;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УМК по дисциплинам и профессиональным модулям по специальности «Ветеринария» и «Зоотехния»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Методические рекомендации рабочим программам и по прохождению УП и ПП специальности «Ветеринария» и «Зоотехния»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Методические рекомендации по выполнению СРС по дисциплинам и профессиональным модулям по специальности «Ветеринария» и «Зоотехния»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ФОС ПМ по специальностям «Ветеринария» и «Зоотехния»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60783"/>
              </p:ext>
            </p:extLst>
          </p:nvPr>
        </p:nvGraphicFramePr>
        <p:xfrm>
          <a:off x="428596" y="2786057"/>
          <a:ext cx="8358246" cy="37194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75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4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2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уч. дисциплины, проф.модуля, практики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01.02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Биотехника размножения, акушерство и гинекология сельскохозяйственных животных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Зоотехния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14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мелких животных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02.01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Методики диагностики и лечения заболеваний сельскохозяйственных животных: Раздел 3 Методика акушерской помощи при нормальных родах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02.01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диагностики и лечения заболеваний сельскохозяйственных животных: Раздел 4 Профилактика хирургической инфекции и кастрация животных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02.03.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Акушерская помощь при нормальных родах и лечение послеродовых заболеваний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02.04.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хирургической инфекции и кастрация животных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02.01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диагностики и лечения инфекционных заболеваний сельскохозяйственных животных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01.03.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ветеринарной профилактики инфекционных болезней сельскохозяйственных животных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03.01.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Методика, правила ветеринарно-санитарной экспертизы продуктов и сырья животного происхождения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05.01.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по искусственному осеменению животных и птиц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03.01.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правила ветеринарной санитарной экспертизы продуктов и сырья животного происхождения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05.01.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по искусственному осеменению животных и птицы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Ветеринария 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01.02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Биотехника размножения сельскохозяйственных животных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Зоотехния</a:t>
                      </a:r>
                      <a:endParaRPr lang="ru-RU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429684" cy="1071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Эффективность работы по программно-методическому сопровождению образовательного процесса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8215370" cy="12389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Обобщение и распространение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педагогических коллективах опыта практических результатов своей профессиональной деятельности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зна1.jpeg"/>
          <p:cNvPicPr>
            <a:picLocks noChangeAspect="1" noChangeArrowheads="1"/>
          </p:cNvPicPr>
          <p:nvPr/>
        </p:nvPicPr>
        <p:blipFill>
          <a:blip r:embed="rId2" cstate="print"/>
          <a:srcRect l="3058" r="5198" b="3109"/>
          <a:stretch>
            <a:fillRect/>
          </a:stretch>
        </p:blipFill>
        <p:spPr bwMode="auto">
          <a:xfrm>
            <a:off x="642910" y="1571612"/>
            <a:ext cx="3214710" cy="4661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36433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Материалы республиканской научно-практической конференции «Актуальные проблемы и перспективы развития агропромышленного комплекса Якутии»,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28 марта 2015 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Users\1\Desktop\ЗНА\АТТЕСТАЦИЯ ЗНА\л.jpeg"/>
          <p:cNvPicPr>
            <a:picLocks noChangeAspect="1" noChangeArrowheads="1"/>
          </p:cNvPicPr>
          <p:nvPr/>
        </p:nvPicPr>
        <p:blipFill>
          <a:blip r:embed="rId2" cstate="print"/>
          <a:srcRect l="8167" t="1097" r="3614" b="51735"/>
          <a:stretch>
            <a:fillRect/>
          </a:stretch>
        </p:blipFill>
        <p:spPr bwMode="auto">
          <a:xfrm>
            <a:off x="921064" y="1623051"/>
            <a:ext cx="3508060" cy="257518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5087463"/>
            <a:ext cx="7744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качестве эксперта в отборочном соревновании профессионального мастерства по стандартам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профессиональной компетенции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Ветеринария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26 ноября 2016 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2" y="1653699"/>
            <a:ext cx="3816064" cy="254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Результаты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повышения квалификации по профилю педагогической деятельности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1\Desktop\ЗНА\АТТЕСТАЦИЯ ЗНА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119417" cy="3000396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5000637"/>
            <a:ext cx="4643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о повышении квалификации Федерального государственного бюджетного образовательного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дополнительного профессионального образования специалистов «Российская академия кадрового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обеспечения агропромышленного комплекса» г. Москва по программе: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«Организация ветеринарно-санитарного сопровождения в оленеводстве» - 72 часа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07207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Проходила стажировку ОАО «Якутская птицефабрика» по теме «Ветеринарно-санитарная экспертиза убоя птиц и технология переработки продуктов убоя» - 114 часов.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зна2.jpeg"/>
          <p:cNvPicPr>
            <a:picLocks noChangeAspect="1" noChangeArrowheads="1"/>
          </p:cNvPicPr>
          <p:nvPr/>
        </p:nvPicPr>
        <p:blipFill>
          <a:blip r:embed="rId3" cstate="print"/>
          <a:srcRect l="6410" t="2334" r="3846" b="4286"/>
          <a:stretch>
            <a:fillRect/>
          </a:stretch>
        </p:blipFill>
        <p:spPr bwMode="auto">
          <a:xfrm>
            <a:off x="5572132" y="1071546"/>
            <a:ext cx="2643206" cy="3776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 descr="C:\Users\1\Desktop\ЗНА\АТТЕСТАЦИЯ ЗНА\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486080" cy="3413282"/>
          </a:xfrm>
          <a:prstGeom prst="rect">
            <a:avLst/>
          </a:prstGeom>
          <a:noFill/>
        </p:spPr>
      </p:pic>
      <p:pic>
        <p:nvPicPr>
          <p:cNvPr id="4099" name="Picture 3" descr="C:\Users\1\Desktop\ЗНА\АТТЕСТАЦИЯ ЗНА\к.jpeg"/>
          <p:cNvPicPr>
            <a:picLocks noChangeAspect="1" noChangeArrowheads="1"/>
          </p:cNvPicPr>
          <p:nvPr/>
        </p:nvPicPr>
        <p:blipFill>
          <a:blip r:embed="rId3" cstate="print"/>
          <a:srcRect l="5105" t="2092" r="8116" b="53291"/>
          <a:stretch>
            <a:fillRect/>
          </a:stretch>
        </p:blipFill>
        <p:spPr bwMode="auto">
          <a:xfrm>
            <a:off x="4634833" y="1357298"/>
            <a:ext cx="3240360" cy="228731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5119598"/>
            <a:ext cx="4646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 участия в качестве независимого эксперта в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отборочном чемпионате  профессионального мастерства по стандартам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 20.03.-26.03.2017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69" y="3833038"/>
            <a:ext cx="3887469" cy="259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ЗНА\АТТЕСТАЦИЯ ЗНА\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434124" cy="47149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5716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Участие в качестве эксперта в отборочном соревновании профессионального мастерства по стандартам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рамках профессиональной компетенции» Ветеринария», 20 декабря 2018 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53" y="3325938"/>
            <a:ext cx="4534013" cy="302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1\Desktop\ЗНА\АТТЕСТАЦИЯ ЗНА\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00462" cy="480598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14810" y="1356169"/>
            <a:ext cx="4643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организацию и проведение мастер-класса в рамках Выставки достижений профессионального мастерства Республики Саха (Якутия) «ПРОФИ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EXPO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-2015»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SC_7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4004504" cy="266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C:\Users\1\Desktop\ЗНА\АТТЕСТАЦИЯ ЗНА\э.jpeg"/>
          <p:cNvPicPr>
            <a:picLocks noChangeAspect="1" noChangeArrowheads="1"/>
          </p:cNvPicPr>
          <p:nvPr/>
        </p:nvPicPr>
        <p:blipFill>
          <a:blip r:embed="rId2" cstate="print"/>
          <a:srcRect l="3484" t="5076" r="4181" b="46705"/>
          <a:stretch>
            <a:fillRect/>
          </a:stretch>
        </p:blipFill>
        <p:spPr bwMode="auto">
          <a:xfrm>
            <a:off x="1857356" y="1285860"/>
            <a:ext cx="4981861" cy="35719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5387474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члена жюри начального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этапа Всероссийской олимпиады профессионального мастерства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 по УГС СПО 36.00.00. «Ветеринария и зоотехния» 2017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3" descr="C:\Users\1\Desktop\ЗНА\АТТЕСТАЦИЯ ЗНА\6.jpeg"/>
          <p:cNvPicPr>
            <a:picLocks noChangeAspect="1" noChangeArrowheads="1"/>
          </p:cNvPicPr>
          <p:nvPr/>
        </p:nvPicPr>
        <p:blipFill>
          <a:blip r:embed="rId2" cstate="print"/>
          <a:srcRect l="1656" r="5629" b="52970"/>
          <a:stretch>
            <a:fillRect/>
          </a:stretch>
        </p:blipFill>
        <p:spPr bwMode="auto">
          <a:xfrm>
            <a:off x="4929190" y="1071546"/>
            <a:ext cx="4000528" cy="2786082"/>
          </a:xfrm>
          <a:prstGeom prst="rect">
            <a:avLst/>
          </a:prstGeom>
          <a:noFill/>
        </p:spPr>
      </p:pic>
      <p:pic>
        <p:nvPicPr>
          <p:cNvPr id="25604" name="Picture 4" descr="C:\Users\1\Desktop\ЗНА\АТТЕСТАЦИЯ ЗНА\з.jpeg"/>
          <p:cNvPicPr>
            <a:picLocks noChangeAspect="1" noChangeArrowheads="1"/>
          </p:cNvPicPr>
          <p:nvPr/>
        </p:nvPicPr>
        <p:blipFill>
          <a:blip r:embed="rId3" cstate="print"/>
          <a:srcRect l="1873" t="8184" r="2621" b="42713"/>
          <a:stretch>
            <a:fillRect/>
          </a:stretch>
        </p:blipFill>
        <p:spPr bwMode="auto">
          <a:xfrm>
            <a:off x="5286380" y="4286232"/>
            <a:ext cx="3643338" cy="2571768"/>
          </a:xfrm>
          <a:prstGeom prst="rect">
            <a:avLst/>
          </a:prstGeom>
          <a:noFill/>
        </p:spPr>
      </p:pic>
      <p:pic>
        <p:nvPicPr>
          <p:cNvPr id="25605" name="Picture 5" descr="C:\Users\1\Desktop\ЗНА\АТТЕСТАЦИЯ ЗНА\н.jpeg"/>
          <p:cNvPicPr>
            <a:picLocks noChangeAspect="1" noChangeArrowheads="1"/>
          </p:cNvPicPr>
          <p:nvPr/>
        </p:nvPicPr>
        <p:blipFill>
          <a:blip r:embed="rId4" cstate="print"/>
          <a:srcRect b="51844"/>
          <a:stretch>
            <a:fillRect/>
          </a:stretch>
        </p:blipFill>
        <p:spPr bwMode="auto">
          <a:xfrm>
            <a:off x="571472" y="1071546"/>
            <a:ext cx="3457572" cy="2286016"/>
          </a:xfrm>
          <a:prstGeom prst="rect">
            <a:avLst/>
          </a:prstGeom>
          <a:noFill/>
        </p:spPr>
      </p:pic>
      <p:pic>
        <p:nvPicPr>
          <p:cNvPr id="8" name="Picture 5" descr="C:\Users\1\Desktop\ЗНА\АТТЕСТАЦИЯ ЗНА\ю.jpeg"/>
          <p:cNvPicPr>
            <a:picLocks noChangeAspect="1" noChangeArrowheads="1"/>
          </p:cNvPicPr>
          <p:nvPr/>
        </p:nvPicPr>
        <p:blipFill>
          <a:blip r:embed="rId5" cstate="print"/>
          <a:srcRect l="8621" t="10988" r="7327" b="41920"/>
          <a:stretch>
            <a:fillRect/>
          </a:stretch>
        </p:blipFill>
        <p:spPr bwMode="auto">
          <a:xfrm>
            <a:off x="1142976" y="3500438"/>
            <a:ext cx="2786082" cy="214314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590776"/>
            <a:ext cx="5148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 руководителя за подготовку участника регионального этапа Всероссийской олимпиады профессионального мастерства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 по специальностям СПО УГС «Зоотехния» и «Ветеринария» ,2017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72494" cy="10246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Результаты участия и продуктивность методической деятельности преподавателя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C:\Users\1\Desktop\ЗНА\АТТЕСТАЦИЯ ЗНА\4.jpeg"/>
          <p:cNvPicPr>
            <a:picLocks noChangeAspect="1" noChangeArrowheads="1"/>
          </p:cNvPicPr>
          <p:nvPr/>
        </p:nvPicPr>
        <p:blipFill>
          <a:blip r:embed="rId2" cstate="print"/>
          <a:srcRect l="1999" t="4368" r="4057" b="47589"/>
          <a:stretch>
            <a:fillRect/>
          </a:stretch>
        </p:blipFill>
        <p:spPr bwMode="auto">
          <a:xfrm>
            <a:off x="4786314" y="1142984"/>
            <a:ext cx="3968055" cy="2786082"/>
          </a:xfrm>
          <a:prstGeom prst="rect">
            <a:avLst/>
          </a:prstGeom>
          <a:noFill/>
        </p:spPr>
      </p:pic>
      <p:pic>
        <p:nvPicPr>
          <p:cNvPr id="26628" name="Picture 4" descr="C:\Users\1\Desktop\ЗНА\АТТЕСТАЦИЯ ЗНА\м.jpeg"/>
          <p:cNvPicPr>
            <a:picLocks noChangeAspect="1" noChangeArrowheads="1"/>
          </p:cNvPicPr>
          <p:nvPr/>
        </p:nvPicPr>
        <p:blipFill>
          <a:blip r:embed="rId3" cstate="print"/>
          <a:srcRect l="2358" t="5154" r="5660" b="46747"/>
          <a:stretch>
            <a:fillRect/>
          </a:stretch>
        </p:blipFill>
        <p:spPr bwMode="auto">
          <a:xfrm>
            <a:off x="329093" y="1700808"/>
            <a:ext cx="4278626" cy="3071834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538747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сертификаты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регионального этапа Всероссийской олимпиады профессионального мастерства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 по специальностям СПО УГС «Зоотехния» и «Ветеринария» 2017, 2018 гг.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8001056" cy="810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 Результаты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участия в конкурсах (выставках) профессионального мастерства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 descr="C:\Users\1\Desktop\ЗНА\АТТЕСТАЦИЯ ЗНА\698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2803527" cy="3839383"/>
          </a:xfrm>
          <a:prstGeom prst="rect">
            <a:avLst/>
          </a:prstGeom>
          <a:noFill/>
        </p:spPr>
      </p:pic>
      <p:pic>
        <p:nvPicPr>
          <p:cNvPr id="3075" name="Picture 3" descr="C:\Users\1\Desktop\ЗНА\АТТЕСТАЦИЯ ЗНА\certificat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643206" cy="3824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Диплом лауреат Всероссийской олимпиады «Педагогическая практика» в номинации: Активные методы обучения в профессиональном образовании.2018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44" y="528638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Диплом 1 степени Всероссийская олимпиада «Профессиональная компетенция преподавателя СПО» 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7929618" cy="5960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Поощрения за профессиональную деятельность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1\Desktop\ЗНА\АТТЕСТАЦИЯ ЗНА\1.jpeg"/>
          <p:cNvPicPr>
            <a:picLocks noChangeAspect="1" noChangeArrowheads="1"/>
          </p:cNvPicPr>
          <p:nvPr/>
        </p:nvPicPr>
        <p:blipFill>
          <a:blip r:embed="rId2" cstate="print"/>
          <a:srcRect l="11129" r="18502" b="61496"/>
          <a:stretch>
            <a:fillRect/>
          </a:stretch>
        </p:blipFill>
        <p:spPr bwMode="auto">
          <a:xfrm>
            <a:off x="571472" y="1000108"/>
            <a:ext cx="3613604" cy="2714644"/>
          </a:xfrm>
          <a:prstGeom prst="rect">
            <a:avLst/>
          </a:prstGeom>
          <a:noFill/>
        </p:spPr>
      </p:pic>
      <p:pic>
        <p:nvPicPr>
          <p:cNvPr id="1027" name="Picture 3" descr="C:\Users\1\Desktop\ЗНА\АТТЕСТАЦИЯ ЗНА\2.jpeg"/>
          <p:cNvPicPr>
            <a:picLocks noChangeAspect="1" noChangeArrowheads="1"/>
          </p:cNvPicPr>
          <p:nvPr/>
        </p:nvPicPr>
        <p:blipFill>
          <a:blip r:embed="rId3"/>
          <a:srcRect l="13021" t="3794" r="21874" b="65858"/>
          <a:stretch>
            <a:fillRect/>
          </a:stretch>
        </p:blipFill>
        <p:spPr bwMode="auto">
          <a:xfrm>
            <a:off x="4643438" y="1071546"/>
            <a:ext cx="4241631" cy="271464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99724" y="4315904"/>
            <a:ext cx="39290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Награждена нагрудным знаком «Почетный ветеран системы образования РС(Я)» 2018 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4223571"/>
            <a:ext cx="3929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Присвоено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почетное звание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Почетный работник среднего профессионального образования Российской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2015 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7929618" cy="5960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Поощрения за профессиональную деятельность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Users\1\Desktop\ЗНА\АТТЕСТАЦИЯ ЗНА\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928670"/>
            <a:ext cx="3278029" cy="4500594"/>
          </a:xfrm>
          <a:prstGeom prst="rect">
            <a:avLst/>
          </a:prstGeom>
          <a:noFill/>
        </p:spPr>
      </p:pic>
      <p:pic>
        <p:nvPicPr>
          <p:cNvPr id="4" name="Picture 5" descr="C:\Users\1\Desktop\ЗНА\АТТЕСТАЦИЯ ЗНА\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7"/>
            <a:ext cx="3212775" cy="4411005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5806220"/>
            <a:ext cx="4500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Благодарственное письмо Управления ветеринарии г. Якутска – 2014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596" y="585789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Почетная грамота Департамент ветеринарии РС(Я) г. Якутск - 2014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332656"/>
            <a:ext cx="7929618" cy="5960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Поощрения за профессиональную деятельность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C:\Users\1\Desktop\ЗНА\АТТЕСТАЦИЯ ЗНА\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2814630" cy="3864368"/>
          </a:xfrm>
          <a:prstGeom prst="rect">
            <a:avLst/>
          </a:prstGeom>
          <a:noFill/>
        </p:spPr>
      </p:pic>
      <p:pic>
        <p:nvPicPr>
          <p:cNvPr id="4" name="Picture 5" descr="C:\Users\1\Desktop\ЗНА\АТТЕСТАЦИЯ ЗНА\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3"/>
            <a:ext cx="3407684" cy="393580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57720" y="4776268"/>
            <a:ext cx="4000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активное участие 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отборочном соревновании профессионального мастерства по стандартам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профессиональной компетенции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Ветеринария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29 ноября 2017 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3998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Благодарственное письмо Министерства образования и науки РС(Я) за поддержку в организации регионального этапа Всероссийской олимпиады профессионального мастерства – 2018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2276872"/>
            <a:ext cx="7200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baseline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учебной деятельности по итогам мониторинга ПОО (профессиональный цикл)</a:t>
            </a:r>
            <a:endParaRPr kumimoji="0" lang="ru-RU" sz="2400" u="none" strike="noStrike" normalizeH="0" baseline="0" dirty="0" smtClean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353"/>
            <a:ext cx="43576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1 курсов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специальности Ветеринария по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обучаемым дисциплинам за последние 5 лет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446116"/>
              </p:ext>
            </p:extLst>
          </p:nvPr>
        </p:nvGraphicFramePr>
        <p:xfrm>
          <a:off x="0" y="908720"/>
          <a:ext cx="46074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57536955"/>
              </p:ext>
            </p:extLst>
          </p:nvPr>
        </p:nvGraphicFramePr>
        <p:xfrm>
          <a:off x="4607496" y="2780928"/>
          <a:ext cx="45365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02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353"/>
            <a:ext cx="43576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курсов специальности Ветеринария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обучаемым дисциплинам за последние 5 лет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4921692"/>
              </p:ext>
            </p:extLst>
          </p:nvPr>
        </p:nvGraphicFramePr>
        <p:xfrm>
          <a:off x="0" y="764704"/>
          <a:ext cx="8964488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00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744" y="50141"/>
            <a:ext cx="43576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курсов специальности Ветеринария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обучаемым дисциплинам за последние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8135600"/>
              </p:ext>
            </p:extLst>
          </p:nvPr>
        </p:nvGraphicFramePr>
        <p:xfrm>
          <a:off x="-5883" y="836713"/>
          <a:ext cx="9149883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02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353"/>
            <a:ext cx="49486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3 курсов специальности Ветеринария по обучаемым дисциплинам за последние 5 лет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8500669"/>
              </p:ext>
            </p:extLst>
          </p:nvPr>
        </p:nvGraphicFramePr>
        <p:xfrm>
          <a:off x="0" y="764704"/>
          <a:ext cx="456159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4601849"/>
              </p:ext>
            </p:extLst>
          </p:nvPr>
        </p:nvGraphicFramePr>
        <p:xfrm>
          <a:off x="4551196" y="3573016"/>
          <a:ext cx="456159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12075"/>
            <a:ext cx="4948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знаний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курсов специальности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Зоотехния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обучаемым дисциплинам за последние 5 лет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9536683"/>
              </p:ext>
            </p:extLst>
          </p:nvPr>
        </p:nvGraphicFramePr>
        <p:xfrm>
          <a:off x="0" y="76470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92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704040"/>
              </p:ext>
            </p:extLst>
          </p:nvPr>
        </p:nvGraphicFramePr>
        <p:xfrm>
          <a:off x="611560" y="548680"/>
          <a:ext cx="79928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052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1477</Words>
  <Application>Microsoft Office PowerPoint</Application>
  <PresentationFormat>Экран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74</cp:revision>
  <dcterms:created xsi:type="dcterms:W3CDTF">2019-01-04T05:51:16Z</dcterms:created>
  <dcterms:modified xsi:type="dcterms:W3CDTF">2019-02-07T07:35:13Z</dcterms:modified>
</cp:coreProperties>
</file>