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1" r:id="rId13"/>
    <p:sldId id="267" r:id="rId14"/>
    <p:sldId id="270" r:id="rId15"/>
    <p:sldId id="268" r:id="rId16"/>
    <p:sldId id="272" r:id="rId17"/>
    <p:sldId id="273" r:id="rId18"/>
    <p:sldId id="275" r:id="rId19"/>
    <p:sldId id="274" r:id="rId20"/>
    <p:sldId id="276" r:id="rId21"/>
    <p:sldId id="277" r:id="rId22"/>
    <p:sldId id="278" r:id="rId23"/>
    <p:sldId id="280" r:id="rId24"/>
    <p:sldId id="279" r:id="rId25"/>
    <p:sldId id="281" r:id="rId26"/>
    <p:sldId id="282" r:id="rId27"/>
    <p:sldId id="283" r:id="rId28"/>
    <p:sldId id="285" r:id="rId29"/>
    <p:sldId id="288" r:id="rId30"/>
    <p:sldId id="284" r:id="rId31"/>
    <p:sldId id="290" r:id="rId32"/>
    <p:sldId id="291" r:id="rId33"/>
    <p:sldId id="292" r:id="rId34"/>
    <p:sldId id="287" r:id="rId35"/>
    <p:sldId id="28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FFCC"/>
    <a:srgbClr val="FFCCFF"/>
    <a:srgbClr val="FFFFFF"/>
    <a:srgbClr val="CCFF99"/>
    <a:srgbClr val="CCFFCC"/>
    <a:srgbClr val="CCE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35000"/>
                    <a:satMod val="260000"/>
                  </a:schemeClr>
                </a:gs>
                <a:gs pos="30000">
                  <a:schemeClr val="accent4">
                    <a:tint val="38000"/>
                    <a:satMod val="260000"/>
                  </a:schemeClr>
                </a:gs>
                <a:gs pos="75000">
                  <a:schemeClr val="accent4">
                    <a:tint val="55000"/>
                    <a:satMod val="255000"/>
                  </a:schemeClr>
                </a:gs>
                <a:gs pos="100000">
                  <a:schemeClr val="accent4">
                    <a:tint val="70000"/>
                    <a:satMod val="255000"/>
                  </a:schemeClr>
                </a:gs>
              </a:gsLst>
              <a:path path="circle">
                <a:fillToRect l="5000" t="100000" r="120000" b="10000"/>
              </a:path>
            </a:gradFill>
            <a:ln w="12700" cap="flat" cmpd="sng" algn="ctr">
              <a:solidFill>
                <a:schemeClr val="accent4">
                  <a:shade val="70000"/>
                  <a:satMod val="150000"/>
                </a:schemeClr>
              </a:solidFill>
              <a:prstDash val="solid"/>
            </a:ln>
            <a:effectLst>
              <a:outerShdw blurRad="50800" dist="25000" dir="5400000" rotWithShape="0">
                <a:srgbClr val="000000">
                  <a:alpha val="40000"/>
                </a:srgbClr>
              </a:outerShdw>
            </a:effectLst>
          </c:spPr>
          <c:dLbls>
            <c:dLbl>
              <c:idx val="0"/>
              <c:layout>
                <c:manualLayout>
                  <c:x val="3.0408498672561497E-3"/>
                  <c:y val="-2.902279493558378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AF2-4852-9C57-D190942E457F}"/>
                </c:ext>
              </c:extLst>
            </c:dLbl>
            <c:dLbl>
              <c:idx val="1"/>
              <c:layout>
                <c:manualLayout>
                  <c:x val="-1.5204249336280673E-2"/>
                  <c:y val="-2.67902722482312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AF2-4852-9C57-D190942E457F}"/>
                </c:ext>
              </c:extLst>
            </c:dLbl>
            <c:dLbl>
              <c:idx val="2"/>
              <c:layout>
                <c:manualLayout>
                  <c:x val="7.6021246681403304E-3"/>
                  <c:y val="-3.125531762293655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AF2-4852-9C57-D190942E45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2015-2016 уч. год</c:v>
                </c:pt>
                <c:pt idx="1">
                  <c:v>2016-2017 уч. год</c:v>
                </c:pt>
                <c:pt idx="2">
                  <c:v>2017-2018 уч. год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F2-4852-9C57-D190942E457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5000"/>
                    <a:satMod val="260000"/>
                  </a:schemeClr>
                </a:gs>
                <a:gs pos="30000">
                  <a:schemeClr val="accent5">
                    <a:tint val="38000"/>
                    <a:satMod val="260000"/>
                  </a:schemeClr>
                </a:gs>
                <a:gs pos="75000">
                  <a:schemeClr val="accent5">
                    <a:tint val="55000"/>
                    <a:satMod val="255000"/>
                  </a:schemeClr>
                </a:gs>
                <a:gs pos="100000">
                  <a:schemeClr val="accent5">
                    <a:tint val="70000"/>
                    <a:satMod val="255000"/>
                  </a:schemeClr>
                </a:gs>
              </a:gsLst>
              <a:path path="circle">
                <a:fillToRect l="5000" t="100000" r="120000" b="10000"/>
              </a:path>
            </a:gradFill>
            <a:ln w="12700" cap="flat" cmpd="sng" algn="ctr">
              <a:solidFill>
                <a:schemeClr val="accent5">
                  <a:shade val="70000"/>
                  <a:satMod val="150000"/>
                </a:schemeClr>
              </a:solidFill>
              <a:prstDash val="solid"/>
            </a:ln>
            <a:effectLst>
              <a:outerShdw blurRad="50800" dist="25000" dir="5400000" rotWithShape="0">
                <a:srgbClr val="000000">
                  <a:alpha val="40000"/>
                </a:srgbClr>
              </a:outerShdw>
            </a:effectLst>
          </c:spPr>
          <c:dLbls>
            <c:dLbl>
              <c:idx val="0"/>
              <c:layout>
                <c:manualLayout>
                  <c:x val="6.1384660963596863E-2"/>
                  <c:y val="-4.992294000430213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AF2-4852-9C57-D190942E457F}"/>
                </c:ext>
              </c:extLst>
            </c:dLbl>
            <c:dLbl>
              <c:idx val="1"/>
              <c:layout>
                <c:manualLayout>
                  <c:x val="5.7512683775876962E-2"/>
                  <c:y val="-5.001808309715006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AF2-4852-9C57-D190942E457F}"/>
                </c:ext>
              </c:extLst>
            </c:dLbl>
            <c:dLbl>
              <c:idx val="2"/>
              <c:layout>
                <c:manualLayout>
                  <c:x val="5.2667481390956762E-2"/>
                  <c:y val="-5.671562497783957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AF2-4852-9C57-D190942E45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2015-2016 уч. год</c:v>
                </c:pt>
                <c:pt idx="1">
                  <c:v>2016-2017 уч. год</c:v>
                </c:pt>
                <c:pt idx="2">
                  <c:v>2017-2018 уч. год</c:v>
                </c:pt>
              </c:strCache>
            </c:strRef>
          </c:cat>
          <c:val>
            <c:numRef>
              <c:f>Лист1!$C$2:$C$5</c:f>
              <c:numCache>
                <c:formatCode>0.00%</c:formatCode>
                <c:ptCount val="3"/>
                <c:pt idx="0">
                  <c:v>0.80900000000000005</c:v>
                </c:pt>
                <c:pt idx="1">
                  <c:v>0.84600000000000064</c:v>
                </c:pt>
                <c:pt idx="2">
                  <c:v>0.76100000000000134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AF2-4852-9C57-D190942E457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2015-2016 уч. год</c:v>
                </c:pt>
                <c:pt idx="1">
                  <c:v>2016-2017 уч. год</c:v>
                </c:pt>
                <c:pt idx="2">
                  <c:v>2017-2018 уч. год</c:v>
                </c:pt>
              </c:strCache>
            </c:strRef>
          </c:cat>
          <c:val>
            <c:numRef>
              <c:f>Лист1!$D$2:$D$5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AF2-4852-9C57-D190942E457F}"/>
            </c:ext>
          </c:extLst>
        </c:ser>
        <c:dLbls>
          <c:showVal val="1"/>
        </c:dLbls>
        <c:shape val="box"/>
        <c:axId val="87943040"/>
        <c:axId val="87944576"/>
        <c:axId val="0"/>
      </c:bar3DChart>
      <c:catAx>
        <c:axId val="8794304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944576"/>
        <c:crosses val="autoZero"/>
        <c:auto val="1"/>
        <c:lblAlgn val="ctr"/>
        <c:lblOffset val="100"/>
      </c:catAx>
      <c:valAx>
        <c:axId val="87944576"/>
        <c:scaling>
          <c:orientation val="minMax"/>
        </c:scaling>
        <c:delete val="1"/>
        <c:axPos val="l"/>
        <c:numFmt formatCode="0%" sourceLinked="1"/>
        <c:tickLblPos val="none"/>
        <c:crossAx val="87943040"/>
        <c:crosses val="autoZero"/>
        <c:crossBetween val="between"/>
      </c:valAx>
    </c:plotArea>
    <c:legend>
      <c:legendPos val="t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сред. балл</c:v>
                </c:pt>
              </c:strCache>
            </c:strRef>
          </c:tx>
          <c:spPr>
            <a:solidFill>
              <a:srgbClr val="CCFF99"/>
            </a:solidFill>
            <a:ln w="12700" cap="flat" cmpd="sng" algn="ctr">
              <a:solidFill>
                <a:schemeClr val="accent4">
                  <a:shade val="70000"/>
                  <a:satMod val="150000"/>
                </a:schemeClr>
              </a:solidFill>
              <a:prstDash val="solid"/>
            </a:ln>
            <a:effectLst>
              <a:outerShdw blurRad="50800" dist="25000" dir="5400000" rotWithShape="0">
                <a:srgbClr val="000000">
                  <a:alpha val="40000"/>
                </a:srgbClr>
              </a:outerShdw>
            </a:effectLst>
          </c:spPr>
          <c:dLbls>
            <c:dLbl>
              <c:idx val="0"/>
              <c:layout>
                <c:manualLayout>
                  <c:x val="1.9724347444878537E-2"/>
                  <c:y val="-4.953099526409210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BFA-4406-939E-1174D5972A45}"/>
                </c:ext>
              </c:extLst>
            </c:dLbl>
            <c:dLbl>
              <c:idx val="1"/>
              <c:layout>
                <c:manualLayout>
                  <c:x val="2.0546328185757152E-2"/>
                  <c:y val="-5.5501585095196142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4,0</a:t>
                    </a:r>
                    <a:endParaRPr lang="en-US" sz="1800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BFA-4406-939E-1174D5972A45}"/>
                </c:ext>
              </c:extLst>
            </c:dLbl>
            <c:dLbl>
              <c:idx val="2"/>
              <c:layout>
                <c:manualLayout>
                  <c:x val="7.6021246681403217E-3"/>
                  <c:y val="-3.125531762293656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BFA-4406-939E-1174D5972A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2015-2016 уч. год</c:v>
                </c:pt>
                <c:pt idx="1">
                  <c:v>2016-2017 уч. год</c:v>
                </c:pt>
                <c:pt idx="2">
                  <c:v>2017-2018 уч.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4.2</c:v>
                </c:pt>
                <c:pt idx="1">
                  <c:v>4</c:v>
                </c:pt>
                <c:pt idx="2">
                  <c:v>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BFA-4406-939E-1174D5972A4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5000"/>
                    <a:satMod val="260000"/>
                  </a:schemeClr>
                </a:gs>
                <a:gs pos="30000">
                  <a:schemeClr val="accent5">
                    <a:tint val="38000"/>
                    <a:satMod val="260000"/>
                  </a:schemeClr>
                </a:gs>
                <a:gs pos="75000">
                  <a:schemeClr val="accent5">
                    <a:tint val="55000"/>
                    <a:satMod val="255000"/>
                  </a:schemeClr>
                </a:gs>
                <a:gs pos="100000">
                  <a:schemeClr val="accent5">
                    <a:tint val="70000"/>
                    <a:satMod val="255000"/>
                  </a:schemeClr>
                </a:gs>
              </a:gsLst>
              <a:path path="circle">
                <a:fillToRect l="5000" t="100000" r="120000" b="10000"/>
              </a:path>
            </a:gradFill>
            <a:ln w="12700" cap="flat" cmpd="sng" algn="ctr">
              <a:solidFill>
                <a:schemeClr val="accent5">
                  <a:shade val="70000"/>
                  <a:satMod val="150000"/>
                </a:schemeClr>
              </a:solidFill>
              <a:prstDash val="solid"/>
            </a:ln>
            <a:effectLst>
              <a:outerShdw blurRad="50800" dist="25000" dir="5400000" rotWithShape="0">
                <a:srgbClr val="000000">
                  <a:alpha val="40000"/>
                </a:srgbClr>
              </a:outerShdw>
            </a:effectLst>
          </c:spPr>
          <c:dLbls>
            <c:dLbl>
              <c:idx val="0"/>
              <c:layout>
                <c:manualLayout>
                  <c:x val="6.1384660963596828E-2"/>
                  <c:y val="-4.99229400043021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FA-4406-939E-1174D5972A45}"/>
                </c:ext>
              </c:extLst>
            </c:dLbl>
            <c:dLbl>
              <c:idx val="1"/>
              <c:layout>
                <c:manualLayout>
                  <c:x val="5.7512683775876927E-2"/>
                  <c:y val="-5.001808309714999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BFA-4406-939E-1174D5972A45}"/>
                </c:ext>
              </c:extLst>
            </c:dLbl>
            <c:dLbl>
              <c:idx val="2"/>
              <c:layout>
                <c:manualLayout>
                  <c:x val="5.266748139095672E-2"/>
                  <c:y val="-5.671562497783955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BFA-4406-939E-1174D5972A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2015-2016 уч. год</c:v>
                </c:pt>
                <c:pt idx="1">
                  <c:v>2016-2017 уч. год</c:v>
                </c:pt>
                <c:pt idx="2">
                  <c:v>2017-2018 уч. год</c:v>
                </c:pt>
              </c:strCache>
            </c:strRef>
          </c:cat>
          <c:val>
            <c:numRef>
              <c:f>Лист1!$C$2:$C$5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DBFA-4406-939E-1174D5972A4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2015-2016 уч. год</c:v>
                </c:pt>
                <c:pt idx="1">
                  <c:v>2016-2017 уч. год</c:v>
                </c:pt>
                <c:pt idx="2">
                  <c:v>2017-2018 уч. год</c:v>
                </c:pt>
              </c:strCache>
            </c:strRef>
          </c:cat>
          <c:val>
            <c:numRef>
              <c:f>Лист1!$D$2:$D$5</c:f>
            </c:numRef>
          </c:val>
          <c:shape val="box"/>
          <c:extLst xmlns:c16r2="http://schemas.microsoft.com/office/drawing/2015/06/chart">
            <c:ext xmlns:c16="http://schemas.microsoft.com/office/drawing/2014/chart" uri="{C3380CC4-5D6E-409C-BE32-E72D297353CC}">
              <c16:uniqueId val="{00000008-DBFA-4406-939E-1174D5972A45}"/>
            </c:ext>
          </c:extLst>
        </c:ser>
        <c:dLbls>
          <c:showVal val="1"/>
        </c:dLbls>
        <c:shape val="cylinder"/>
        <c:axId val="89121152"/>
        <c:axId val="89122688"/>
        <c:axId val="0"/>
      </c:bar3DChart>
      <c:catAx>
        <c:axId val="8912115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9122688"/>
        <c:crosses val="autoZero"/>
        <c:auto val="1"/>
        <c:lblAlgn val="ctr"/>
        <c:lblOffset val="100"/>
      </c:catAx>
      <c:valAx>
        <c:axId val="89122688"/>
        <c:scaling>
          <c:orientation val="minMax"/>
        </c:scaling>
        <c:delete val="1"/>
        <c:axPos val="l"/>
        <c:numFmt formatCode="General" sourceLinked="1"/>
        <c:tickLblPos val="none"/>
        <c:crossAx val="89121152"/>
        <c:crosses val="autoZero"/>
        <c:crossBetween val="between"/>
      </c:valAx>
      <c:spPr>
        <a:solidFill>
          <a:schemeClr val="bg1"/>
        </a:solidFill>
      </c:spPr>
    </c:plotArea>
    <c:legend>
      <c:legendPos val="t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image" Target="../media/image171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image" Target="../media/image2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6EF47B-0209-4E03-AC92-1FC8CC823E5C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E1E407-32D5-4DCE-9FF9-5E258F33790D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Ноябрь 2015 года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DF0F47-0D32-488F-8BEE-2A294DCA0616}" type="parTrans" cxnId="{46A7E577-7EAA-4EFE-97A7-AA831E930A25}">
      <dgm:prSet/>
      <dgm:spPr/>
      <dgm:t>
        <a:bodyPr/>
        <a:lstStyle/>
        <a:p>
          <a:endParaRPr lang="ru-RU"/>
        </a:p>
      </dgm:t>
    </dgm:pt>
    <dgm:pt modelId="{0834912A-B458-4DA6-850F-FFD3895E4750}" type="sibTrans" cxnId="{46A7E577-7EAA-4EFE-97A7-AA831E930A25}">
      <dgm:prSet/>
      <dgm:spPr/>
      <dgm:t>
        <a:bodyPr/>
        <a:lstStyle/>
        <a:p>
          <a:endParaRPr lang="ru-RU"/>
        </a:p>
      </dgm:t>
    </dgm:pt>
    <dgm:pt modelId="{1B56D87E-D41B-4B0C-A8C7-405F7CB6167B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Студент 2 </a:t>
          </a:r>
          <a:r>
            <a:rPr lang="ru-RU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ПиОСО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«В» Винокуров Гаврил 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39E08A-9000-4F3D-8511-7F2E126D0344}" type="parTrans" cxnId="{9A394794-1AD8-45F4-9B9B-021D364637E1}">
      <dgm:prSet/>
      <dgm:spPr/>
      <dgm:t>
        <a:bodyPr/>
        <a:lstStyle/>
        <a:p>
          <a:endParaRPr lang="ru-RU"/>
        </a:p>
      </dgm:t>
    </dgm:pt>
    <dgm:pt modelId="{4E72317A-D292-42AB-A986-19DAEFD33D98}" type="sibTrans" cxnId="{9A394794-1AD8-45F4-9B9B-021D364637E1}">
      <dgm:prSet/>
      <dgm:spPr/>
      <dgm:t>
        <a:bodyPr/>
        <a:lstStyle/>
        <a:p>
          <a:endParaRPr lang="ru-RU"/>
        </a:p>
      </dgm:t>
    </dgm:pt>
    <dgm:pt modelId="{11536CE7-5523-4D8F-93FE-7F0DA5937D8C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2 место 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Х Республиканской НПК «ШБП»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F93224E-C1BB-4956-8738-396F8C11F08D}" type="parTrans" cxnId="{63F43DEB-92C7-44D6-A9F2-A7FF16536A54}">
      <dgm:prSet/>
      <dgm:spPr/>
      <dgm:t>
        <a:bodyPr/>
        <a:lstStyle/>
        <a:p>
          <a:endParaRPr lang="ru-RU"/>
        </a:p>
      </dgm:t>
    </dgm:pt>
    <dgm:pt modelId="{4583824B-1089-48C0-B300-BF5C36EC07BC}" type="sibTrans" cxnId="{63F43DEB-92C7-44D6-A9F2-A7FF16536A54}">
      <dgm:prSet/>
      <dgm:spPr/>
      <dgm:t>
        <a:bodyPr/>
        <a:lstStyle/>
        <a:p>
          <a:endParaRPr lang="ru-RU"/>
        </a:p>
      </dgm:t>
    </dgm:pt>
    <dgm:pt modelId="{6A021560-4BCD-452A-9E6D-A620BF30BE64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Студент 2 </a:t>
          </a:r>
          <a:r>
            <a:rPr lang="ru-RU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ПиОСО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«Б» Скрябин Иннокентий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42734E-5F28-4708-80B6-1F59C4B467E7}" type="parTrans" cxnId="{C7EFA572-C208-4176-A10C-926E8A9E252F}">
      <dgm:prSet/>
      <dgm:spPr/>
      <dgm:t>
        <a:bodyPr/>
        <a:lstStyle/>
        <a:p>
          <a:endParaRPr lang="ru-RU"/>
        </a:p>
      </dgm:t>
    </dgm:pt>
    <dgm:pt modelId="{E8013049-7F60-4AA2-98C3-4D324ABF5E1F}" type="sibTrans" cxnId="{C7EFA572-C208-4176-A10C-926E8A9E252F}">
      <dgm:prSet/>
      <dgm:spPr/>
      <dgm:t>
        <a:bodyPr/>
        <a:lstStyle/>
        <a:p>
          <a:endParaRPr lang="ru-RU"/>
        </a:p>
      </dgm:t>
    </dgm:pt>
    <dgm:pt modelId="{149C178D-D7A8-49B1-8253-2567A6FBA847}">
      <dgm:prSet phldrT="[Текст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ru-RU" sz="19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Ноябрь 2016 года 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E6CCAE-DFA7-4727-8DDA-406E84953084}" type="parTrans" cxnId="{45C672D4-BE89-410E-B861-9426CBE69218}">
      <dgm:prSet/>
      <dgm:spPr/>
      <dgm:t>
        <a:bodyPr/>
        <a:lstStyle/>
        <a:p>
          <a:endParaRPr lang="ru-RU"/>
        </a:p>
      </dgm:t>
    </dgm:pt>
    <dgm:pt modelId="{96CE6D26-3FC8-442B-9C8F-887A71CEA176}" type="sibTrans" cxnId="{45C672D4-BE89-410E-B861-9426CBE69218}">
      <dgm:prSet/>
      <dgm:spPr/>
      <dgm:t>
        <a:bodyPr/>
        <a:lstStyle/>
        <a:p>
          <a:endParaRPr lang="ru-RU"/>
        </a:p>
      </dgm:t>
    </dgm:pt>
    <dgm:pt modelId="{A8313882-5821-4890-B433-832F2E3D1876}">
      <dgm:prSet phldrT="[Текст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Студентки 2 </a:t>
          </a:r>
          <a:r>
            <a:rPr lang="ru-RU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ПиОСО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«В» Матвеева </a:t>
          </a:r>
          <a:r>
            <a:rPr lang="ru-RU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Саргылана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D086D37-5563-4E12-A6A2-413F212DE063}" type="parTrans" cxnId="{CFDED93D-F66A-42F0-9637-809B2C8725AF}">
      <dgm:prSet/>
      <dgm:spPr/>
      <dgm:t>
        <a:bodyPr/>
        <a:lstStyle/>
        <a:p>
          <a:endParaRPr lang="ru-RU"/>
        </a:p>
      </dgm:t>
    </dgm:pt>
    <dgm:pt modelId="{D70120A2-ECFF-45B4-834C-3771A833B37D}" type="sibTrans" cxnId="{CFDED93D-F66A-42F0-9637-809B2C8725AF}">
      <dgm:prSet/>
      <dgm:spPr/>
      <dgm:t>
        <a:bodyPr/>
        <a:lstStyle/>
        <a:p>
          <a:endParaRPr lang="ru-RU"/>
        </a:p>
      </dgm:t>
    </dgm:pt>
    <dgm:pt modelId="{CC0D8569-8014-4E13-A41D-36BD2F0D87CA}">
      <dgm:prSet phldrT="[Текст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Сертификат Х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Республиканской НПК«ШБП»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E0528A0-1273-45A8-9DB6-92467391ECD2}" type="parTrans" cxnId="{6EADD01D-A8F5-4BB9-876D-4DC65C6A5DC5}">
      <dgm:prSet/>
      <dgm:spPr/>
      <dgm:t>
        <a:bodyPr/>
        <a:lstStyle/>
        <a:p>
          <a:endParaRPr lang="ru-RU"/>
        </a:p>
      </dgm:t>
    </dgm:pt>
    <dgm:pt modelId="{0326BDEC-29DB-4AB4-BB21-1880C707FDA1}" type="sibTrans" cxnId="{6EADD01D-A8F5-4BB9-876D-4DC65C6A5DC5}">
      <dgm:prSet/>
      <dgm:spPr/>
      <dgm:t>
        <a:bodyPr/>
        <a:lstStyle/>
        <a:p>
          <a:endParaRPr lang="ru-RU"/>
        </a:p>
      </dgm:t>
    </dgm:pt>
    <dgm:pt modelId="{BB82AE5C-2451-496B-B8D6-775DECACEAD2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Ноябрь 2016 года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4FF082-E4FB-4E49-8728-19C1577B484D}" type="sibTrans" cxnId="{BC1FAD84-3089-4BE2-9A0F-D270423B82F4}">
      <dgm:prSet/>
      <dgm:spPr/>
      <dgm:t>
        <a:bodyPr/>
        <a:lstStyle/>
        <a:p>
          <a:endParaRPr lang="ru-RU"/>
        </a:p>
      </dgm:t>
    </dgm:pt>
    <dgm:pt modelId="{C54AC8D8-6EF7-4013-AD42-54D06E7CE8DE}" type="parTrans" cxnId="{BC1FAD84-3089-4BE2-9A0F-D270423B82F4}">
      <dgm:prSet/>
      <dgm:spPr/>
      <dgm:t>
        <a:bodyPr/>
        <a:lstStyle/>
        <a:p>
          <a:endParaRPr lang="ru-RU"/>
        </a:p>
      </dgm:t>
    </dgm:pt>
    <dgm:pt modelId="{09898103-9B6E-4901-9190-AFAAEA858B1A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Сертификат Х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Республиканской НПК «ШБП»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2BF0F4A-073F-402A-B684-A32B20D7BF04}" type="parTrans" cxnId="{524F0620-6808-4045-980F-791AEA7D09D9}">
      <dgm:prSet/>
      <dgm:spPr/>
      <dgm:t>
        <a:bodyPr/>
        <a:lstStyle/>
        <a:p>
          <a:endParaRPr lang="ru-RU"/>
        </a:p>
      </dgm:t>
    </dgm:pt>
    <dgm:pt modelId="{43B2656E-A66A-4CF4-874A-6DFEC45347C1}" type="sibTrans" cxnId="{524F0620-6808-4045-980F-791AEA7D09D9}">
      <dgm:prSet/>
      <dgm:spPr/>
      <dgm:t>
        <a:bodyPr/>
        <a:lstStyle/>
        <a:p>
          <a:endParaRPr lang="ru-RU"/>
        </a:p>
      </dgm:t>
    </dgm:pt>
    <dgm:pt modelId="{21B530EA-FC33-4704-96D2-AA0065F30AA3}">
      <dgm:prSet phldrT="[Текст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Бояркина Кристина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99106FB-59C6-4ED2-A9F8-B68162F3F5A7}" type="parTrans" cxnId="{5EC7D70C-D207-4AF5-B570-433F16676FB1}">
      <dgm:prSet/>
      <dgm:spPr/>
    </dgm:pt>
    <dgm:pt modelId="{89B1EDF9-8344-4CC8-BEC6-B84F6B2CA5C1}" type="sibTrans" cxnId="{5EC7D70C-D207-4AF5-B570-433F16676FB1}">
      <dgm:prSet/>
      <dgm:spPr/>
    </dgm:pt>
    <dgm:pt modelId="{6DAA4C5F-A9E2-419E-8DAB-6CCCB658BAC1}" type="pres">
      <dgm:prSet presAssocID="{916EF47B-0209-4E03-AC92-1FC8CC823E5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2133F9-5FCF-41C1-96D0-B10A3D6ED8D3}" type="pres">
      <dgm:prSet presAssocID="{CEE1E407-32D5-4DCE-9FF9-5E258F33790D}" presName="comp" presStyleCnt="0"/>
      <dgm:spPr/>
    </dgm:pt>
    <dgm:pt modelId="{DBF2C1E1-6CE4-4414-B3BA-0B911CA53EA5}" type="pres">
      <dgm:prSet presAssocID="{CEE1E407-32D5-4DCE-9FF9-5E258F33790D}" presName="box" presStyleLbl="node1" presStyleIdx="0" presStyleCnt="3"/>
      <dgm:spPr/>
      <dgm:t>
        <a:bodyPr/>
        <a:lstStyle/>
        <a:p>
          <a:endParaRPr lang="ru-RU"/>
        </a:p>
      </dgm:t>
    </dgm:pt>
    <dgm:pt modelId="{A4BAA1E3-218B-4B36-BD99-6A2EFCFC4D76}" type="pres">
      <dgm:prSet presAssocID="{CEE1E407-32D5-4DCE-9FF9-5E258F33790D}" presName="img" presStyleLbl="fgImgPlace1" presStyleIdx="0" presStyleCnt="3" custScaleX="93190" custLinFactNeighborX="59322" custLinFactNeighborY="-680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840F884-C48C-420C-864E-C818FF40C1D7}" type="pres">
      <dgm:prSet presAssocID="{CEE1E407-32D5-4DCE-9FF9-5E258F33790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26B977-E091-4E00-9169-E5FFB2B1BB27}" type="pres">
      <dgm:prSet presAssocID="{0834912A-B458-4DA6-850F-FFD3895E4750}" presName="spacer" presStyleCnt="0"/>
      <dgm:spPr/>
    </dgm:pt>
    <dgm:pt modelId="{8B2B8E8A-89F4-4D78-8317-FAAB5058A9B2}" type="pres">
      <dgm:prSet presAssocID="{BB82AE5C-2451-496B-B8D6-775DECACEAD2}" presName="comp" presStyleCnt="0"/>
      <dgm:spPr/>
    </dgm:pt>
    <dgm:pt modelId="{2E03DAE9-A2FD-46D5-9D61-39177F669E7C}" type="pres">
      <dgm:prSet presAssocID="{BB82AE5C-2451-496B-B8D6-775DECACEAD2}" presName="box" presStyleLbl="node1" presStyleIdx="1" presStyleCnt="3"/>
      <dgm:spPr/>
      <dgm:t>
        <a:bodyPr/>
        <a:lstStyle/>
        <a:p>
          <a:endParaRPr lang="ru-RU"/>
        </a:p>
      </dgm:t>
    </dgm:pt>
    <dgm:pt modelId="{698B4B44-A7F4-43DE-A2D7-0BC930BE9889}" type="pres">
      <dgm:prSet presAssocID="{BB82AE5C-2451-496B-B8D6-775DECACEAD2}" presName="img" presStyleLbl="fgImgPlace1" presStyleIdx="1" presStyleCnt="3" custScaleX="61017" custScaleY="116264" custLinFactNeighborX="-24561" custLinFactNeighborY="41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BC7701-A95F-47FC-9CC3-7007C456557A}" type="pres">
      <dgm:prSet presAssocID="{BB82AE5C-2451-496B-B8D6-775DECACEAD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6B1400-E2E5-4DD8-800D-DBD9D0D8BFD0}" type="pres">
      <dgm:prSet presAssocID="{634FF082-E4FB-4E49-8728-19C1577B484D}" presName="spacer" presStyleCnt="0"/>
      <dgm:spPr/>
    </dgm:pt>
    <dgm:pt modelId="{2D2A8A1A-2462-40C7-A5CE-EBF0F4FBF9F8}" type="pres">
      <dgm:prSet presAssocID="{149C178D-D7A8-49B1-8253-2567A6FBA847}" presName="comp" presStyleCnt="0"/>
      <dgm:spPr/>
    </dgm:pt>
    <dgm:pt modelId="{334200A1-571A-4A9A-A80E-72F7347DF312}" type="pres">
      <dgm:prSet presAssocID="{149C178D-D7A8-49B1-8253-2567A6FBA847}" presName="box" presStyleLbl="node1" presStyleIdx="2" presStyleCnt="3" custLinFactNeighborX="-2113" custLinFactNeighborY="-1460"/>
      <dgm:spPr/>
      <dgm:t>
        <a:bodyPr/>
        <a:lstStyle/>
        <a:p>
          <a:endParaRPr lang="ru-RU"/>
        </a:p>
      </dgm:t>
    </dgm:pt>
    <dgm:pt modelId="{DE314C00-584B-4467-AF7F-35AB5588E1D6}" type="pres">
      <dgm:prSet presAssocID="{149C178D-D7A8-49B1-8253-2567A6FBA847}" presName="img" presStyleLbl="fgImgPlace1" presStyleIdx="2" presStyleCnt="3" custScaleX="95170" custScaleY="121763" custLinFactNeighborX="30651" custLinFactNeighborY="224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88DCB33-DEFB-4997-8D1D-3A4B4EDA21E2}" type="pres">
      <dgm:prSet presAssocID="{149C178D-D7A8-49B1-8253-2567A6FBA84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868FC0-15E1-46EF-99D3-5BCAC0F2806D}" type="presOf" srcId="{A8313882-5821-4890-B433-832F2E3D1876}" destId="{A88DCB33-DEFB-4997-8D1D-3A4B4EDA21E2}" srcOrd="1" destOrd="1" presId="urn:microsoft.com/office/officeart/2005/8/layout/vList4#1"/>
    <dgm:cxn modelId="{9A394794-1AD8-45F4-9B9B-021D364637E1}" srcId="{CEE1E407-32D5-4DCE-9FF9-5E258F33790D}" destId="{1B56D87E-D41B-4B0C-A8C7-405F7CB6167B}" srcOrd="0" destOrd="0" parTransId="{5E39E08A-9000-4F3D-8511-7F2E126D0344}" sibTransId="{4E72317A-D292-42AB-A986-19DAEFD33D98}"/>
    <dgm:cxn modelId="{D6C258A4-173F-41F1-B84B-00DCC790A8CA}" type="presOf" srcId="{BB82AE5C-2451-496B-B8D6-775DECACEAD2}" destId="{2E03DAE9-A2FD-46D5-9D61-39177F669E7C}" srcOrd="0" destOrd="0" presId="urn:microsoft.com/office/officeart/2005/8/layout/vList4#1"/>
    <dgm:cxn modelId="{A46F9341-02ED-4B9E-9077-31824D5EE462}" type="presOf" srcId="{1B56D87E-D41B-4B0C-A8C7-405F7CB6167B}" destId="{DBF2C1E1-6CE4-4414-B3BA-0B911CA53EA5}" srcOrd="0" destOrd="1" presId="urn:microsoft.com/office/officeart/2005/8/layout/vList4#1"/>
    <dgm:cxn modelId="{6D25BF9D-2CA9-4411-93CE-F0390F764E8C}" type="presOf" srcId="{149C178D-D7A8-49B1-8253-2567A6FBA847}" destId="{334200A1-571A-4A9A-A80E-72F7347DF312}" srcOrd="0" destOrd="0" presId="urn:microsoft.com/office/officeart/2005/8/layout/vList4#1"/>
    <dgm:cxn modelId="{B80FFE77-DCC3-463B-970E-E7158E645BA6}" type="presOf" srcId="{149C178D-D7A8-49B1-8253-2567A6FBA847}" destId="{A88DCB33-DEFB-4997-8D1D-3A4B4EDA21E2}" srcOrd="1" destOrd="0" presId="urn:microsoft.com/office/officeart/2005/8/layout/vList4#1"/>
    <dgm:cxn modelId="{6EADD01D-A8F5-4BB9-876D-4DC65C6A5DC5}" srcId="{149C178D-D7A8-49B1-8253-2567A6FBA847}" destId="{CC0D8569-8014-4E13-A41D-36BD2F0D87CA}" srcOrd="2" destOrd="0" parTransId="{FE0528A0-1273-45A8-9DB6-92467391ECD2}" sibTransId="{0326BDEC-29DB-4AB4-BB21-1880C707FDA1}"/>
    <dgm:cxn modelId="{B04A8AB8-D17F-45D2-9E8A-CF51D06C5722}" type="presOf" srcId="{BB82AE5C-2451-496B-B8D6-775DECACEAD2}" destId="{03BC7701-A95F-47FC-9CC3-7007C456557A}" srcOrd="1" destOrd="0" presId="urn:microsoft.com/office/officeart/2005/8/layout/vList4#1"/>
    <dgm:cxn modelId="{63F43DEB-92C7-44D6-A9F2-A7FF16536A54}" srcId="{CEE1E407-32D5-4DCE-9FF9-5E258F33790D}" destId="{11536CE7-5523-4D8F-93FE-7F0DA5937D8C}" srcOrd="1" destOrd="0" parTransId="{DF93224E-C1BB-4956-8738-396F8C11F08D}" sibTransId="{4583824B-1089-48C0-B300-BF5C36EC07BC}"/>
    <dgm:cxn modelId="{BC1FAD84-3089-4BE2-9A0F-D270423B82F4}" srcId="{916EF47B-0209-4E03-AC92-1FC8CC823E5C}" destId="{BB82AE5C-2451-496B-B8D6-775DECACEAD2}" srcOrd="1" destOrd="0" parTransId="{C54AC8D8-6EF7-4013-AD42-54D06E7CE8DE}" sibTransId="{634FF082-E4FB-4E49-8728-19C1577B484D}"/>
    <dgm:cxn modelId="{46A7E577-7EAA-4EFE-97A7-AA831E930A25}" srcId="{916EF47B-0209-4E03-AC92-1FC8CC823E5C}" destId="{CEE1E407-32D5-4DCE-9FF9-5E258F33790D}" srcOrd="0" destOrd="0" parTransId="{1EDF0F47-0D32-488F-8BEE-2A294DCA0616}" sibTransId="{0834912A-B458-4DA6-850F-FFD3895E4750}"/>
    <dgm:cxn modelId="{4670E8B3-43CA-454C-BC6B-40B5CEA91AA1}" type="presOf" srcId="{6A021560-4BCD-452A-9E6D-A620BF30BE64}" destId="{2E03DAE9-A2FD-46D5-9D61-39177F669E7C}" srcOrd="0" destOrd="1" presId="urn:microsoft.com/office/officeart/2005/8/layout/vList4#1"/>
    <dgm:cxn modelId="{5CA94821-8A27-4047-88FC-F7232F7D367B}" type="presOf" srcId="{CC0D8569-8014-4E13-A41D-36BD2F0D87CA}" destId="{334200A1-571A-4A9A-A80E-72F7347DF312}" srcOrd="0" destOrd="3" presId="urn:microsoft.com/office/officeart/2005/8/layout/vList4#1"/>
    <dgm:cxn modelId="{F0F6F6F1-B482-41AB-B238-9C66C99E7DF8}" type="presOf" srcId="{6A021560-4BCD-452A-9E6D-A620BF30BE64}" destId="{03BC7701-A95F-47FC-9CC3-7007C456557A}" srcOrd="1" destOrd="1" presId="urn:microsoft.com/office/officeart/2005/8/layout/vList4#1"/>
    <dgm:cxn modelId="{7EC3A822-3F66-441C-B750-9B8AD602F1FB}" type="presOf" srcId="{11536CE7-5523-4D8F-93FE-7F0DA5937D8C}" destId="{C840F884-C48C-420C-864E-C818FF40C1D7}" srcOrd="1" destOrd="2" presId="urn:microsoft.com/office/officeart/2005/8/layout/vList4#1"/>
    <dgm:cxn modelId="{C7EFA572-C208-4176-A10C-926E8A9E252F}" srcId="{BB82AE5C-2451-496B-B8D6-775DECACEAD2}" destId="{6A021560-4BCD-452A-9E6D-A620BF30BE64}" srcOrd="0" destOrd="0" parTransId="{5E42734E-5F28-4708-80B6-1F59C4B467E7}" sibTransId="{E8013049-7F60-4AA2-98C3-4D324ABF5E1F}"/>
    <dgm:cxn modelId="{3CAEFBBD-6A65-4E14-ACA7-53E989E0FCD7}" type="presOf" srcId="{CEE1E407-32D5-4DCE-9FF9-5E258F33790D}" destId="{C840F884-C48C-420C-864E-C818FF40C1D7}" srcOrd="1" destOrd="0" presId="urn:microsoft.com/office/officeart/2005/8/layout/vList4#1"/>
    <dgm:cxn modelId="{32A54805-30A0-4F34-A507-0DAB806349E9}" type="presOf" srcId="{09898103-9B6E-4901-9190-AFAAEA858B1A}" destId="{03BC7701-A95F-47FC-9CC3-7007C456557A}" srcOrd="1" destOrd="2" presId="urn:microsoft.com/office/officeart/2005/8/layout/vList4#1"/>
    <dgm:cxn modelId="{CFDED93D-F66A-42F0-9637-809B2C8725AF}" srcId="{149C178D-D7A8-49B1-8253-2567A6FBA847}" destId="{A8313882-5821-4890-B433-832F2E3D1876}" srcOrd="0" destOrd="0" parTransId="{4D086D37-5563-4E12-A6A2-413F212DE063}" sibTransId="{D70120A2-ECFF-45B4-834C-3771A833B37D}"/>
    <dgm:cxn modelId="{A8773AC2-170F-45F9-B5ED-F6F9A84CF0F3}" type="presOf" srcId="{09898103-9B6E-4901-9190-AFAAEA858B1A}" destId="{2E03DAE9-A2FD-46D5-9D61-39177F669E7C}" srcOrd="0" destOrd="2" presId="urn:microsoft.com/office/officeart/2005/8/layout/vList4#1"/>
    <dgm:cxn modelId="{036EC130-0406-4900-8CBF-5DF33FD9CB8A}" type="presOf" srcId="{CEE1E407-32D5-4DCE-9FF9-5E258F33790D}" destId="{DBF2C1E1-6CE4-4414-B3BA-0B911CA53EA5}" srcOrd="0" destOrd="0" presId="urn:microsoft.com/office/officeart/2005/8/layout/vList4#1"/>
    <dgm:cxn modelId="{9826A209-4F0C-4010-8D53-227D7363CF88}" type="presOf" srcId="{21B530EA-FC33-4704-96D2-AA0065F30AA3}" destId="{A88DCB33-DEFB-4997-8D1D-3A4B4EDA21E2}" srcOrd="1" destOrd="2" presId="urn:microsoft.com/office/officeart/2005/8/layout/vList4#1"/>
    <dgm:cxn modelId="{933220BE-973B-48EE-979D-1C9477EFC031}" type="presOf" srcId="{A8313882-5821-4890-B433-832F2E3D1876}" destId="{334200A1-571A-4A9A-A80E-72F7347DF312}" srcOrd="0" destOrd="1" presId="urn:microsoft.com/office/officeart/2005/8/layout/vList4#1"/>
    <dgm:cxn modelId="{5EC7D70C-D207-4AF5-B570-433F16676FB1}" srcId="{149C178D-D7A8-49B1-8253-2567A6FBA847}" destId="{21B530EA-FC33-4704-96D2-AA0065F30AA3}" srcOrd="1" destOrd="0" parTransId="{699106FB-59C6-4ED2-A9F8-B68162F3F5A7}" sibTransId="{89B1EDF9-8344-4CC8-BEC6-B84F6B2CA5C1}"/>
    <dgm:cxn modelId="{45C672D4-BE89-410E-B861-9426CBE69218}" srcId="{916EF47B-0209-4E03-AC92-1FC8CC823E5C}" destId="{149C178D-D7A8-49B1-8253-2567A6FBA847}" srcOrd="2" destOrd="0" parTransId="{C8E6CCAE-DFA7-4727-8DDA-406E84953084}" sibTransId="{96CE6D26-3FC8-442B-9C8F-887A71CEA176}"/>
    <dgm:cxn modelId="{6E7E7C61-22CB-4D54-BA93-E1BD94C23C6A}" type="presOf" srcId="{1B56D87E-D41B-4B0C-A8C7-405F7CB6167B}" destId="{C840F884-C48C-420C-864E-C818FF40C1D7}" srcOrd="1" destOrd="1" presId="urn:microsoft.com/office/officeart/2005/8/layout/vList4#1"/>
    <dgm:cxn modelId="{9B260209-0A9E-40B3-B8A3-AC7FFBACEC7B}" type="presOf" srcId="{21B530EA-FC33-4704-96D2-AA0065F30AA3}" destId="{334200A1-571A-4A9A-A80E-72F7347DF312}" srcOrd="0" destOrd="2" presId="urn:microsoft.com/office/officeart/2005/8/layout/vList4#1"/>
    <dgm:cxn modelId="{EF59AA2D-5615-49CC-82B9-02FB022F4297}" type="presOf" srcId="{916EF47B-0209-4E03-AC92-1FC8CC823E5C}" destId="{6DAA4C5F-A9E2-419E-8DAB-6CCCB658BAC1}" srcOrd="0" destOrd="0" presId="urn:microsoft.com/office/officeart/2005/8/layout/vList4#1"/>
    <dgm:cxn modelId="{524F0620-6808-4045-980F-791AEA7D09D9}" srcId="{BB82AE5C-2451-496B-B8D6-775DECACEAD2}" destId="{09898103-9B6E-4901-9190-AFAAEA858B1A}" srcOrd="1" destOrd="0" parTransId="{C2BF0F4A-073F-402A-B684-A32B20D7BF04}" sibTransId="{43B2656E-A66A-4CF4-874A-6DFEC45347C1}"/>
    <dgm:cxn modelId="{D165E278-632B-442B-BFEB-FFB8582B5D44}" type="presOf" srcId="{11536CE7-5523-4D8F-93FE-7F0DA5937D8C}" destId="{DBF2C1E1-6CE4-4414-B3BA-0B911CA53EA5}" srcOrd="0" destOrd="2" presId="urn:microsoft.com/office/officeart/2005/8/layout/vList4#1"/>
    <dgm:cxn modelId="{F94BCA6A-E19C-407D-BA17-0F2D905052F1}" type="presOf" srcId="{CC0D8569-8014-4E13-A41D-36BD2F0D87CA}" destId="{A88DCB33-DEFB-4997-8D1D-3A4B4EDA21E2}" srcOrd="1" destOrd="3" presId="urn:microsoft.com/office/officeart/2005/8/layout/vList4#1"/>
    <dgm:cxn modelId="{8ECF4EB0-A129-447C-BBE0-03FF53ECBB99}" type="presParOf" srcId="{6DAA4C5F-A9E2-419E-8DAB-6CCCB658BAC1}" destId="{882133F9-5FCF-41C1-96D0-B10A3D6ED8D3}" srcOrd="0" destOrd="0" presId="urn:microsoft.com/office/officeart/2005/8/layout/vList4#1"/>
    <dgm:cxn modelId="{20F8C95E-E6D3-4C95-998F-0C660A5C459C}" type="presParOf" srcId="{882133F9-5FCF-41C1-96D0-B10A3D6ED8D3}" destId="{DBF2C1E1-6CE4-4414-B3BA-0B911CA53EA5}" srcOrd="0" destOrd="0" presId="urn:microsoft.com/office/officeart/2005/8/layout/vList4#1"/>
    <dgm:cxn modelId="{B1A5C747-A44D-486E-BCD6-8EEEABB27F44}" type="presParOf" srcId="{882133F9-5FCF-41C1-96D0-B10A3D6ED8D3}" destId="{A4BAA1E3-218B-4B36-BD99-6A2EFCFC4D76}" srcOrd="1" destOrd="0" presId="urn:microsoft.com/office/officeart/2005/8/layout/vList4#1"/>
    <dgm:cxn modelId="{39C0E5E9-0D56-4A95-8525-D0A1FCC7C7FF}" type="presParOf" srcId="{882133F9-5FCF-41C1-96D0-B10A3D6ED8D3}" destId="{C840F884-C48C-420C-864E-C818FF40C1D7}" srcOrd="2" destOrd="0" presId="urn:microsoft.com/office/officeart/2005/8/layout/vList4#1"/>
    <dgm:cxn modelId="{026BF6AB-7897-4687-B8C0-F55001FA7904}" type="presParOf" srcId="{6DAA4C5F-A9E2-419E-8DAB-6CCCB658BAC1}" destId="{3F26B977-E091-4E00-9169-E5FFB2B1BB27}" srcOrd="1" destOrd="0" presId="urn:microsoft.com/office/officeart/2005/8/layout/vList4#1"/>
    <dgm:cxn modelId="{299D4AA4-AAF0-4206-B9BC-A111FBFFE064}" type="presParOf" srcId="{6DAA4C5F-A9E2-419E-8DAB-6CCCB658BAC1}" destId="{8B2B8E8A-89F4-4D78-8317-FAAB5058A9B2}" srcOrd="2" destOrd="0" presId="urn:microsoft.com/office/officeart/2005/8/layout/vList4#1"/>
    <dgm:cxn modelId="{1C1FF951-9BF9-4B38-BBDC-0BB2748807F4}" type="presParOf" srcId="{8B2B8E8A-89F4-4D78-8317-FAAB5058A9B2}" destId="{2E03DAE9-A2FD-46D5-9D61-39177F669E7C}" srcOrd="0" destOrd="0" presId="urn:microsoft.com/office/officeart/2005/8/layout/vList4#1"/>
    <dgm:cxn modelId="{F0D91ADE-DF9D-46DE-8625-08904A22D53E}" type="presParOf" srcId="{8B2B8E8A-89F4-4D78-8317-FAAB5058A9B2}" destId="{698B4B44-A7F4-43DE-A2D7-0BC930BE9889}" srcOrd="1" destOrd="0" presId="urn:microsoft.com/office/officeart/2005/8/layout/vList4#1"/>
    <dgm:cxn modelId="{421F8D40-90A1-49A3-84B6-AEBD92BEE057}" type="presParOf" srcId="{8B2B8E8A-89F4-4D78-8317-FAAB5058A9B2}" destId="{03BC7701-A95F-47FC-9CC3-7007C456557A}" srcOrd="2" destOrd="0" presId="urn:microsoft.com/office/officeart/2005/8/layout/vList4#1"/>
    <dgm:cxn modelId="{A48780C4-E762-4683-840D-5B17128A6172}" type="presParOf" srcId="{6DAA4C5F-A9E2-419E-8DAB-6CCCB658BAC1}" destId="{3C6B1400-E2E5-4DD8-800D-DBD9D0D8BFD0}" srcOrd="3" destOrd="0" presId="urn:microsoft.com/office/officeart/2005/8/layout/vList4#1"/>
    <dgm:cxn modelId="{F6920427-CA69-436C-A076-D8F82229452E}" type="presParOf" srcId="{6DAA4C5F-A9E2-419E-8DAB-6CCCB658BAC1}" destId="{2D2A8A1A-2462-40C7-A5CE-EBF0F4FBF9F8}" srcOrd="4" destOrd="0" presId="urn:microsoft.com/office/officeart/2005/8/layout/vList4#1"/>
    <dgm:cxn modelId="{24D1595F-2E51-479C-BDC1-92620315B8F5}" type="presParOf" srcId="{2D2A8A1A-2462-40C7-A5CE-EBF0F4FBF9F8}" destId="{334200A1-571A-4A9A-A80E-72F7347DF312}" srcOrd="0" destOrd="0" presId="urn:microsoft.com/office/officeart/2005/8/layout/vList4#1"/>
    <dgm:cxn modelId="{8C0F27D7-0EDE-4BA3-BBE7-085AF93F59D5}" type="presParOf" srcId="{2D2A8A1A-2462-40C7-A5CE-EBF0F4FBF9F8}" destId="{DE314C00-584B-4467-AF7F-35AB5588E1D6}" srcOrd="1" destOrd="0" presId="urn:microsoft.com/office/officeart/2005/8/layout/vList4#1"/>
    <dgm:cxn modelId="{B9170988-E570-463F-B08A-A089911A2757}" type="presParOf" srcId="{2D2A8A1A-2462-40C7-A5CE-EBF0F4FBF9F8}" destId="{A88DCB33-DEFB-4997-8D1D-3A4B4EDA21E2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6EF47B-0209-4E03-AC92-1FC8CC823E5C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E1E407-32D5-4DCE-9FF9-5E258F33790D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Декабрь 2015 года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DF0F47-0D32-488F-8BEE-2A294DCA0616}" type="parTrans" cxnId="{46A7E577-7EAA-4EFE-97A7-AA831E930A25}">
      <dgm:prSet/>
      <dgm:spPr/>
      <dgm:t>
        <a:bodyPr/>
        <a:lstStyle/>
        <a:p>
          <a:endParaRPr lang="ru-RU"/>
        </a:p>
      </dgm:t>
    </dgm:pt>
    <dgm:pt modelId="{0834912A-B458-4DA6-850F-FFD3895E4750}" type="sibTrans" cxnId="{46A7E577-7EAA-4EFE-97A7-AA831E930A25}">
      <dgm:prSet/>
      <dgm:spPr/>
      <dgm:t>
        <a:bodyPr/>
        <a:lstStyle/>
        <a:p>
          <a:endParaRPr lang="ru-RU"/>
        </a:p>
      </dgm:t>
    </dgm:pt>
    <dgm:pt modelId="{6A021560-4BCD-452A-9E6D-A620BF30BE64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Студентки 2 </a:t>
          </a:r>
          <a:r>
            <a:rPr lang="ru-RU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ПиОСО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«В» Матвеева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42734E-5F28-4708-80B6-1F59C4B467E7}" type="parTrans" cxnId="{C7EFA572-C208-4176-A10C-926E8A9E252F}">
      <dgm:prSet/>
      <dgm:spPr/>
      <dgm:t>
        <a:bodyPr/>
        <a:lstStyle/>
        <a:p>
          <a:endParaRPr lang="ru-RU"/>
        </a:p>
      </dgm:t>
    </dgm:pt>
    <dgm:pt modelId="{E8013049-7F60-4AA2-98C3-4D324ABF5E1F}" type="sibTrans" cxnId="{C7EFA572-C208-4176-A10C-926E8A9E252F}">
      <dgm:prSet/>
      <dgm:spPr/>
      <dgm:t>
        <a:bodyPr/>
        <a:lstStyle/>
        <a:p>
          <a:endParaRPr lang="ru-RU"/>
        </a:p>
      </dgm:t>
    </dgm:pt>
    <dgm:pt modelId="{BB82AE5C-2451-496B-B8D6-775DECACEAD2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Декабрь 2016 года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4FF082-E4FB-4E49-8728-19C1577B484D}" type="sibTrans" cxnId="{BC1FAD84-3089-4BE2-9A0F-D270423B82F4}">
      <dgm:prSet/>
      <dgm:spPr/>
      <dgm:t>
        <a:bodyPr/>
        <a:lstStyle/>
        <a:p>
          <a:endParaRPr lang="ru-RU"/>
        </a:p>
      </dgm:t>
    </dgm:pt>
    <dgm:pt modelId="{C54AC8D8-6EF7-4013-AD42-54D06E7CE8DE}" type="parTrans" cxnId="{BC1FAD84-3089-4BE2-9A0F-D270423B82F4}">
      <dgm:prSet/>
      <dgm:spPr/>
      <dgm:t>
        <a:bodyPr/>
        <a:lstStyle/>
        <a:p>
          <a:endParaRPr lang="ru-RU"/>
        </a:p>
      </dgm:t>
    </dgm:pt>
    <dgm:pt modelId="{1B56D87E-D41B-4B0C-A8C7-405F7CB6167B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Студент 2 </a:t>
          </a:r>
          <a:r>
            <a:rPr lang="ru-RU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ПиОСО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«В» Винокуров Гаврил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E72317A-D292-42AB-A986-19DAEFD33D98}" type="sibTrans" cxnId="{9A394794-1AD8-45F4-9B9B-021D364637E1}">
      <dgm:prSet/>
      <dgm:spPr/>
      <dgm:t>
        <a:bodyPr/>
        <a:lstStyle/>
        <a:p>
          <a:endParaRPr lang="ru-RU"/>
        </a:p>
      </dgm:t>
    </dgm:pt>
    <dgm:pt modelId="{5E39E08A-9000-4F3D-8511-7F2E126D0344}" type="parTrans" cxnId="{9A394794-1AD8-45F4-9B9B-021D364637E1}">
      <dgm:prSet/>
      <dgm:spPr/>
      <dgm:t>
        <a:bodyPr/>
        <a:lstStyle/>
        <a:p>
          <a:endParaRPr lang="ru-RU"/>
        </a:p>
      </dgm:t>
    </dgm:pt>
    <dgm:pt modelId="{0B8A7DB2-81DB-48D1-8C75-99981E4A984D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Диплом 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III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степени по теме: «Создание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9A236B8-6B98-4C5B-A57B-9D5BA109D4EE}" type="parTrans" cxnId="{BF97ACA6-48C1-470A-A20F-E42362509E30}">
      <dgm:prSet/>
      <dgm:spPr/>
      <dgm:t>
        <a:bodyPr/>
        <a:lstStyle/>
        <a:p>
          <a:endParaRPr lang="ru-RU"/>
        </a:p>
      </dgm:t>
    </dgm:pt>
    <dgm:pt modelId="{71E75894-99D6-4423-B37F-C2EE693CAA71}" type="sibTrans" cxnId="{BF97ACA6-48C1-470A-A20F-E42362509E30}">
      <dgm:prSet/>
      <dgm:spPr/>
      <dgm:t>
        <a:bodyPr/>
        <a:lstStyle/>
        <a:p>
          <a:endParaRPr lang="ru-RU"/>
        </a:p>
      </dgm:t>
    </dgm:pt>
    <dgm:pt modelId="{E24F0337-A0B1-4D0E-8E25-ECA8ADE0FC80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доступной среды, как условие для снятия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A020C1E-E4E1-40E4-8489-205CBC73AB0C}" type="parTrans" cxnId="{C965998F-903B-4F44-9ED3-84D07246FB43}">
      <dgm:prSet/>
      <dgm:spPr/>
      <dgm:t>
        <a:bodyPr/>
        <a:lstStyle/>
        <a:p>
          <a:endParaRPr lang="ru-RU"/>
        </a:p>
      </dgm:t>
    </dgm:pt>
    <dgm:pt modelId="{468688B2-0DB9-4A97-ACF0-366C8E79AFDA}" type="sibTrans" cxnId="{C965998F-903B-4F44-9ED3-84D07246FB43}">
      <dgm:prSet/>
      <dgm:spPr/>
      <dgm:t>
        <a:bodyPr/>
        <a:lstStyle/>
        <a:p>
          <a:endParaRPr lang="ru-RU"/>
        </a:p>
      </dgm:t>
    </dgm:pt>
    <dgm:pt modelId="{1218456C-CCEE-49D6-A463-E155356B34E3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барьеров и восприятию людей с ОВЗ»  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D02B55A-C59A-4E77-BB51-939136A78B07}" type="parTrans" cxnId="{A236B45C-B5FE-4331-B098-4E422AE13CBA}">
      <dgm:prSet/>
      <dgm:spPr/>
      <dgm:t>
        <a:bodyPr/>
        <a:lstStyle/>
        <a:p>
          <a:endParaRPr lang="ru-RU"/>
        </a:p>
      </dgm:t>
    </dgm:pt>
    <dgm:pt modelId="{525CC14E-3452-42F5-8D4E-D8DB058A7E0D}" type="sibTrans" cxnId="{A236B45C-B5FE-4331-B098-4E422AE13CBA}">
      <dgm:prSet/>
      <dgm:spPr/>
      <dgm:t>
        <a:bodyPr/>
        <a:lstStyle/>
        <a:p>
          <a:endParaRPr lang="ru-RU"/>
        </a:p>
      </dgm:t>
    </dgm:pt>
    <dgm:pt modelId="{31E0087E-2FB7-4722-9D12-7941127F9C3C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</a:t>
          </a:r>
          <a:r>
            <a:rPr lang="ru-RU" sz="20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Саргылана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Бояркина Кристина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531F077-5FC5-4094-891A-472072B3A261}" type="parTrans" cxnId="{5681F2B9-9803-4A3E-AE24-91B1289A06BC}">
      <dgm:prSet/>
      <dgm:spPr/>
    </dgm:pt>
    <dgm:pt modelId="{08DECC89-84DB-4E04-A794-8A9410B200DA}" type="sibTrans" cxnId="{5681F2B9-9803-4A3E-AE24-91B1289A06BC}">
      <dgm:prSet/>
      <dgm:spPr/>
    </dgm:pt>
    <dgm:pt modelId="{65808B21-96CD-4191-9D98-B1665A9A0CAC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Диплом 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II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степени</a:t>
          </a:r>
          <a:r>
            <a: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теме: «Алкоголизм, 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DBD9C61-0459-47FB-9E12-44BF4C5DB952}" type="parTrans" cxnId="{B6212E2F-3457-4E4F-A133-18A6F04A9647}">
      <dgm:prSet/>
      <dgm:spPr/>
    </dgm:pt>
    <dgm:pt modelId="{CC781DD0-80E4-442F-B40E-B2B70F8856CB}" type="sibTrans" cxnId="{B6212E2F-3457-4E4F-A133-18A6F04A9647}">
      <dgm:prSet/>
      <dgm:spPr/>
    </dgm:pt>
    <dgm:pt modelId="{112ED2C0-9359-4C80-988A-713A64D2009B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как социальная </a:t>
          </a:r>
          <a:r>
            <a:rPr lang="ru-RU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проблема и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FEE1191-B3D1-4963-BA9D-15FBD1696C28}" type="parTrans" cxnId="{61645F5C-8C02-4EF7-963D-17EDAF861B28}">
      <dgm:prSet/>
      <dgm:spPr/>
    </dgm:pt>
    <dgm:pt modelId="{9CF7FB6F-99F5-413D-81CC-D0944D9C8E21}" type="sibTrans" cxnId="{61645F5C-8C02-4EF7-963D-17EDAF861B28}">
      <dgm:prSet/>
      <dgm:spPr/>
    </dgm:pt>
    <dgm:pt modelId="{834D62CE-C236-48CF-B761-21AE7BA2FBB5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примере РС (Я)»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A0D3028-9353-4E9A-8BAD-18FABFF7E913}" type="parTrans" cxnId="{194A226C-47B9-4350-9687-2A1F56501322}">
      <dgm:prSet/>
      <dgm:spPr/>
    </dgm:pt>
    <dgm:pt modelId="{4D7951CC-4882-4FAB-857B-E4617EEE051A}" type="sibTrans" cxnId="{194A226C-47B9-4350-9687-2A1F56501322}">
      <dgm:prSet/>
      <dgm:spPr/>
    </dgm:pt>
    <dgm:pt modelId="{258CD89F-6419-4612-A96F-B0E1EF662ED8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20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государственные </a:t>
          </a:r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меры профилактики на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8B075D6-C562-45F5-8FDE-8C606365F11C}" type="sibTrans" cxnId="{58EE70A2-5351-4585-85DB-78FD806D8D61}">
      <dgm:prSet/>
      <dgm:spPr/>
    </dgm:pt>
    <dgm:pt modelId="{961AC23C-18E3-4345-B741-FFA6C170B7A4}" type="parTrans" cxnId="{58EE70A2-5351-4585-85DB-78FD806D8D61}">
      <dgm:prSet/>
      <dgm:spPr/>
    </dgm:pt>
    <dgm:pt modelId="{6DAA4C5F-A9E2-419E-8DAB-6CCCB658BAC1}" type="pres">
      <dgm:prSet presAssocID="{916EF47B-0209-4E03-AC92-1FC8CC823E5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2133F9-5FCF-41C1-96D0-B10A3D6ED8D3}" type="pres">
      <dgm:prSet presAssocID="{CEE1E407-32D5-4DCE-9FF9-5E258F33790D}" presName="comp" presStyleCnt="0"/>
      <dgm:spPr/>
    </dgm:pt>
    <dgm:pt modelId="{DBF2C1E1-6CE4-4414-B3BA-0B911CA53EA5}" type="pres">
      <dgm:prSet presAssocID="{CEE1E407-32D5-4DCE-9FF9-5E258F33790D}" presName="box" presStyleLbl="node1" presStyleIdx="0" presStyleCnt="2" custScaleX="98979" custLinFactNeighborX="-1606"/>
      <dgm:spPr/>
      <dgm:t>
        <a:bodyPr/>
        <a:lstStyle/>
        <a:p>
          <a:endParaRPr lang="ru-RU"/>
        </a:p>
      </dgm:t>
    </dgm:pt>
    <dgm:pt modelId="{A4BAA1E3-218B-4B36-BD99-6A2EFCFC4D76}" type="pres">
      <dgm:prSet presAssocID="{CEE1E407-32D5-4DCE-9FF9-5E258F33790D}" presName="img" presStyleLbl="fgImgPlace1" presStyleIdx="0" presStyleCnt="2" custScaleX="161490" custScaleY="89479" custLinFactNeighborX="61749" custLinFactNeighborY="-1776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840F884-C48C-420C-864E-C818FF40C1D7}" type="pres">
      <dgm:prSet presAssocID="{CEE1E407-32D5-4DCE-9FF9-5E258F33790D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26B977-E091-4E00-9169-E5FFB2B1BB27}" type="pres">
      <dgm:prSet presAssocID="{0834912A-B458-4DA6-850F-FFD3895E4750}" presName="spacer" presStyleCnt="0"/>
      <dgm:spPr/>
    </dgm:pt>
    <dgm:pt modelId="{8B2B8E8A-89F4-4D78-8317-FAAB5058A9B2}" type="pres">
      <dgm:prSet presAssocID="{BB82AE5C-2451-496B-B8D6-775DECACEAD2}" presName="comp" presStyleCnt="0"/>
      <dgm:spPr/>
    </dgm:pt>
    <dgm:pt modelId="{2E03DAE9-A2FD-46D5-9D61-39177F669E7C}" type="pres">
      <dgm:prSet presAssocID="{BB82AE5C-2451-496B-B8D6-775DECACEAD2}" presName="box" presStyleLbl="node1" presStyleIdx="1" presStyleCnt="2"/>
      <dgm:spPr/>
      <dgm:t>
        <a:bodyPr/>
        <a:lstStyle/>
        <a:p>
          <a:endParaRPr lang="ru-RU"/>
        </a:p>
      </dgm:t>
    </dgm:pt>
    <dgm:pt modelId="{698B4B44-A7F4-43DE-A2D7-0BC930BE9889}" type="pres">
      <dgm:prSet presAssocID="{BB82AE5C-2451-496B-B8D6-775DECACEAD2}" presName="img" presStyleLbl="fgImgPlace1" presStyleIdx="1" presStyleCnt="2" custScaleX="102666" custScaleY="121164" custLinFactNeighborX="-6028" custLinFactNeighborY="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3BC7701-A95F-47FC-9CC3-7007C456557A}" type="pres">
      <dgm:prSet presAssocID="{BB82AE5C-2451-496B-B8D6-775DECACEAD2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360F8-E7C5-4C33-B100-7C6C931FC946}" type="presOf" srcId="{1B56D87E-D41B-4B0C-A8C7-405F7CB6167B}" destId="{C840F884-C48C-420C-864E-C818FF40C1D7}" srcOrd="1" destOrd="1" presId="urn:microsoft.com/office/officeart/2005/8/layout/vList4#2"/>
    <dgm:cxn modelId="{7C2E7110-8EF3-4AC1-801B-71530900452F}" type="presOf" srcId="{E24F0337-A0B1-4D0E-8E25-ECA8ADE0FC80}" destId="{C840F884-C48C-420C-864E-C818FF40C1D7}" srcOrd="1" destOrd="3" presId="urn:microsoft.com/office/officeart/2005/8/layout/vList4#2"/>
    <dgm:cxn modelId="{B6212E2F-3457-4E4F-A133-18A6F04A9647}" srcId="{BB82AE5C-2451-496B-B8D6-775DECACEAD2}" destId="{65808B21-96CD-4191-9D98-B1665A9A0CAC}" srcOrd="2" destOrd="0" parTransId="{0DBD9C61-0459-47FB-9E12-44BF4C5DB952}" sibTransId="{CC781DD0-80E4-442F-B40E-B2B70F8856CB}"/>
    <dgm:cxn modelId="{A461785B-D286-49D4-97BB-C18E3D9C7E10}" type="presOf" srcId="{6A021560-4BCD-452A-9E6D-A620BF30BE64}" destId="{03BC7701-A95F-47FC-9CC3-7007C456557A}" srcOrd="1" destOrd="1" presId="urn:microsoft.com/office/officeart/2005/8/layout/vList4#2"/>
    <dgm:cxn modelId="{BF97ACA6-48C1-470A-A20F-E42362509E30}" srcId="{CEE1E407-32D5-4DCE-9FF9-5E258F33790D}" destId="{0B8A7DB2-81DB-48D1-8C75-99981E4A984D}" srcOrd="1" destOrd="0" parTransId="{89A236B8-6B98-4C5B-A57B-9D5BA109D4EE}" sibTransId="{71E75894-99D6-4423-B37F-C2EE693CAA71}"/>
    <dgm:cxn modelId="{ED1AB838-F49E-4DF3-8117-10E2E4A7F7CB}" type="presOf" srcId="{65808B21-96CD-4191-9D98-B1665A9A0CAC}" destId="{03BC7701-A95F-47FC-9CC3-7007C456557A}" srcOrd="1" destOrd="3" presId="urn:microsoft.com/office/officeart/2005/8/layout/vList4#2"/>
    <dgm:cxn modelId="{DFA5EBD7-E516-450F-B43A-5FCCF8EA3AAE}" type="presOf" srcId="{0B8A7DB2-81DB-48D1-8C75-99981E4A984D}" destId="{DBF2C1E1-6CE4-4414-B3BA-0B911CA53EA5}" srcOrd="0" destOrd="2" presId="urn:microsoft.com/office/officeart/2005/8/layout/vList4#2"/>
    <dgm:cxn modelId="{C7EFA572-C208-4176-A10C-926E8A9E252F}" srcId="{BB82AE5C-2451-496B-B8D6-775DECACEAD2}" destId="{6A021560-4BCD-452A-9E6D-A620BF30BE64}" srcOrd="0" destOrd="0" parTransId="{5E42734E-5F28-4708-80B6-1F59C4B467E7}" sibTransId="{E8013049-7F60-4AA2-98C3-4D324ABF5E1F}"/>
    <dgm:cxn modelId="{61645F5C-8C02-4EF7-963D-17EDAF861B28}" srcId="{BB82AE5C-2451-496B-B8D6-775DECACEAD2}" destId="{112ED2C0-9359-4C80-988A-713A64D2009B}" srcOrd="3" destOrd="0" parTransId="{7FEE1191-B3D1-4963-BA9D-15FBD1696C28}" sibTransId="{9CF7FB6F-99F5-413D-81CC-D0944D9C8E21}"/>
    <dgm:cxn modelId="{C965998F-903B-4F44-9ED3-84D07246FB43}" srcId="{CEE1E407-32D5-4DCE-9FF9-5E258F33790D}" destId="{E24F0337-A0B1-4D0E-8E25-ECA8ADE0FC80}" srcOrd="2" destOrd="0" parTransId="{5A020C1E-E4E1-40E4-8489-205CBC73AB0C}" sibTransId="{468688B2-0DB9-4A97-ACF0-366C8E79AFDA}"/>
    <dgm:cxn modelId="{000F69ED-FE48-4084-8A62-E9DE68C8B09A}" type="presOf" srcId="{31E0087E-2FB7-4722-9D12-7941127F9C3C}" destId="{2E03DAE9-A2FD-46D5-9D61-39177F669E7C}" srcOrd="0" destOrd="2" presId="urn:microsoft.com/office/officeart/2005/8/layout/vList4#2"/>
    <dgm:cxn modelId="{5C1DB955-A295-43DF-9D20-9AD59C7F6E03}" type="presOf" srcId="{E24F0337-A0B1-4D0E-8E25-ECA8ADE0FC80}" destId="{DBF2C1E1-6CE4-4414-B3BA-0B911CA53EA5}" srcOrd="0" destOrd="3" presId="urn:microsoft.com/office/officeart/2005/8/layout/vList4#2"/>
    <dgm:cxn modelId="{9A394794-1AD8-45F4-9B9B-021D364637E1}" srcId="{CEE1E407-32D5-4DCE-9FF9-5E258F33790D}" destId="{1B56D87E-D41B-4B0C-A8C7-405F7CB6167B}" srcOrd="0" destOrd="0" parTransId="{5E39E08A-9000-4F3D-8511-7F2E126D0344}" sibTransId="{4E72317A-D292-42AB-A986-19DAEFD33D98}"/>
    <dgm:cxn modelId="{46A7E577-7EAA-4EFE-97A7-AA831E930A25}" srcId="{916EF47B-0209-4E03-AC92-1FC8CC823E5C}" destId="{CEE1E407-32D5-4DCE-9FF9-5E258F33790D}" srcOrd="0" destOrd="0" parTransId="{1EDF0F47-0D32-488F-8BEE-2A294DCA0616}" sibTransId="{0834912A-B458-4DA6-850F-FFD3895E4750}"/>
    <dgm:cxn modelId="{B1BD1484-7425-42F6-85F3-1D1F9FD0BE3C}" type="presOf" srcId="{CEE1E407-32D5-4DCE-9FF9-5E258F33790D}" destId="{DBF2C1E1-6CE4-4414-B3BA-0B911CA53EA5}" srcOrd="0" destOrd="0" presId="urn:microsoft.com/office/officeart/2005/8/layout/vList4#2"/>
    <dgm:cxn modelId="{4D6A92D5-820D-4EC5-AD8D-053BF75CCBB7}" type="presOf" srcId="{834D62CE-C236-48CF-B761-21AE7BA2FBB5}" destId="{2E03DAE9-A2FD-46D5-9D61-39177F669E7C}" srcOrd="0" destOrd="6" presId="urn:microsoft.com/office/officeart/2005/8/layout/vList4#2"/>
    <dgm:cxn modelId="{DD2D6416-ABF0-408C-9956-108DC20C5C1B}" type="presOf" srcId="{258CD89F-6419-4612-A96F-B0E1EF662ED8}" destId="{03BC7701-A95F-47FC-9CC3-7007C456557A}" srcOrd="1" destOrd="5" presId="urn:microsoft.com/office/officeart/2005/8/layout/vList4#2"/>
    <dgm:cxn modelId="{58EE70A2-5351-4585-85DB-78FD806D8D61}" srcId="{BB82AE5C-2451-496B-B8D6-775DECACEAD2}" destId="{258CD89F-6419-4612-A96F-B0E1EF662ED8}" srcOrd="4" destOrd="0" parTransId="{961AC23C-18E3-4345-B741-FFA6C170B7A4}" sibTransId="{78B075D6-C562-45F5-8FDE-8C606365F11C}"/>
    <dgm:cxn modelId="{803CCAFF-8157-47DD-9EA3-5CEEE76F67EA}" type="presOf" srcId="{1B56D87E-D41B-4B0C-A8C7-405F7CB6167B}" destId="{DBF2C1E1-6CE4-4414-B3BA-0B911CA53EA5}" srcOrd="0" destOrd="1" presId="urn:microsoft.com/office/officeart/2005/8/layout/vList4#2"/>
    <dgm:cxn modelId="{E55963DB-45F5-430A-98CE-3D0D832B0028}" type="presOf" srcId="{112ED2C0-9359-4C80-988A-713A64D2009B}" destId="{2E03DAE9-A2FD-46D5-9D61-39177F669E7C}" srcOrd="0" destOrd="4" presId="urn:microsoft.com/office/officeart/2005/8/layout/vList4#2"/>
    <dgm:cxn modelId="{E547F8C0-9250-43FD-952F-75CBF49A2720}" type="presOf" srcId="{1218456C-CCEE-49D6-A463-E155356B34E3}" destId="{C840F884-C48C-420C-864E-C818FF40C1D7}" srcOrd="1" destOrd="4" presId="urn:microsoft.com/office/officeart/2005/8/layout/vList4#2"/>
    <dgm:cxn modelId="{F7AE45AF-DB70-418E-A578-0201B4FE94FD}" type="presOf" srcId="{65808B21-96CD-4191-9D98-B1665A9A0CAC}" destId="{2E03DAE9-A2FD-46D5-9D61-39177F669E7C}" srcOrd="0" destOrd="3" presId="urn:microsoft.com/office/officeart/2005/8/layout/vList4#2"/>
    <dgm:cxn modelId="{BC1FAD84-3089-4BE2-9A0F-D270423B82F4}" srcId="{916EF47B-0209-4E03-AC92-1FC8CC823E5C}" destId="{BB82AE5C-2451-496B-B8D6-775DECACEAD2}" srcOrd="1" destOrd="0" parTransId="{C54AC8D8-6EF7-4013-AD42-54D06E7CE8DE}" sibTransId="{634FF082-E4FB-4E49-8728-19C1577B484D}"/>
    <dgm:cxn modelId="{1EA82B87-F8FA-4960-90B2-84EC91F2E3F9}" type="presOf" srcId="{CEE1E407-32D5-4DCE-9FF9-5E258F33790D}" destId="{C840F884-C48C-420C-864E-C818FF40C1D7}" srcOrd="1" destOrd="0" presId="urn:microsoft.com/office/officeart/2005/8/layout/vList4#2"/>
    <dgm:cxn modelId="{A9D031D9-B4CF-44B1-9C73-66A8AB5EB2D5}" type="presOf" srcId="{258CD89F-6419-4612-A96F-B0E1EF662ED8}" destId="{2E03DAE9-A2FD-46D5-9D61-39177F669E7C}" srcOrd="0" destOrd="5" presId="urn:microsoft.com/office/officeart/2005/8/layout/vList4#2"/>
    <dgm:cxn modelId="{1B93285B-2203-47F6-874C-931B6AE2E294}" type="presOf" srcId="{31E0087E-2FB7-4722-9D12-7941127F9C3C}" destId="{03BC7701-A95F-47FC-9CC3-7007C456557A}" srcOrd="1" destOrd="2" presId="urn:microsoft.com/office/officeart/2005/8/layout/vList4#2"/>
    <dgm:cxn modelId="{E8FDF093-1085-4288-A141-F258BE9FC244}" type="presOf" srcId="{6A021560-4BCD-452A-9E6D-A620BF30BE64}" destId="{2E03DAE9-A2FD-46D5-9D61-39177F669E7C}" srcOrd="0" destOrd="1" presId="urn:microsoft.com/office/officeart/2005/8/layout/vList4#2"/>
    <dgm:cxn modelId="{A4EBFB7E-585C-4B15-B38F-DD1073687D22}" type="presOf" srcId="{112ED2C0-9359-4C80-988A-713A64D2009B}" destId="{03BC7701-A95F-47FC-9CC3-7007C456557A}" srcOrd="1" destOrd="4" presId="urn:microsoft.com/office/officeart/2005/8/layout/vList4#2"/>
    <dgm:cxn modelId="{5681F2B9-9803-4A3E-AE24-91B1289A06BC}" srcId="{BB82AE5C-2451-496B-B8D6-775DECACEAD2}" destId="{31E0087E-2FB7-4722-9D12-7941127F9C3C}" srcOrd="1" destOrd="0" parTransId="{F531F077-5FC5-4094-891A-472072B3A261}" sibTransId="{08DECC89-84DB-4E04-A794-8A9410B200DA}"/>
    <dgm:cxn modelId="{A236B45C-B5FE-4331-B098-4E422AE13CBA}" srcId="{CEE1E407-32D5-4DCE-9FF9-5E258F33790D}" destId="{1218456C-CCEE-49D6-A463-E155356B34E3}" srcOrd="3" destOrd="0" parTransId="{0D02B55A-C59A-4E77-BB51-939136A78B07}" sibTransId="{525CC14E-3452-42F5-8D4E-D8DB058A7E0D}"/>
    <dgm:cxn modelId="{DAABA15F-87CB-449C-9263-0A7E227E2393}" type="presOf" srcId="{1218456C-CCEE-49D6-A463-E155356B34E3}" destId="{DBF2C1E1-6CE4-4414-B3BA-0B911CA53EA5}" srcOrd="0" destOrd="4" presId="urn:microsoft.com/office/officeart/2005/8/layout/vList4#2"/>
    <dgm:cxn modelId="{D0E8A29C-3EC8-47DC-B1CD-2FA81B25549A}" type="presOf" srcId="{916EF47B-0209-4E03-AC92-1FC8CC823E5C}" destId="{6DAA4C5F-A9E2-419E-8DAB-6CCCB658BAC1}" srcOrd="0" destOrd="0" presId="urn:microsoft.com/office/officeart/2005/8/layout/vList4#2"/>
    <dgm:cxn modelId="{2665DF74-5A90-4F48-A5C3-3F786E596A09}" type="presOf" srcId="{834D62CE-C236-48CF-B761-21AE7BA2FBB5}" destId="{03BC7701-A95F-47FC-9CC3-7007C456557A}" srcOrd="1" destOrd="6" presId="urn:microsoft.com/office/officeart/2005/8/layout/vList4#2"/>
    <dgm:cxn modelId="{F06DFE8D-DF6A-4504-B98C-E61923625107}" type="presOf" srcId="{BB82AE5C-2451-496B-B8D6-775DECACEAD2}" destId="{03BC7701-A95F-47FC-9CC3-7007C456557A}" srcOrd="1" destOrd="0" presId="urn:microsoft.com/office/officeart/2005/8/layout/vList4#2"/>
    <dgm:cxn modelId="{AD765ADB-0B64-43C5-AAB2-479A6C160A79}" type="presOf" srcId="{BB82AE5C-2451-496B-B8D6-775DECACEAD2}" destId="{2E03DAE9-A2FD-46D5-9D61-39177F669E7C}" srcOrd="0" destOrd="0" presId="urn:microsoft.com/office/officeart/2005/8/layout/vList4#2"/>
    <dgm:cxn modelId="{0CE2C22E-F30F-4F0E-843B-35E8F2E8DC3E}" type="presOf" srcId="{0B8A7DB2-81DB-48D1-8C75-99981E4A984D}" destId="{C840F884-C48C-420C-864E-C818FF40C1D7}" srcOrd="1" destOrd="2" presId="urn:microsoft.com/office/officeart/2005/8/layout/vList4#2"/>
    <dgm:cxn modelId="{194A226C-47B9-4350-9687-2A1F56501322}" srcId="{BB82AE5C-2451-496B-B8D6-775DECACEAD2}" destId="{834D62CE-C236-48CF-B761-21AE7BA2FBB5}" srcOrd="5" destOrd="0" parTransId="{AA0D3028-9353-4E9A-8BAD-18FABFF7E913}" sibTransId="{4D7951CC-4882-4FAB-857B-E4617EEE051A}"/>
    <dgm:cxn modelId="{44EF9A56-8BEE-4F16-A432-67B1A9C6205A}" type="presParOf" srcId="{6DAA4C5F-A9E2-419E-8DAB-6CCCB658BAC1}" destId="{882133F9-5FCF-41C1-96D0-B10A3D6ED8D3}" srcOrd="0" destOrd="0" presId="urn:microsoft.com/office/officeart/2005/8/layout/vList4#2"/>
    <dgm:cxn modelId="{EED55E2A-A44F-4937-B53D-42148E855753}" type="presParOf" srcId="{882133F9-5FCF-41C1-96D0-B10A3D6ED8D3}" destId="{DBF2C1E1-6CE4-4414-B3BA-0B911CA53EA5}" srcOrd="0" destOrd="0" presId="urn:microsoft.com/office/officeart/2005/8/layout/vList4#2"/>
    <dgm:cxn modelId="{1499D639-12D7-4CD8-B7DC-67E7305CC742}" type="presParOf" srcId="{882133F9-5FCF-41C1-96D0-B10A3D6ED8D3}" destId="{A4BAA1E3-218B-4B36-BD99-6A2EFCFC4D76}" srcOrd="1" destOrd="0" presId="urn:microsoft.com/office/officeart/2005/8/layout/vList4#2"/>
    <dgm:cxn modelId="{79EEEB7B-4FCB-4CF8-8B46-7CB080394A49}" type="presParOf" srcId="{882133F9-5FCF-41C1-96D0-B10A3D6ED8D3}" destId="{C840F884-C48C-420C-864E-C818FF40C1D7}" srcOrd="2" destOrd="0" presId="urn:microsoft.com/office/officeart/2005/8/layout/vList4#2"/>
    <dgm:cxn modelId="{2DD768D7-4D34-4755-BDA1-2207E4505757}" type="presParOf" srcId="{6DAA4C5F-A9E2-419E-8DAB-6CCCB658BAC1}" destId="{3F26B977-E091-4E00-9169-E5FFB2B1BB27}" srcOrd="1" destOrd="0" presId="urn:microsoft.com/office/officeart/2005/8/layout/vList4#2"/>
    <dgm:cxn modelId="{E76D1FB0-C088-47D6-B2F3-514AFA5F88CC}" type="presParOf" srcId="{6DAA4C5F-A9E2-419E-8DAB-6CCCB658BAC1}" destId="{8B2B8E8A-89F4-4D78-8317-FAAB5058A9B2}" srcOrd="2" destOrd="0" presId="urn:microsoft.com/office/officeart/2005/8/layout/vList4#2"/>
    <dgm:cxn modelId="{DCEA9843-E1F6-4C36-8EB4-19B0D1D2409C}" type="presParOf" srcId="{8B2B8E8A-89F4-4D78-8317-FAAB5058A9B2}" destId="{2E03DAE9-A2FD-46D5-9D61-39177F669E7C}" srcOrd="0" destOrd="0" presId="urn:microsoft.com/office/officeart/2005/8/layout/vList4#2"/>
    <dgm:cxn modelId="{88B2078B-6ACC-41D8-ACC1-DE476291D879}" type="presParOf" srcId="{8B2B8E8A-89F4-4D78-8317-FAAB5058A9B2}" destId="{698B4B44-A7F4-43DE-A2D7-0BC930BE9889}" srcOrd="1" destOrd="0" presId="urn:microsoft.com/office/officeart/2005/8/layout/vList4#2"/>
    <dgm:cxn modelId="{39EB8AF1-AD58-4BE5-AB3B-0D53C6CC1B5B}" type="presParOf" srcId="{8B2B8E8A-89F4-4D78-8317-FAAB5058A9B2}" destId="{03BC7701-A95F-47FC-9CC3-7007C456557A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F2C1E1-6CE4-4414-B3BA-0B911CA53EA5}">
      <dsp:nvSpPr>
        <dsp:cNvPr id="0" name=""/>
        <dsp:cNvSpPr/>
      </dsp:nvSpPr>
      <dsp:spPr>
        <a:xfrm>
          <a:off x="0" y="0"/>
          <a:ext cx="8496944" cy="1581577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Ноябрь 2015 года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Студент 2 </a:t>
          </a:r>
          <a:r>
            <a:rPr lang="ru-RU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ПиОСО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«В» Винокуров Гаврил 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2 место 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Х Республиканской НПК «ШБП»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57546" y="0"/>
        <a:ext cx="6639397" cy="1581577"/>
      </dsp:txXfrm>
    </dsp:sp>
    <dsp:sp modelId="{A4BAA1E3-218B-4B36-BD99-6A2EFCFC4D76}">
      <dsp:nvSpPr>
        <dsp:cNvPr id="0" name=""/>
        <dsp:cNvSpPr/>
      </dsp:nvSpPr>
      <dsp:spPr>
        <a:xfrm>
          <a:off x="1224133" y="72006"/>
          <a:ext cx="1583660" cy="12652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3DAE9-A2FD-46D5-9D61-39177F669E7C}">
      <dsp:nvSpPr>
        <dsp:cNvPr id="0" name=""/>
        <dsp:cNvSpPr/>
      </dsp:nvSpPr>
      <dsp:spPr>
        <a:xfrm>
          <a:off x="0" y="1739735"/>
          <a:ext cx="8496944" cy="1581577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Ноябрь 2016 года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Студент 2 </a:t>
          </a:r>
          <a:r>
            <a:rPr lang="ru-RU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ПиОСО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«Б» Скрябин Иннокентий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Сертификат Х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Республиканской НПК «ШБП»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57546" y="1739735"/>
        <a:ext cx="6639397" cy="1581577"/>
      </dsp:txXfrm>
    </dsp:sp>
    <dsp:sp modelId="{698B4B44-A7F4-43DE-A2D7-0BC930BE9889}">
      <dsp:nvSpPr>
        <dsp:cNvPr id="0" name=""/>
        <dsp:cNvSpPr/>
      </dsp:nvSpPr>
      <dsp:spPr>
        <a:xfrm>
          <a:off x="72007" y="1800202"/>
          <a:ext cx="1036916" cy="14710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200A1-571A-4A9A-A80E-72F7347DF312}">
      <dsp:nvSpPr>
        <dsp:cNvPr id="0" name=""/>
        <dsp:cNvSpPr/>
      </dsp:nvSpPr>
      <dsp:spPr>
        <a:xfrm>
          <a:off x="0" y="3456380"/>
          <a:ext cx="8496944" cy="1581577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Ноябрь 2016 года 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Студентки 2 </a:t>
          </a:r>
          <a:r>
            <a:rPr lang="ru-RU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ПиОСО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«В» Матвеева </a:t>
          </a:r>
          <a:r>
            <a:rPr lang="ru-RU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Саргылана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Бояркина Кристина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Сертификат Х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Республиканской НПК«ШБП»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57546" y="3456380"/>
        <a:ext cx="6639397" cy="1581577"/>
      </dsp:txXfrm>
    </dsp:sp>
    <dsp:sp modelId="{DE314C00-584B-4467-AF7F-35AB5588E1D6}">
      <dsp:nvSpPr>
        <dsp:cNvPr id="0" name=""/>
        <dsp:cNvSpPr/>
      </dsp:nvSpPr>
      <dsp:spPr>
        <a:xfrm>
          <a:off x="720077" y="3520427"/>
          <a:ext cx="1617308" cy="15406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F2C1E1-6CE4-4414-B3BA-0B911CA53EA5}">
      <dsp:nvSpPr>
        <dsp:cNvPr id="0" name=""/>
        <dsp:cNvSpPr/>
      </dsp:nvSpPr>
      <dsp:spPr>
        <a:xfrm>
          <a:off x="72013" y="0"/>
          <a:ext cx="8481463" cy="2388769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Декабрь 2015 года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Студент 2 </a:t>
          </a:r>
          <a:r>
            <a:rPr lang="ru-RU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ПиОСО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«В» Винокуров Гаврил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Диплом 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III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степени по теме: «Создание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доступной среды, как условие для снятия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барьеров и восприятию людей с ОВЗ»  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04743" y="0"/>
        <a:ext cx="6548732" cy="2388769"/>
      </dsp:txXfrm>
    </dsp:sp>
    <dsp:sp modelId="{A4BAA1E3-218B-4B36-BD99-6A2EFCFC4D76}">
      <dsp:nvSpPr>
        <dsp:cNvPr id="0" name=""/>
        <dsp:cNvSpPr/>
      </dsp:nvSpPr>
      <dsp:spPr>
        <a:xfrm>
          <a:off x="936106" y="9"/>
          <a:ext cx="2767600" cy="170995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3DAE9-A2FD-46D5-9D61-39177F669E7C}">
      <dsp:nvSpPr>
        <dsp:cNvPr id="0" name=""/>
        <dsp:cNvSpPr/>
      </dsp:nvSpPr>
      <dsp:spPr>
        <a:xfrm>
          <a:off x="0" y="2627646"/>
          <a:ext cx="8568952" cy="238876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Декабрь 2016 года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Студентки 2 </a:t>
          </a:r>
          <a:r>
            <a:rPr lang="ru-RU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ПиОСО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«В» Матвеева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</a:t>
          </a:r>
          <a:r>
            <a:rPr lang="ru-RU" sz="20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Саргылана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Бояркина Кристина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Диплом 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II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степени</a:t>
          </a:r>
          <a:r>
            <a:rPr lang="en-US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теме: «Алкоголизм, 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как социальная </a:t>
          </a:r>
          <a:r>
            <a:rPr lang="ru-RU" sz="200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проблема и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государственные </a:t>
          </a: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меры профилактики на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примере РС (Я)»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52667" y="2627646"/>
        <a:ext cx="6616284" cy="2388769"/>
      </dsp:txXfrm>
    </dsp:sp>
    <dsp:sp modelId="{698B4B44-A7F4-43DE-A2D7-0BC930BE9889}">
      <dsp:nvSpPr>
        <dsp:cNvPr id="0" name=""/>
        <dsp:cNvSpPr/>
      </dsp:nvSpPr>
      <dsp:spPr>
        <a:xfrm>
          <a:off x="112724" y="2664299"/>
          <a:ext cx="1759480" cy="23154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image" Target="../media/image39.emf"/><Relationship Id="rId4" Type="http://schemas.openxmlformats.org/officeDocument/2006/relationships/image" Target="../media/image4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30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3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0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70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18" Type="http://schemas.openxmlformats.org/officeDocument/2006/relationships/image" Target="../media/image151.png"/><Relationship Id="rId3" Type="http://schemas.openxmlformats.org/officeDocument/2006/relationships/image" Target="../media/image136.png"/><Relationship Id="rId7" Type="http://schemas.openxmlformats.org/officeDocument/2006/relationships/image" Target="../media/image140.jpeg"/><Relationship Id="rId12" Type="http://schemas.openxmlformats.org/officeDocument/2006/relationships/image" Target="../media/image145.png"/><Relationship Id="rId17" Type="http://schemas.openxmlformats.org/officeDocument/2006/relationships/image" Target="../media/image150.png"/><Relationship Id="rId2" Type="http://schemas.openxmlformats.org/officeDocument/2006/relationships/image" Target="../media/image135.png"/><Relationship Id="rId16" Type="http://schemas.openxmlformats.org/officeDocument/2006/relationships/image" Target="../media/image149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11" Type="http://schemas.openxmlformats.org/officeDocument/2006/relationships/image" Target="../media/image144.png"/><Relationship Id="rId5" Type="http://schemas.openxmlformats.org/officeDocument/2006/relationships/image" Target="../media/image138.jpeg"/><Relationship Id="rId15" Type="http://schemas.openxmlformats.org/officeDocument/2006/relationships/image" Target="../media/image148.png"/><Relationship Id="rId10" Type="http://schemas.openxmlformats.org/officeDocument/2006/relationships/image" Target="../media/image143.png"/><Relationship Id="rId19" Type="http://schemas.openxmlformats.org/officeDocument/2006/relationships/image" Target="../media/image152.png"/><Relationship Id="rId4" Type="http://schemas.openxmlformats.org/officeDocument/2006/relationships/image" Target="../media/image137.jpeg"/><Relationship Id="rId9" Type="http://schemas.openxmlformats.org/officeDocument/2006/relationships/image" Target="../media/image142.png"/><Relationship Id="rId14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../media/image163.jpeg"/><Relationship Id="rId5" Type="http://schemas.openxmlformats.org/officeDocument/2006/relationships/image" Target="../media/image157.jpeg"/><Relationship Id="rId10" Type="http://schemas.openxmlformats.org/officeDocument/2006/relationships/image" Target="../media/image162.jpeg"/><Relationship Id="rId4" Type="http://schemas.openxmlformats.org/officeDocument/2006/relationships/image" Target="../media/image156.jpeg"/><Relationship Id="rId9" Type="http://schemas.openxmlformats.org/officeDocument/2006/relationships/image" Target="../media/image1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Выпуск-2017\IMG_035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9632" y="1124744"/>
            <a:ext cx="7704856" cy="3384376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259632" y="260648"/>
            <a:ext cx="7704856" cy="864096"/>
          </a:xfr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и науки РС (Я)</a:t>
            </a:r>
            <a:b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ГБПОУ РС (Я) «Якутский сельскохозяйственный техникум»</a:t>
            </a:r>
            <a:endParaRPr lang="ru-RU" sz="2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068960"/>
            <a:ext cx="7715448" cy="3598862"/>
          </a:xfr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ru-RU" sz="4400" b="0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ПОРТФОЛИО</a:t>
            </a:r>
          </a:p>
          <a:p>
            <a:pPr algn="just"/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преподавателя: </a:t>
            </a:r>
            <a:r>
              <a:rPr lang="ru-RU" b="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специальных дисциплин</a:t>
            </a:r>
          </a:p>
          <a:p>
            <a:pPr algn="just"/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специальности: </a:t>
            </a:r>
            <a:r>
              <a:rPr lang="ru-RU" b="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40.02.01 «Право и организация социального обеспечения»</a:t>
            </a:r>
          </a:p>
          <a:p>
            <a:pPr algn="ctr"/>
            <a:endParaRPr lang="ru-RU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0" dirty="0" err="1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Винокуровой</a:t>
            </a:r>
            <a:r>
              <a:rPr lang="ru-RU" sz="2800" b="0" dirty="0" smtClean="0">
                <a:solidFill>
                  <a:schemeClr val="tx1"/>
                </a:solidFill>
                <a:latin typeface="Monotype Corsiva" pitchFamily="66" charset="0"/>
                <a:cs typeface="Times New Roman" pitchFamily="18" charset="0"/>
              </a:rPr>
              <a:t> Марии Иннокентьевны</a:t>
            </a:r>
            <a:endParaRPr lang="ru-RU" sz="2800" b="0" dirty="0">
              <a:solidFill>
                <a:schemeClr val="tx1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Выпуски\Выпуск-2017\пиосо-Б-201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764704"/>
          </a:xfrm>
          <a:prstGeom prst="rect">
            <a:avLst/>
          </a:prstGeom>
          <a:solidFill>
            <a:schemeClr val="bg1"/>
          </a:solidFill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3. Результаты освоения</a:t>
            </a: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обучающимися образовательных программ по итогам мониторинга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95536" y="836712"/>
            <a:ext cx="8291264" cy="1152128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Руководство выпускными квалификационными работами</a:t>
            </a:r>
          </a:p>
          <a:p>
            <a:pPr marL="274320" indent="-27432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Итоговая форма контроля по дисциплинам, модулям (квалификационный экзамен) и преддипломной практике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quarter" idx="1"/>
          </p:nvPr>
        </p:nvGraphicFramePr>
        <p:xfrm>
          <a:off x="0" y="4262655"/>
          <a:ext cx="9144000" cy="2595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56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53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664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664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9251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Учеб. годы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Успеваемость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Качество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Сред.</a:t>
                      </a:r>
                      <a:r>
                        <a:rPr lang="ru-RU" sz="2400" baseline="0" dirty="0" smtClean="0"/>
                        <a:t> балл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079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2015-2016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100%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96,5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4,3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079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2016-2017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100%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83,7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4,0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079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2017-2018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100%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84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4,0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55576" y="836712"/>
            <a:ext cx="7467600" cy="648072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уровне образовательной организации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студентов в научно-практических конференциях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908720"/>
          </a:xfrm>
          <a:prstGeom prst="rect">
            <a:avLst/>
          </a:prstGeom>
        </p:spPr>
        <p:txBody>
          <a:bodyPr vert="horz" anchor="b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4. Результаты участия обучающихся в выставках,</a:t>
            </a: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конкурсах, олимпиадах, конференциях, соревнованиях (по преподаваемым </a:t>
            </a: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профессиональным модулям, междисциплинарным курсам, дисциплинам)</a:t>
            </a: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5" name="Содержимое 3"/>
          <p:cNvGraphicFramePr>
            <a:graphicFrameLocks/>
          </p:cNvGraphicFramePr>
          <p:nvPr/>
        </p:nvGraphicFramePr>
        <p:xfrm>
          <a:off x="179512" y="1556792"/>
          <a:ext cx="8496944" cy="5061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251520" y="1628800"/>
            <a:ext cx="1080120" cy="1415851"/>
          </a:xfrm>
          <a:prstGeom prst="roundRect">
            <a:avLst>
              <a:gd name="adj" fmla="val 10000"/>
            </a:avLst>
          </a:prstGeom>
          <a:blipFill rotWithShape="0">
            <a:blip r:embed="rId6" cstate="email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Скругленный прямоугольник 5"/>
          <p:cNvSpPr/>
          <p:nvPr/>
        </p:nvSpPr>
        <p:spPr>
          <a:xfrm>
            <a:off x="1331640" y="3429000"/>
            <a:ext cx="1656184" cy="1224136"/>
          </a:xfrm>
          <a:prstGeom prst="roundRect">
            <a:avLst>
              <a:gd name="adj" fmla="val 10000"/>
            </a:avLst>
          </a:prstGeom>
          <a:blipFill rotWithShape="0">
            <a:blip r:embed="rId7" cstate="email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1340768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Результаты участия обучающихся в выставках,</a:t>
            </a: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конкурсах, олимпиадах, конференциях, соревнованиях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(по преподаваемым </a:t>
            </a: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профессиональным модулям, междисциплинарным курсам, дисциплинам)</a:t>
            </a: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51520" y="1268760"/>
            <a:ext cx="8352928" cy="151216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уровне образовательной организации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Студент курируемой группы 2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ПиОСО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«Б» Макаров Егор Русланович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успешно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завершил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производственную практику по МДК.02.01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Благодарственное письмо от  Центра занятости населения г. Якутска </a:t>
            </a:r>
            <a:endParaRPr kumimoji="0" lang="ru-RU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C:\Users\Admin\Desktop\Виньетка-2017-2 ПиОСО-Б\Макаров Егор-круглый отличник\DSC0164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560" y="2852936"/>
            <a:ext cx="2520280" cy="347739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7" name="Picture 3" descr="G:\Для аттестации1\Благ. письмо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35896" y="2852936"/>
            <a:ext cx="2520280" cy="352839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216" y="2924943"/>
            <a:ext cx="2232248" cy="345638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6" y="0"/>
            <a:ext cx="8291264" cy="908720"/>
          </a:xfrm>
          <a:prstGeom prst="rect">
            <a:avLst/>
          </a:prstGeom>
        </p:spPr>
        <p:txBody>
          <a:bodyPr vert="horz" anchor="b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4. Результаты участия обучающихся в выставках,</a:t>
            </a: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конкурсах, олимпиадах, конференциях, соревнованиях (по преподаваемым </a:t>
            </a: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профессиональным модулям, междисциплинарным курсам, дисциплинам)</a:t>
            </a: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683568" y="836712"/>
            <a:ext cx="7467600" cy="60466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республиканском уровне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Участие студентов в конференции «Шаг в будущую профессию»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179512" y="1628800"/>
          <a:ext cx="8568952" cy="5017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179512" y="2276872"/>
            <a:ext cx="1224136" cy="1680492"/>
          </a:xfrm>
          <a:prstGeom prst="roundRect">
            <a:avLst>
              <a:gd name="adj" fmla="val 10000"/>
            </a:avLst>
          </a:prstGeom>
          <a:blipFill rotWithShape="0">
            <a:blip r:embed="rId6" cstate="email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Скругленный прямоугольник 8"/>
          <p:cNvSpPr/>
          <p:nvPr/>
        </p:nvSpPr>
        <p:spPr>
          <a:xfrm>
            <a:off x="1475656" y="2780928"/>
            <a:ext cx="1728192" cy="1152128"/>
          </a:xfrm>
          <a:prstGeom prst="roundRect">
            <a:avLst>
              <a:gd name="adj" fmla="val 10000"/>
            </a:avLst>
          </a:prstGeom>
          <a:blipFill rotWithShape="0">
            <a:blip r:embed="rId7" cstate="email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Скругленный прямоугольник 9"/>
          <p:cNvSpPr/>
          <p:nvPr/>
        </p:nvSpPr>
        <p:spPr>
          <a:xfrm>
            <a:off x="1907704" y="4293096"/>
            <a:ext cx="1709544" cy="2304256"/>
          </a:xfrm>
          <a:prstGeom prst="roundRect">
            <a:avLst>
              <a:gd name="adj" fmla="val 10000"/>
            </a:avLst>
          </a:prstGeom>
          <a:blipFill rotWithShape="0">
            <a:blip r:embed="rId8" cstate="email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Скругленный прямоугольник 10"/>
          <p:cNvSpPr/>
          <p:nvPr/>
        </p:nvSpPr>
        <p:spPr>
          <a:xfrm>
            <a:off x="251520" y="5661248"/>
            <a:ext cx="1800200" cy="936104"/>
          </a:xfrm>
          <a:prstGeom prst="roundRect">
            <a:avLst>
              <a:gd name="adj" fmla="val 10000"/>
            </a:avLst>
          </a:prstGeom>
          <a:blipFill rotWithShape="0">
            <a:blip r:embed="rId9" cstate="email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Скругленный прямоугольник 11"/>
          <p:cNvSpPr/>
          <p:nvPr/>
        </p:nvSpPr>
        <p:spPr>
          <a:xfrm>
            <a:off x="1907705" y="5661248"/>
            <a:ext cx="1728191" cy="936104"/>
          </a:xfrm>
          <a:prstGeom prst="roundRect">
            <a:avLst>
              <a:gd name="adj" fmla="val 10000"/>
            </a:avLst>
          </a:prstGeom>
          <a:blipFill rotWithShape="0">
            <a:blip r:embed="rId10" cstate="email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6" y="0"/>
            <a:ext cx="8291264" cy="908720"/>
          </a:xfrm>
          <a:prstGeom prst="rect">
            <a:avLst/>
          </a:prstGeom>
        </p:spPr>
        <p:txBody>
          <a:bodyPr vert="horz" anchor="b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4. Результаты участия обучающихся в выставках,</a:t>
            </a: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конкурсах, олимпиадах, конференциях, соревнованиях (по преподаваемым </a:t>
            </a: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профессиональным модулям, междисциплинарным курсам, дисциплинам)</a:t>
            </a: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098" name="Picture 2" descr="H:\Достижения студентов интеллектуального характера\Белолюбский Владислав 2 ПС-Б ЭССЕ Конституционного суда РС (Я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552" y="1052736"/>
            <a:ext cx="1872208" cy="257415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2987824" y="1052736"/>
            <a:ext cx="5760640" cy="511256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>
            <a:normAutofit lnSpcReduction="1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Белолюбский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Станислав Сергеевич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Октябрь 2017 г. 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тудент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ПиОСО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«Б» принял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участие в Конкурсе эссе  по вопросам конституционной (уставной) юстиции субъектов Российской Федерации среди студентов образовательных организаций  среднего профессионального и высшего образования по теме: «Роль органов региональной конституционной юстиции в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сфере защиты прав и свобод человека и гражданина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Сертификат за участие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G:\Для аттестации\сертификат 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3861048"/>
            <a:ext cx="2730927" cy="20162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:\Финал конкурса II Республиканского молодой юрист Гоголев Иван 2 ПС-Б 18.12.2017\DSC0258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19872" y="3284984"/>
            <a:ext cx="3906523" cy="234888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908720"/>
          </a:xfrm>
          <a:prstGeom prst="rect">
            <a:avLst/>
          </a:prstGeom>
        </p:spPr>
        <p:txBody>
          <a:bodyPr vert="horz" anchor="b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4. Результаты участия обучающихся в выставках,</a:t>
            </a: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конкурсах, олимпиадах, конференциях, соревнованиях (по преподаваемым </a:t>
            </a: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профессиональным модулям, междисциплинарным курсам, дисциплинам)</a:t>
            </a: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179512" y="836712"/>
            <a:ext cx="8784976" cy="15841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>
            <a:no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 декабря 2017 года студент 2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ПиОСО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«Б» Гоголев Иван Александрович принял участие во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Республиканском конкурсе «Лучший молодой юрист 2017 года» Национальной Ассоциации молодых юристов РС (Я)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Диплом победителя в номинации: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«Правовой дебют» и «Благодарственное </a:t>
            </a:r>
            <a:r>
              <a:rPr kumimoji="0" lang="ru-RU" sz="1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письмо» Уполномоченного по правам человека в РС (Я) </a:t>
            </a: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5" name="Picture 3" descr="H:\Финал конкурса II Республиканского молодой юрист Гоголев Иван 2 ПС-Б 18.12.2017\С фотика\DSC0256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9592" y="2492896"/>
            <a:ext cx="2555775" cy="153919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76" name="Picture 4" descr="H:\Финал конкурса II Республиканского молодой юрист Гоголев Иван 2 ПС-Б 18.12.2017\С фотика\DSC0258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78896" y="4797152"/>
            <a:ext cx="3058818" cy="188848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77" name="Picture 5" descr="H:\Финал конкурса II Республиканского молодой юрист Гоголев Иван 2 ПС-Б 18.12.2017\IMG-20171209-WA000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24328" y="2924944"/>
            <a:ext cx="1008112" cy="14274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7" name="Picture 3" descr="G:\Для аттестации\благодарность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9512" y="3789040"/>
            <a:ext cx="2001105" cy="290612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6" name="Picture 2" descr="G:\Для аттестации\диплом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051720" y="3645024"/>
            <a:ext cx="2123728" cy="280831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908720"/>
          </a:xfrm>
          <a:prstGeom prst="rect">
            <a:avLst/>
          </a:prstGeom>
        </p:spPr>
        <p:txBody>
          <a:bodyPr vert="horz" anchor="b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4. Результаты участия обучающихся в выставках,</a:t>
            </a: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конкурсах, олимпиадах, конференциях, соревнованиях (по преподаваемым </a:t>
            </a: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профессиональным модулям, междисциплинарным курсам, дисциплинам)</a:t>
            </a: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 descr="H:\Выпуск-2019\2 курс\Во время занятия\IMG-20180917-WA002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908720"/>
            <a:ext cx="8496944" cy="347687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179512" y="836712"/>
            <a:ext cx="8568952" cy="15841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>
            <a:noAutofit/>
          </a:bodyPr>
          <a:lstStyle/>
          <a:p>
            <a:pPr marL="274320" indent="-27432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студентов 1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ПиОСО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«Б», «В»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республиканской олимпиаде по дисциплине «Экологические основы природопользования», ГАПОУ РС (Я) «Региональный технический колледж в г. Мирном»</a:t>
            </a:r>
          </a:p>
          <a:p>
            <a:pPr marL="274320" lvl="0" indent="-27432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/>
            </a:pP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Сертификаты участников: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Буслаев Ян Анатольевич, Егоров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Пантелеймон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Павлович,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Коннов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Николай,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Руфов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Ариан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Христофорович,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Ылахова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Нарыйаана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251520" y="3933057"/>
          <a:ext cx="2016224" cy="2924944"/>
        </p:xfrm>
        <a:graphic>
          <a:graphicData uri="http://schemas.openxmlformats.org/presentationml/2006/ole">
            <p:oleObj spid="_x0000_s3082" name="Acrobat Document" r:id="rId4" imgW="7563600" imgH="10684800" progId="AcroExch.Document.DC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1907704" y="3933056"/>
          <a:ext cx="2088232" cy="2924944"/>
        </p:xfrm>
        <a:graphic>
          <a:graphicData uri="http://schemas.openxmlformats.org/presentationml/2006/ole">
            <p:oleObj spid="_x0000_s3083" name="Acrobat Document" r:id="rId5" imgW="7563600" imgH="10684800" progId="AcroExch.Document.DC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3275856" y="3933056"/>
          <a:ext cx="2066885" cy="2924944"/>
        </p:xfrm>
        <a:graphic>
          <a:graphicData uri="http://schemas.openxmlformats.org/presentationml/2006/ole">
            <p:oleObj spid="_x0000_s3084" name="Acrobat Document" r:id="rId6" imgW="7563600" imgH="10684800" progId="AcroExch.Document.DC">
              <p:embed/>
            </p:oleObj>
          </a:graphicData>
        </a:graphic>
      </p:graphicFrame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860032" y="3933056"/>
          <a:ext cx="2066884" cy="2924944"/>
        </p:xfrm>
        <a:graphic>
          <a:graphicData uri="http://schemas.openxmlformats.org/presentationml/2006/ole">
            <p:oleObj spid="_x0000_s3085" name="Acrobat Document" r:id="rId7" imgW="7563600" imgH="10684800" progId="AcroExch.Document.DC">
              <p:embed/>
            </p:oleObj>
          </a:graphicData>
        </a:graphic>
      </p:graphicFrame>
      <p:pic>
        <p:nvPicPr>
          <p:cNvPr id="3078" name="Picture 6" descr="G:\Для аттестации 8\юлагодарность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732240" y="3941281"/>
            <a:ext cx="2049917" cy="2916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МЗИ Толбон Москва 10-12.10.18 Диплом 1 степени\IMG-20181012-WA002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1196752"/>
            <a:ext cx="2016223" cy="2448271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908720"/>
          </a:xfrm>
          <a:prstGeom prst="rect">
            <a:avLst/>
          </a:prstGeom>
        </p:spPr>
        <p:txBody>
          <a:bodyPr vert="horz" anchor="b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4. Результаты участия обучающихся в выставках,</a:t>
            </a: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конкурсах, олимпиадах, конференциях, соревнованиях (по преподаваемым </a:t>
            </a: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профессиональным модулям, междисциплинарным курсам, дисциплинам)</a:t>
            </a: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4355976" y="980728"/>
            <a:ext cx="4392488" cy="252028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q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Григорьев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Толбон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Петрович – студент 2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ПиОСО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«Б». Участие в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XIII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Всероссийском конкурсе молодежи и образовательных организаций на лучшую работу «Моя законотворческая инициатива»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q"/>
              <a:tabLst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Сентябрь 2018 г. Диплом Лауреата (заочный тур)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q"/>
              <a:tabLst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10-12 октября 2018 г. Диплом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степени (очный тур) г. Москва. Медаль «За лучшую студенческую научную работу»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611560" y="836712"/>
            <a:ext cx="3856856" cy="3600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 российском уровне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G:\Для аттестации 3\диплом МЗИ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835696" y="2852936"/>
            <a:ext cx="1727516" cy="242019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75" name="Picture 3" descr="H:\МЗИ Толбон Москва 10-12.10.18 Диплом 1 степени\IMG-20181014-WA000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51720" y="1412776"/>
            <a:ext cx="2280253" cy="13681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77" name="Picture 5" descr="G:\Для аттестации 3\диплом МЗИ1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9512" y="2852936"/>
            <a:ext cx="1685517" cy="238548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79" name="Picture 7" descr="G:\Для аттестации 3\диплом МЗИ 3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07904" y="3429000"/>
            <a:ext cx="2339752" cy="162226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81" name="Picture 9" descr="G:\Для аттестации 3\диплом МЗИ 2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228184" y="3429000"/>
            <a:ext cx="2304256" cy="161324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Содержимое 2"/>
          <p:cNvSpPr txBox="1">
            <a:spLocks/>
          </p:cNvSpPr>
          <p:nvPr/>
        </p:nvSpPr>
        <p:spPr>
          <a:xfrm>
            <a:off x="179512" y="5517232"/>
            <a:ext cx="6912768" cy="1080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Март 2018 г.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Коннов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Николай Алексеевич – студент 1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ПиОСО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«В». Диплом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степени Всероссийского творческого конкурса презентаций «Лучшая презентация 2018» по теме: «Сфера деятельности моей специальности»  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4" name="Picture 12" descr="G:\Для аттестации 3\диплом победителя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804248" y="5028764"/>
            <a:ext cx="1296144" cy="182923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7544" y="1052736"/>
            <a:ext cx="8136904" cy="748680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Публикация научных статей студентов в сборниках тезисов  республиканского и российского уровней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908720"/>
          </a:xfrm>
          <a:prstGeom prst="rect">
            <a:avLst/>
          </a:prstGeom>
        </p:spPr>
        <p:txBody>
          <a:bodyPr vert="horz" anchor="b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4. Результаты участия обучающихся в выставках,</a:t>
            </a: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конкурсах, олимпиадах, конференциях, соревнованиях (по преподаваемым </a:t>
            </a: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профессиональным модулям, междисциплинарным курсам, дисциплинам)</a:t>
            </a: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1746" name="Picture 2" descr="G:\Для аттестации 4\сборник нпк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23728" y="1772816"/>
            <a:ext cx="2304256" cy="324647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1747" name="Picture 3" descr="G:\Для аттестации 4\сборник 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44208" y="1844824"/>
            <a:ext cx="2304256" cy="323204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512" y="3140968"/>
            <a:ext cx="2448272" cy="351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99992" y="3284984"/>
            <a:ext cx="250149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04048" y="476672"/>
            <a:ext cx="3744416" cy="4752528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Преподаватель разместил на ведущем образовательном портале России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Инфоурок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авторские методические разработки по преподаваемых дисциплинам, разработки открытого урока и открытого кураторского часа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Электронный адрес сайта преподавателя: 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//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infourok.ru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user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vinokurova-marya-innokentevna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Благодарность за существенный вклад в развитие крупнейшей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онлайн-библиотеки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методических разработок для учителей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Грамота за активное использование информационно-коммуникационных технологий в работе педагога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47667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5</a:t>
            </a: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Результаты использования новых образовательных технологий</a:t>
            </a: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2772" name="Picture 4" descr="G:\Для аттестации 5\свидетельство 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2636912"/>
            <a:ext cx="1512168" cy="2088232"/>
          </a:xfrm>
          <a:prstGeom prst="rect">
            <a:avLst/>
          </a:prstGeom>
          <a:noFill/>
        </p:spPr>
      </p:pic>
      <p:pic>
        <p:nvPicPr>
          <p:cNvPr id="32773" name="Picture 5" descr="G:\Для аттестации 5\свидетельство 2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7584" y="2636912"/>
            <a:ext cx="1461968" cy="2097065"/>
          </a:xfrm>
          <a:prstGeom prst="rect">
            <a:avLst/>
          </a:prstGeom>
          <a:noFill/>
        </p:spPr>
      </p:pic>
      <p:pic>
        <p:nvPicPr>
          <p:cNvPr id="32774" name="Picture 6" descr="G:\Для аттестации 5\свидетельство 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47664" y="2636912"/>
            <a:ext cx="1440160" cy="2088232"/>
          </a:xfrm>
          <a:prstGeom prst="rect">
            <a:avLst/>
          </a:prstGeom>
          <a:noFill/>
        </p:spPr>
      </p:pic>
      <p:pic>
        <p:nvPicPr>
          <p:cNvPr id="32775" name="Picture 7" descr="G:\Для аттестации 5\свидетельство 4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1520" y="4725145"/>
            <a:ext cx="1440160" cy="2132856"/>
          </a:xfrm>
          <a:prstGeom prst="rect">
            <a:avLst/>
          </a:prstGeom>
          <a:noFill/>
        </p:spPr>
      </p:pic>
      <p:pic>
        <p:nvPicPr>
          <p:cNvPr id="32776" name="Picture 8" descr="G:\Для аттестации 5\свидетельство 5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043608" y="4725144"/>
            <a:ext cx="1440160" cy="2132856"/>
          </a:xfrm>
          <a:prstGeom prst="rect">
            <a:avLst/>
          </a:prstGeom>
          <a:noFill/>
        </p:spPr>
      </p:pic>
      <p:pic>
        <p:nvPicPr>
          <p:cNvPr id="32777" name="Picture 9" descr="G:\Для аттестации 5\свидетельство 6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835696" y="4725144"/>
            <a:ext cx="1483230" cy="2132857"/>
          </a:xfrm>
          <a:prstGeom prst="rect">
            <a:avLst/>
          </a:prstGeom>
          <a:noFill/>
        </p:spPr>
      </p:pic>
      <p:pic>
        <p:nvPicPr>
          <p:cNvPr id="32778" name="Picture 10" descr="G:\Для аттестации 5\свидетельство 7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627784" y="4697760"/>
            <a:ext cx="1440160" cy="2160240"/>
          </a:xfrm>
          <a:prstGeom prst="rect">
            <a:avLst/>
          </a:prstGeom>
          <a:noFill/>
        </p:spPr>
      </p:pic>
      <p:pic>
        <p:nvPicPr>
          <p:cNvPr id="32779" name="Picture 11" descr="G:\Для аттестации 5\свидетельство 8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563888" y="4697760"/>
            <a:ext cx="1390087" cy="2160240"/>
          </a:xfrm>
          <a:prstGeom prst="rect">
            <a:avLst/>
          </a:prstGeom>
          <a:noFill/>
        </p:spPr>
      </p:pic>
      <p:pic>
        <p:nvPicPr>
          <p:cNvPr id="32780" name="Picture 12" descr="G:\Для аттестации 5\свидетельство 9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179512" y="476672"/>
            <a:ext cx="1462171" cy="2088232"/>
          </a:xfrm>
          <a:prstGeom prst="rect">
            <a:avLst/>
          </a:prstGeom>
          <a:noFill/>
        </p:spPr>
      </p:pic>
      <p:pic>
        <p:nvPicPr>
          <p:cNvPr id="32782" name="Picture 14" descr="G:\Для аттестации 5\грамота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563888" y="476672"/>
            <a:ext cx="1440160" cy="2080501"/>
          </a:xfrm>
          <a:prstGeom prst="rect">
            <a:avLst/>
          </a:prstGeom>
          <a:noFill/>
        </p:spPr>
      </p:pic>
      <p:pic>
        <p:nvPicPr>
          <p:cNvPr id="32770" name="Picture 2" descr="G:\Для аттестации 5\сертификат 1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899592" y="476672"/>
            <a:ext cx="1440159" cy="2024789"/>
          </a:xfrm>
          <a:prstGeom prst="rect">
            <a:avLst/>
          </a:prstGeom>
          <a:noFill/>
        </p:spPr>
      </p:pic>
      <p:pic>
        <p:nvPicPr>
          <p:cNvPr id="32781" name="Picture 13" descr="G:\Для аттестации 5\свидетельство 10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123728" y="476672"/>
            <a:ext cx="1440623" cy="2088232"/>
          </a:xfrm>
          <a:prstGeom prst="rect">
            <a:avLst/>
          </a:prstGeom>
          <a:noFill/>
        </p:spPr>
      </p:pic>
      <p:pic>
        <p:nvPicPr>
          <p:cNvPr id="4098" name="Picture 2" descr="G:\Для аттестации 8\свидетельство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2267744" y="2636912"/>
            <a:ext cx="1438917" cy="2016224"/>
          </a:xfrm>
          <a:prstGeom prst="rect">
            <a:avLst/>
          </a:prstGeom>
          <a:noFill/>
        </p:spPr>
      </p:pic>
      <p:pic>
        <p:nvPicPr>
          <p:cNvPr id="4099" name="Picture 3" descr="G:\Для аттестации 8\свидетельство 1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2843808" y="2636912"/>
            <a:ext cx="1498014" cy="2060847"/>
          </a:xfrm>
          <a:prstGeom prst="rect">
            <a:avLst/>
          </a:prstGeom>
          <a:noFill/>
        </p:spPr>
      </p:pic>
      <p:pic>
        <p:nvPicPr>
          <p:cNvPr id="32771" name="Picture 3" descr="G:\Для аттестации 5\свидетельство.pn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3563888" y="2636912"/>
            <a:ext cx="1440159" cy="2045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59832" y="260648"/>
            <a:ext cx="5688632" cy="331236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800" i="1" dirty="0" err="1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Винокурова</a:t>
            </a:r>
            <a:r>
              <a:rPr lang="ru-RU" sz="2800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Мария Иннокентьевна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Преподаватель спец. дисциплин ГБПОУ РС (Я)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«Якутский сельскохозяйственный техникум»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Педагогический стаж:  4 года.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Образование: высшее юридическое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2009 год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Московский институт государственного администрирования, специальность – Юриспруденция, специализация по диплому  – </a:t>
            </a:r>
          </a:p>
          <a:p>
            <a:pPr>
              <a:buNone/>
            </a:pP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dmin\Desktop\Виньетка-2017-2 ПиОСО-Б\Куратор, преподаватель спец. дисциплин Винокурова М.И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332656"/>
            <a:ext cx="2387600" cy="2794000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23528" y="3645024"/>
            <a:ext cx="8424936" cy="3068960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уголовно-правовая</a:t>
            </a:r>
          </a:p>
          <a:p>
            <a:pPr marL="274320" lvl="0" indent="-27432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 год - АОУ РС (Я) «Институт развития образования и повышения квалификации им. С.Н. Донского-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диплом о профессиональной переподготовке по направлению: 033411 «Педагогика дополнительного образования» специализация: педагог дополнительного образования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Квалификационная категория – СЗД Приказ № 01-05/106-п от 02.11.2016г.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Заявленная категория – первая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627784" y="476672"/>
            <a:ext cx="5760640" cy="1008112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Ноябрь 2016 года – открытый урок по МДК.02.02 Правовые основы медико-социальной экспертизы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47667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5</a:t>
            </a: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Результаты использования новых образовательных технологий</a:t>
            </a:r>
            <a:r>
              <a:rPr kumimoji="0" lang="ru-RU" sz="2000" b="0" i="0" u="none" strike="noStrike" kern="1200" cap="small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3794" name="Picture 2" descr="https://is03.infourok.ru/img/051d-000289a4-5b08f93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620688"/>
            <a:ext cx="2050505" cy="115212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2627784" y="1916832"/>
            <a:ext cx="5904656" cy="10367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Декабрь 2017 года – открытый кураторский час, п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освященный Году экологии в России для курируемой группы 1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ПиОСО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«Б»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3797" name="Picture 5" descr="H:\Открытый куратор час посвященный году экологии 21.12.2017-1ПС-Б\IMG_228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8" y="2060848"/>
            <a:ext cx="2016224" cy="125629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2627784" y="5373216"/>
            <a:ext cx="6120680" cy="1224136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занятиях по преподаваемым дисциплинам применяются: справочно-правовая система «Консультант Плюс», информационно-правовой портал «Гарант»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059832" y="3573016"/>
            <a:ext cx="5544616" cy="1728192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период прохождения студентами производственной и преддипломной практик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 учреждениях социальной защиты населения и в учреждениях Пенсионного фонда РФ, в городах и улусах республики, в качестве руководителя практики применяет элементы дистанционного обучения посредством электронной почты и т.д.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2" name="Picture 4" descr="H:\Библиотека 3Д- 2ПС-Б,В-УП.01.01-09.02.2018\IMG-20180209-WA000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8" y="5373216"/>
            <a:ext cx="2016224" cy="129614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53" name="Picture 5" descr="H:\УП.02.01-2018г\Республиканский дом-интернат для пожелых и инвалидов\IMG-20180220-WA0020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71600" y="3645024"/>
            <a:ext cx="2016224" cy="122413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66102" y="4018474"/>
            <a:ext cx="1250955" cy="10801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692696"/>
          </a:xfrm>
          <a:prstGeom prst="rect">
            <a:avLst/>
          </a:prstGeom>
        </p:spPr>
        <p:txBody>
          <a:bodyPr vert="horz" anchor="b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6</a:t>
            </a: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</a:t>
            </a: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 Эффективность работы по программному сопровождению образовательного процесса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79512" y="692696"/>
            <a:ext cx="8568952" cy="1440160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fontScale="92500" lnSpcReduction="20000"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Разработан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и составлен учебно-методический комплекс (программы, методические указания по выполнению СРС по преподаваемым дисциплинам, а также учебной, производственной и преддипломной практикам) в соответствии с требованиями ФГОС СПО по специальности 40.02.01 Право и организация социального обеспечения, учебным планом и действующими нормативно-правовыми актами в сфере социального обеспечения.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"/>
          </p:nvPr>
        </p:nvGraphicFramePr>
        <p:xfrm>
          <a:off x="179512" y="1988840"/>
          <a:ext cx="8568951" cy="480390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6085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22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564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Наименование</a:t>
                      </a:r>
                      <a:r>
                        <a:rPr lang="ru-RU" sz="1600" baseline="0" dirty="0" smtClean="0"/>
                        <a:t> дисциплины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Согласовано</a:t>
                      </a:r>
                      <a:r>
                        <a:rPr lang="ru-RU" sz="1600" baseline="0" dirty="0" smtClean="0"/>
                        <a:t> с ЦК ЭПС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Рецензенты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326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ОП.04 Основ</a:t>
                      </a:r>
                      <a:r>
                        <a:rPr lang="ru-RU" sz="1600" baseline="0" dirty="0" smtClean="0"/>
                        <a:t>ы экологического права</a:t>
                      </a:r>
                      <a:endParaRPr lang="ru-RU" sz="16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 rowSpan="11"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Протокол № 1</a:t>
                      </a:r>
                    </a:p>
                    <a:p>
                      <a:pPr algn="ctr"/>
                      <a:r>
                        <a:rPr lang="ru-RU" sz="1600" dirty="0" smtClean="0"/>
                        <a:t>от 14.09.2018г.</a:t>
                      </a:r>
                    </a:p>
                    <a:p>
                      <a:pPr algn="ctr"/>
                      <a:r>
                        <a:rPr lang="ru-RU" sz="1600" baseline="0" dirty="0" smtClean="0"/>
                        <a:t>Председатель</a:t>
                      </a:r>
                    </a:p>
                    <a:p>
                      <a:pPr algn="ctr"/>
                      <a:r>
                        <a:rPr lang="ru-RU" sz="1600" baseline="0" dirty="0" err="1" smtClean="0"/>
                        <a:t>Аммосова</a:t>
                      </a:r>
                      <a:r>
                        <a:rPr lang="ru-RU" sz="1600" baseline="0" dirty="0" smtClean="0"/>
                        <a:t> М.Н. </a:t>
                      </a:r>
                      <a:endParaRPr lang="ru-RU" sz="16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ru-RU" sz="1400" dirty="0" smtClean="0"/>
                        <a:t>Федоров П.П. –</a:t>
                      </a:r>
                      <a:r>
                        <a:rPr lang="ru-RU" sz="1400" baseline="0" dirty="0" smtClean="0"/>
                        <a:t> мировой судья в отставке</a:t>
                      </a:r>
                    </a:p>
                    <a:p>
                      <a:r>
                        <a:rPr lang="ru-RU" sz="1400" baseline="0" dirty="0" smtClean="0"/>
                        <a:t>Николаева М.Т. – адвокат Адвокатской палаты РС (Я)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3268">
                <a:tc>
                  <a:txBody>
                    <a:bodyPr/>
                    <a:lstStyle/>
                    <a:p>
                      <a:r>
                        <a:rPr kumimoji="0" lang="ru-RU" sz="1600" kern="1200" dirty="0" smtClean="0"/>
                        <a:t>ОП.07 Семейное право</a:t>
                      </a:r>
                      <a:endParaRPr lang="ru-RU" sz="1600" i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3268">
                <a:tc>
                  <a:txBody>
                    <a:bodyPr/>
                    <a:lstStyle/>
                    <a:p>
                      <a:r>
                        <a:rPr kumimoji="0" lang="ru-RU" sz="1600" kern="1200" dirty="0" smtClean="0"/>
                        <a:t>ОП.09 Страховое тело</a:t>
                      </a:r>
                      <a:endParaRPr lang="ru-RU" sz="1600" i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3268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kern="1200" dirty="0" smtClean="0"/>
                        <a:t>ОП.18 Социальное страхование в России</a:t>
                      </a:r>
                      <a:endParaRPr lang="ru-RU" sz="1600" i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3268">
                <a:tc>
                  <a:txBody>
                    <a:bodyPr/>
                    <a:lstStyle/>
                    <a:p>
                      <a:r>
                        <a:rPr kumimoji="0" lang="ru-RU" sz="1600" kern="1200" dirty="0" smtClean="0"/>
                        <a:t>МДК.01.01 Право социального обеспечения</a:t>
                      </a:r>
                      <a:endParaRPr lang="ru-RU" sz="1600" i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r>
                        <a:rPr lang="ru-RU" sz="1600" dirty="0" err="1" smtClean="0"/>
                        <a:t>Ярошко</a:t>
                      </a:r>
                      <a:r>
                        <a:rPr lang="ru-RU" sz="1600" dirty="0" smtClean="0"/>
                        <a:t> О.А. – преподаватель высшей</a:t>
                      </a:r>
                      <a:r>
                        <a:rPr lang="ru-RU" sz="1600" baseline="0" dirty="0" smtClean="0"/>
                        <a:t> категории</a:t>
                      </a:r>
                    </a:p>
                    <a:p>
                      <a:r>
                        <a:rPr lang="ru-RU" sz="1600" baseline="0" dirty="0" smtClean="0"/>
                        <a:t>Самсонова С.В. – </a:t>
                      </a:r>
                    </a:p>
                    <a:p>
                      <a:r>
                        <a:rPr kumimoji="0" lang="ru-RU" sz="16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руководитель Департамента по семейной</a:t>
                      </a:r>
                      <a:r>
                        <a:rPr kumimoji="0" lang="ru-RU" sz="160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 кадровой политике Министерства</a:t>
                      </a:r>
                      <a:r>
                        <a:rPr kumimoji="0" lang="ru-RU" sz="160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труда и </a:t>
                      </a:r>
                      <a:r>
                        <a:rPr kumimoji="0" lang="ru-RU" sz="1600" u="non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социаль</a:t>
                      </a:r>
                      <a:r>
                        <a:rPr kumimoji="0" lang="ru-RU" sz="160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развития РС (Я)</a:t>
                      </a:r>
                      <a:endParaRPr lang="ru-RU" sz="16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3268">
                <a:tc>
                  <a:txBody>
                    <a:bodyPr/>
                    <a:lstStyle/>
                    <a:p>
                      <a:r>
                        <a:rPr kumimoji="0" lang="ru-RU" sz="1600" kern="1200" dirty="0" smtClean="0"/>
                        <a:t>Курсовая работа по МДК.01.01</a:t>
                      </a:r>
                      <a:endParaRPr lang="ru-RU" sz="1600" i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5644">
                <a:tc>
                  <a:txBody>
                    <a:bodyPr/>
                    <a:lstStyle/>
                    <a:p>
                      <a:r>
                        <a:rPr kumimoji="0" lang="ru-RU" sz="1600" kern="1200" dirty="0" smtClean="0"/>
                        <a:t>МДК.02.01 </a:t>
                      </a:r>
                      <a:r>
                        <a:rPr kumimoji="0" lang="ru-RU" sz="1600" kern="1200" dirty="0" err="1" smtClean="0"/>
                        <a:t>Организац</a:t>
                      </a:r>
                      <a:r>
                        <a:rPr kumimoji="0" lang="ru-RU" sz="1600" kern="1200" dirty="0" smtClean="0"/>
                        <a:t>. работы органов ПФР, и учрежден. социальной защиты населения</a:t>
                      </a:r>
                      <a:endParaRPr lang="ru-RU" sz="1600" i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75644">
                <a:tc>
                  <a:txBody>
                    <a:bodyPr/>
                    <a:lstStyle/>
                    <a:p>
                      <a:r>
                        <a:rPr kumimoji="0" lang="ru-RU" sz="1600" kern="1200" dirty="0" smtClean="0"/>
                        <a:t>МДК.02.02 Правовые основы медико-социальной экспертизы</a:t>
                      </a:r>
                      <a:endParaRPr lang="ru-RU" sz="1600" i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146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УП.01.01,</a:t>
                      </a:r>
                      <a:r>
                        <a:rPr lang="ru-RU" sz="1600" baseline="0" dirty="0" smtClean="0"/>
                        <a:t> УП.02.01 (Учебные практики)</a:t>
                      </a:r>
                      <a:endParaRPr lang="ru-RU" sz="1600" i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146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ПП.01.01, ПП.02.01 (Производств.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практики</a:t>
                      </a:r>
                      <a:endParaRPr lang="ru-RU" sz="1600" i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146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ПДП</a:t>
                      </a:r>
                      <a:r>
                        <a:rPr lang="ru-RU" sz="1600" baseline="0" dirty="0" smtClean="0"/>
                        <a:t> Производств. практика  (</a:t>
                      </a:r>
                      <a:r>
                        <a:rPr lang="ru-RU" sz="1600" baseline="0" dirty="0" err="1" smtClean="0"/>
                        <a:t>преддиплом</a:t>
                      </a:r>
                      <a:r>
                        <a:rPr lang="ru-RU" sz="1600" baseline="0" dirty="0" smtClean="0"/>
                        <a:t>.)</a:t>
                      </a:r>
                      <a:endParaRPr lang="ru-RU" sz="1600" i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764704"/>
            <a:ext cx="7097216" cy="5040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уровне образовательной организации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836712"/>
          </a:xfrm>
          <a:prstGeom prst="rect">
            <a:avLst/>
          </a:prstGeom>
        </p:spPr>
        <p:txBody>
          <a:bodyPr vert="horz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7. Обобщение и распространение в педагогических коллективах опыта практических результатов своей </a:t>
            </a: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профессиональной деятельности преподавателя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23528" y="3717032"/>
            <a:ext cx="7097216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уровне республики (региональный)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G:\Для аттестации 6\грамота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1196752"/>
            <a:ext cx="2138049" cy="2520280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3347864" y="1196752"/>
            <a:ext cx="5400600" cy="2160240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марта 2017 г. – научно-практическая конференция «Сельское хозяйство и экология: проблемы и пути решения», посвященный году экологии в России по теме: «Правовое регулирование экологической безопасности продукции сельскохозяйственного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производства на примере фруктово-овощных культур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Грамота за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место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7" name="Picture 3" descr="G:\Для аттестации 7\сертификат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4365104"/>
            <a:ext cx="2749419" cy="1944216"/>
          </a:xfrm>
          <a:prstGeom prst="rect">
            <a:avLst/>
          </a:prstGeom>
          <a:noFill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3203848" y="4149080"/>
            <a:ext cx="5544616" cy="2476872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fontScale="925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Декабрь 2017 г. – Республиканский заочный конкурс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научную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 методическую разработку по профилактике наркомании и пропаганде здорового образа жизни по теме: «Организация научно – исследовательской работы студентов специальности “Право и организация социального обеспечения” </a:t>
            </a:r>
            <a:r>
              <a:rPr kumimoji="0" lang="sah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 формированию здорового образа жизни (методическая разработка)”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kumimoji="0" lang="sah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Сертификат участника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8" name="Picture 4" descr="G:\Для аттестации 7\сертификат 1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35696" y="2204864"/>
            <a:ext cx="1512168" cy="1564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G:\Для аттестации 9\грамота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3933056"/>
            <a:ext cx="1728192" cy="234887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764704"/>
            <a:ext cx="8568952" cy="792088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Ежегодное участие в Республиканских педагогических чтениях с публикацией статей в сборнике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836712"/>
          </a:xfrm>
          <a:prstGeom prst="rect">
            <a:avLst/>
          </a:prstGeom>
        </p:spPr>
        <p:txBody>
          <a:bodyPr vert="horz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7. Обобщение и распространение в педагогических коллективах опыта практических результатов своей </a:t>
            </a: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профессиональной деятельности преподавателя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122" name="Picture 2" descr="G:\Для аттестации 8\публикация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7584" y="1412776"/>
            <a:ext cx="1584176" cy="2268294"/>
          </a:xfrm>
          <a:prstGeom prst="rect">
            <a:avLst/>
          </a:prstGeom>
          <a:noFill/>
        </p:spPr>
      </p:pic>
      <p:pic>
        <p:nvPicPr>
          <p:cNvPr id="5123" name="Picture 3" descr="G:\Для аттестации 9\сертицикат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512" y="2636912"/>
            <a:ext cx="1656184" cy="1154732"/>
          </a:xfrm>
          <a:prstGeom prst="rect">
            <a:avLst/>
          </a:prstGeom>
          <a:noFill/>
        </p:spPr>
      </p:pic>
      <p:pic>
        <p:nvPicPr>
          <p:cNvPr id="5124" name="Picture 4" descr="G:\Для аттестации 9\статья 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67744" y="1412776"/>
            <a:ext cx="1584176" cy="2304256"/>
          </a:xfrm>
          <a:prstGeom prst="rect">
            <a:avLst/>
          </a:prstGeom>
          <a:noFill/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3995936" y="1484784"/>
            <a:ext cx="4392488" cy="1800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Ноябрь 2015 года – тема: «Предметно-развивающая среда внеурочных мероприятий как условие для формирования у студентов профессиональных компетенций»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Сертификат за участие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5" name="Picture 5" descr="G:\Для аттестации 9\сертификат 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9512" y="5517232"/>
            <a:ext cx="1620643" cy="1139822"/>
          </a:xfrm>
          <a:prstGeom prst="rect">
            <a:avLst/>
          </a:prstGeom>
          <a:noFill/>
        </p:spPr>
      </p:pic>
      <p:pic>
        <p:nvPicPr>
          <p:cNvPr id="5127" name="Picture 7" descr="G:\Для аттестации 8\публикация 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619672" y="3933056"/>
            <a:ext cx="1377330" cy="1872208"/>
          </a:xfrm>
          <a:prstGeom prst="rect">
            <a:avLst/>
          </a:prstGeom>
          <a:noFill/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4716016" y="3933056"/>
            <a:ext cx="4032448" cy="187220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Ноября 2016 года – тема: «Роль практического опыта преподавателя в отрасли в формировании профессиональных компетенций у студентов»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Грамота за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место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9" name="Picture 9" descr="G:\Для аттестации 9\саться 1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835696" y="5131352"/>
            <a:ext cx="2304256" cy="1726648"/>
          </a:xfrm>
          <a:prstGeom prst="rect">
            <a:avLst/>
          </a:prstGeom>
          <a:noFill/>
        </p:spPr>
      </p:pic>
      <p:pic>
        <p:nvPicPr>
          <p:cNvPr id="5128" name="Picture 8" descr="H:\Педчтение 2016\IMG_7684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843808" y="4005064"/>
            <a:ext cx="1728192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860032" y="1196752"/>
            <a:ext cx="3888432" cy="1828800"/>
          </a:xfrm>
        </p:spPr>
        <p:txBody>
          <a:bodyPr>
            <a:normAutofit/>
          </a:bodyPr>
          <a:lstStyle/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16 Ноября 2017 года – тема: «Формирование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компетентностного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подхода к обучению в учреждениях среднего профессионального образования»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Грамота за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pPr lvl="0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836712"/>
          </a:xfrm>
          <a:prstGeom prst="rect">
            <a:avLst/>
          </a:prstGeom>
        </p:spPr>
        <p:txBody>
          <a:bodyPr vert="horz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7. Обобщение и распространение в педагогических коллективах опыта практических результатов своей </a:t>
            </a: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профессиональной деятельности преподавателя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146" name="Picture 2" descr="G:\Для аттестации 9\грамота 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1124744"/>
            <a:ext cx="1656184" cy="2160240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79512" y="764704"/>
            <a:ext cx="8568952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Республиканские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педагогические чтения с публикацией статей в сборнике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147" name="Picture 3" descr="G:\Для аттестации 9\сертицикат 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3140968"/>
            <a:ext cx="1656184" cy="1187631"/>
          </a:xfrm>
          <a:prstGeom prst="rect">
            <a:avLst/>
          </a:prstGeom>
          <a:noFill/>
        </p:spPr>
      </p:pic>
      <p:pic>
        <p:nvPicPr>
          <p:cNvPr id="6149" name="Picture 5" descr="G:\Для аттестации 8\публдикация 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35696" y="1196752"/>
            <a:ext cx="1415168" cy="1988840"/>
          </a:xfrm>
          <a:prstGeom prst="rect">
            <a:avLst/>
          </a:prstGeom>
          <a:noFill/>
        </p:spPr>
      </p:pic>
      <p:pic>
        <p:nvPicPr>
          <p:cNvPr id="6148" name="Picture 4" descr="G:\Для аттестации 9\статься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75856" y="1196752"/>
            <a:ext cx="1519261" cy="2060847"/>
          </a:xfrm>
          <a:prstGeom prst="rect">
            <a:avLst/>
          </a:prstGeom>
          <a:noFill/>
        </p:spPr>
      </p:pic>
      <p:pic>
        <p:nvPicPr>
          <p:cNvPr id="6151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907704" y="2804931"/>
            <a:ext cx="2304256" cy="1536171"/>
          </a:xfrm>
          <a:prstGeom prst="rect">
            <a:avLst/>
          </a:prstGeom>
          <a:noFill/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251520" y="4365104"/>
            <a:ext cx="8568952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Мероприятия для лиц с ограниченными возможностями здоровья  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2987824" y="4797152"/>
            <a:ext cx="5760640" cy="1468760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 марта 2018 года – участие в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Республиканском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форуме по вопросам реабилитации и </a:t>
            </a:r>
            <a:r>
              <a:rPr kumimoji="0" lang="ru-RU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абилитации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детей с ограниченными возможностями здоровья  в РС (Я)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Сертификат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152" name="Picture 8" descr="G:\Для аттестации 11\сертикат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77817" y="4797152"/>
            <a:ext cx="2673495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:\НПК Обсуждение закона-Об ответственом родительстве с участием защитника по правам ребенка Соловьевой\круглый стол\Телефон\IMG-20171221-WA002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1268760"/>
            <a:ext cx="3635896" cy="272692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355976" y="1340768"/>
            <a:ext cx="4392488" cy="532859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21 декабря 2017 г. Участие в работе круглого стола научно-практического направления «Правовые и социальные проблемы реализации Закона Республики Саха (Якутия) «Об ответственном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родительстве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по теме: «К вопросу об эффективности реализации закона Республики Саха (Якутия)» с публикацией статьи на сайте СВФУ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Сертификат участника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836712"/>
          </a:xfrm>
          <a:prstGeom prst="rect">
            <a:avLst/>
          </a:prstGeom>
        </p:spPr>
        <p:txBody>
          <a:bodyPr vert="horz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7. Обобщение и распространение в педагогических коллективах опыта практических результатов своей </a:t>
            </a: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профессиональной деятельности преподавателя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79512" y="836712"/>
            <a:ext cx="8568952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Научно-практические конференции на уровне республики с публикацией статьи   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7893" name="Picture 5" descr="H:\НПК Обсуждение закона-Об ответственом родительстве с участием защитника по правам ребенка Соловьевой\круглый стол\Телефон\IMG-20171221-WA003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99992" y="4077072"/>
            <a:ext cx="3960440" cy="2628292"/>
          </a:xfrm>
          <a:prstGeom prst="rect">
            <a:avLst/>
          </a:prstGeom>
          <a:noFill/>
        </p:spPr>
      </p:pic>
      <p:pic>
        <p:nvPicPr>
          <p:cNvPr id="37894" name="Picture 6" descr="H:\НПК Обсуждение закона-Об ответственом родительстве с участием защитника по правам ребенка Соловьевой\круглый стол\Фотоаппарат\DSC02586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3528" y="4437112"/>
            <a:ext cx="3385011" cy="2253364"/>
          </a:xfrm>
          <a:prstGeom prst="rect">
            <a:avLst/>
          </a:prstGeom>
          <a:noFill/>
        </p:spPr>
      </p:pic>
      <p:pic>
        <p:nvPicPr>
          <p:cNvPr id="37890" name="Picture 2" descr="G:\Для аттестации 11\сертиыикат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619672" y="3212976"/>
            <a:ext cx="2692251" cy="1872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3203848" y="1124744"/>
            <a:ext cx="5544616" cy="30243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>
            <a:noAutofit/>
          </a:bodyPr>
          <a:lstStyle/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v"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Февраль 2018 г. Участие в научно-практической конференции «Защита прав человека: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вызовы современности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, посвященный 15-летию института Уполномоченного по правам человека в РС (Я) с докладом на тему: «Нормативно-правовое регулирование экологических прав личности на безопасность сельскохозяйственной продукции» с публикацией статьи на сайте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Правительства РС (Я)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Адрес сборника статей: 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</a:rPr>
              <a:t>iu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</a:rPr>
              <a:t>upch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</a:rPr>
              <a:t>sakha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</a:rPr>
              <a:t>gov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u="sng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Сертификат участника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0"/>
            <a:ext cx="8291264" cy="836712"/>
          </a:xfrm>
          <a:prstGeom prst="rect">
            <a:avLst/>
          </a:prstGeom>
        </p:spPr>
        <p:txBody>
          <a:bodyPr vert="horz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7. Обобщение и распространение в педагогических коллективах опыта практических результатов своей </a:t>
            </a: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профессиональной деятельности преподавателя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8914" name="Picture 2" descr="H:\Республиканский НПК-Защита прав человека-вызовы современности, посвященный 15-летию института Уполномоченного по правам человека в РС(Я)-01.03.2018\20180301_15525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1" y="2708920"/>
            <a:ext cx="2736304" cy="1563638"/>
          </a:xfrm>
          <a:prstGeom prst="rect">
            <a:avLst/>
          </a:prstGeom>
          <a:noFill/>
        </p:spPr>
      </p:pic>
      <p:pic>
        <p:nvPicPr>
          <p:cNvPr id="38915" name="Picture 3" descr="H:\Республиканский НПК-Защита прав человека-вызовы современности, посвященный 15-летию института Уполномоченного по правам человека в РС(Я)-01.03.2018\IMG-20180301-WA001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1124744"/>
            <a:ext cx="2736304" cy="1563889"/>
          </a:xfrm>
          <a:prstGeom prst="rect">
            <a:avLst/>
          </a:prstGeom>
          <a:noFill/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179512" y="764704"/>
            <a:ext cx="8568952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Научно-практические конференции на уровне республики с публикацией статьи   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12" descr="G:\Для аттестации 5\свидетельство 9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48064" y="4509120"/>
            <a:ext cx="1462171" cy="2088232"/>
          </a:xfrm>
          <a:prstGeom prst="rect">
            <a:avLst/>
          </a:prstGeom>
          <a:noFill/>
        </p:spPr>
      </p:pic>
      <p:pic>
        <p:nvPicPr>
          <p:cNvPr id="10" name="Picture 3" descr="G:\Для аттестации 5\свидетельство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868144" y="4509120"/>
            <a:ext cx="1440159" cy="2045704"/>
          </a:xfrm>
          <a:prstGeom prst="rect">
            <a:avLst/>
          </a:prstGeom>
          <a:noFill/>
        </p:spPr>
      </p:pic>
      <p:pic>
        <p:nvPicPr>
          <p:cNvPr id="11" name="Picture 11" descr="G:\Для аттестации 5\свидетельство 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88224" y="4509120"/>
            <a:ext cx="1390087" cy="2088232"/>
          </a:xfrm>
          <a:prstGeom prst="rect">
            <a:avLst/>
          </a:prstGeom>
          <a:noFill/>
        </p:spPr>
      </p:pic>
      <p:pic>
        <p:nvPicPr>
          <p:cNvPr id="12" name="Picture 2" descr="G:\Для аттестации 5\сертификат 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308304" y="4509120"/>
            <a:ext cx="1440159" cy="2096797"/>
          </a:xfrm>
          <a:prstGeom prst="rect">
            <a:avLst/>
          </a:prstGeom>
          <a:noFill/>
        </p:spPr>
      </p:pic>
      <p:sp>
        <p:nvSpPr>
          <p:cNvPr id="13" name="Содержимое 2"/>
          <p:cNvSpPr txBox="1">
            <a:spLocks/>
          </p:cNvSpPr>
          <p:nvPr/>
        </p:nvSpPr>
        <p:spPr>
          <a:xfrm>
            <a:off x="179512" y="4653136"/>
            <a:ext cx="5292080" cy="2880320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16 января 2016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года преподаватель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ведущем образовательном портале России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Инфоурок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       открыла с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вой сайт </a:t>
            </a:r>
            <a:endParaRPr kumimoji="0" lang="ru-RU" sz="1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Электронный адрес сайта преподавателя: 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//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infourok.ru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</a:t>
            </a:r>
            <a:r>
              <a:rPr lang="en-US" sz="1600" u="sng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user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</a:t>
            </a:r>
            <a:r>
              <a:rPr lang="en-US" sz="1600" u="sng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vinokurova-marya-innokentevna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v"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Имеет 9 свидетельств о публикации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авторских методических разработок по преподаваемым дисциплинам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179512" y="4293096"/>
            <a:ext cx="8568952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ru-RU" u="sng" noProof="0" dirty="0" smtClean="0">
                <a:latin typeface="Times New Roman" pitchFamily="18" charset="0"/>
                <a:cs typeface="Times New Roman" pitchFamily="18" charset="0"/>
              </a:rPr>
              <a:t>Публикации статей на российском уровне </a:t>
            </a:r>
            <a:endParaRPr kumimoji="0" lang="ru-RU" sz="1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836712"/>
          </a:xfrm>
          <a:prstGeom prst="rect">
            <a:avLst/>
          </a:prstGeom>
        </p:spPr>
        <p:txBody>
          <a:bodyPr vert="horz" anchor="b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7. Обобщение и распространение в педагогических коллективах опыта практических результатов своей </a:t>
            </a: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профессиональной деятельности преподавателя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79512" y="764704"/>
            <a:ext cx="8172400" cy="720080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Научно-практические конференции, конкурсы на российском уровне с публикацией статей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1"/>
          </p:nvPr>
        </p:nvSpPr>
        <p:spPr>
          <a:xfrm>
            <a:off x="4427984" y="1412776"/>
            <a:ext cx="4392488" cy="2592288"/>
          </a:xfrm>
        </p:spPr>
        <p:txBody>
          <a:bodyPr>
            <a:normAutofit fontScale="85000" lnSpcReduction="20000"/>
          </a:bodyPr>
          <a:lstStyle/>
          <a:p>
            <a:pPr lvl="0">
              <a:buFont typeface="Wingdings" pitchFamily="2" charset="2"/>
              <a:buChar char="v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1-10 октября 2016 года – Всероссийский конкурс для педагогов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Росконкурс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Октябрь 2016», конкурс «Лучшая методическая разработка»</a:t>
            </a:r>
          </a:p>
          <a:p>
            <a:pPr lvl="0">
              <a:buFont typeface="Wingdings" pitchFamily="2" charset="2"/>
              <a:buChar char="v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Сертификат участника</a:t>
            </a:r>
          </a:p>
          <a:p>
            <a:pPr lvl="0">
              <a:buFont typeface="Wingdings" pitchFamily="2" charset="2"/>
              <a:buChar char="v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Свидетельство о публикации</a:t>
            </a:r>
          </a:p>
          <a:p>
            <a:pPr lvl="0">
              <a:buFont typeface="Wingdings" pitchFamily="2" charset="2"/>
              <a:buChar char="v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10-20 октября 2016 года участие во Всероссийском конкурсе для педагогов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Росконкурс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Октябрь 2016» в конкурсе «Лучший открытый урок» 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Сертификат участника</a:t>
            </a:r>
          </a:p>
        </p:txBody>
      </p:sp>
      <p:pic>
        <p:nvPicPr>
          <p:cNvPr id="32770" name="Picture 2" descr="G:\Для аттестации 12\сертификат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1412776"/>
            <a:ext cx="1401890" cy="2016224"/>
          </a:xfrm>
          <a:prstGeom prst="rect">
            <a:avLst/>
          </a:prstGeom>
          <a:noFill/>
        </p:spPr>
      </p:pic>
      <p:pic>
        <p:nvPicPr>
          <p:cNvPr id="32771" name="Picture 3" descr="G:\Для аттестации 12\сертификат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47664" y="1340768"/>
            <a:ext cx="1473899" cy="2088232"/>
          </a:xfrm>
          <a:prstGeom prst="rect">
            <a:avLst/>
          </a:prstGeom>
          <a:noFill/>
        </p:spPr>
      </p:pic>
      <p:pic>
        <p:nvPicPr>
          <p:cNvPr id="32772" name="Picture 4" descr="G:\Для аттестации 12\свидетельство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87824" y="1340768"/>
            <a:ext cx="1405463" cy="2060848"/>
          </a:xfrm>
          <a:prstGeom prst="rect">
            <a:avLst/>
          </a:prstGeom>
          <a:noFill/>
        </p:spPr>
      </p:pic>
      <p:pic>
        <p:nvPicPr>
          <p:cNvPr id="33794" name="Picture 2" descr="G:\Для аттестации 13\сертикат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1520" y="5001134"/>
            <a:ext cx="2232248" cy="1580871"/>
          </a:xfrm>
          <a:prstGeom prst="rect">
            <a:avLst/>
          </a:prstGeom>
          <a:noFill/>
        </p:spPr>
      </p:pic>
      <p:pic>
        <p:nvPicPr>
          <p:cNvPr id="33795" name="Picture 3" descr="G:\Для аттестации 13\верат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195736" y="4005064"/>
            <a:ext cx="2160240" cy="1529139"/>
          </a:xfrm>
          <a:prstGeom prst="rect">
            <a:avLst/>
          </a:prstGeom>
          <a:noFill/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4427984" y="4149080"/>
            <a:ext cx="4320480" cy="2520280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19 ноября 2016 г.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17 ноября 2017 г.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Всероссийская научно-практическая конференция «Повышения качества образования в современных условиях».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ru-RU" sz="1600" noProof="0" dirty="0" smtClean="0">
                <a:latin typeface="Times New Roman" pitchFamily="18" charset="0"/>
                <a:cs typeface="Times New Roman" pitchFamily="18" charset="0"/>
              </a:rPr>
              <a:t>Электронный адрес сборника статей: </a:t>
            </a:r>
            <a:r>
              <a:rPr lang="en-US" sz="1600" noProof="0" dirty="0" smtClean="0"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//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mcito.ru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publishing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;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e-mail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book@mcito.ru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:\Неделя ПиОСО\неделя пиосо 2016\09.02.2016-брейн-ринг\DSC0114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940152" y="1196752"/>
            <a:ext cx="2440707" cy="1512168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76470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8</a:t>
            </a: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Результаты участия и продуктивность методической деятельности преподавателя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79512" y="764704"/>
            <a:ext cx="8424936" cy="576064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Мероприятия для специальности:</a:t>
            </a:r>
            <a:r>
              <a:rPr kumimoji="0" lang="ru-RU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40.02.01 Право и организация социального обеспечения</a:t>
            </a:r>
            <a:endParaRPr kumimoji="0" lang="ru-RU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>
          <a:xfrm>
            <a:off x="179512" y="1268760"/>
            <a:ext cx="3600400" cy="1224136"/>
          </a:xfrm>
        </p:spPr>
        <p:txBody>
          <a:bodyPr>
            <a:norm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Ежегодно проводит неделю специальности «Право и организация социального обеспечения» для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курсов</a:t>
            </a:r>
          </a:p>
          <a:p>
            <a:pPr lvl="0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1986" name="Picture 2" descr="H:\Неделя ПиОСО\неделя пиосо 2016\12.02.2016-интеллектуальное-сортивное соревнование\DSC0118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91880" y="1196752"/>
            <a:ext cx="2431687" cy="1512168"/>
          </a:xfrm>
          <a:prstGeom prst="rect">
            <a:avLst/>
          </a:prstGeom>
          <a:noFill/>
        </p:spPr>
      </p:pic>
      <p:pic>
        <p:nvPicPr>
          <p:cNvPr id="41994" name="Picture 10" descr="H:\Выпуск-2017\встреча с ПДН 17.11.16\IMG_777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779912" y="2924944"/>
            <a:ext cx="2442271" cy="1584176"/>
          </a:xfrm>
          <a:prstGeom prst="rect">
            <a:avLst/>
          </a:prstGeom>
          <a:noFill/>
        </p:spPr>
      </p:pic>
      <p:pic>
        <p:nvPicPr>
          <p:cNvPr id="41995" name="Picture 11" descr="H:\Выпуск-2017\встреча с ПДН 17.11.16\IMG-20161117-WA0024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228184" y="2924944"/>
            <a:ext cx="2442271" cy="1584176"/>
          </a:xfrm>
          <a:prstGeom prst="rect">
            <a:avLst/>
          </a:prstGeom>
          <a:noFill/>
        </p:spPr>
      </p:pic>
      <p:sp>
        <p:nvSpPr>
          <p:cNvPr id="23" name="Содержимое 2"/>
          <p:cNvSpPr txBox="1">
            <a:spLocks/>
          </p:cNvSpPr>
          <p:nvPr/>
        </p:nvSpPr>
        <p:spPr>
          <a:xfrm>
            <a:off x="179512" y="2924944"/>
            <a:ext cx="3563888" cy="2088232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Март 2017 года провела мероприятие «День правовой помощи детям» совместно с</a:t>
            </a:r>
            <a:r>
              <a:rPr kumimoji="0" lang="ru-RU" sz="21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студентами 2 курсов специальности Право и организация социального обеспечения с участием инспектора ПДН, адвоката Адвокатской палаты РС (Я)   для  всех несовершеннолетних студентов техникума.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Рисунок 15" descr="http://ysxt.ru/wp-content/uploads/2017/05/IMG_7678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139952" y="4941168"/>
            <a:ext cx="230425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ysxt.ru/wp-content/uploads/2017/05/IMG_7675.jp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444208" y="4941168"/>
            <a:ext cx="223224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одержимое 2"/>
          <p:cNvSpPr txBox="1">
            <a:spLocks/>
          </p:cNvSpPr>
          <p:nvPr/>
        </p:nvSpPr>
        <p:spPr>
          <a:xfrm>
            <a:off x="251520" y="4697760"/>
            <a:ext cx="3960440" cy="2160240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 мая 2018 г. провела Встречу с председателем постоянного комитета  ГС (Ил </a:t>
            </a:r>
            <a:r>
              <a:rPr kumimoji="0" lang="ru-RU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Тумэн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РС (Я) </a:t>
            </a:r>
            <a:r>
              <a:rPr kumimoji="0" lang="ru-RU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Саввином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Д.В. и председателем контрольного комитета ГС (Ил </a:t>
            </a:r>
            <a:r>
              <a:rPr kumimoji="0" lang="ru-RU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Тумэн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РС (Я) </a:t>
            </a:r>
            <a:r>
              <a:rPr kumimoji="0" lang="ru-RU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Уаровым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А.С. в рамках мероприятий, посвященных 100-летию Никифорова Василия </a:t>
            </a:r>
            <a:r>
              <a:rPr kumimoji="0" lang="ru-RU" sz="2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Васильевича-Кулумнурэ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– выдающегося государственного и общественного деятеля.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H:\Ысыах\Ысыах-педсовет-2018 ЯСХТ\IMG-20180615-WA004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16216" y="5229200"/>
            <a:ext cx="2232248" cy="1484784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76470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8</a:t>
            </a: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Результаты участия и продуктивность методической деятельности преподавателя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8" descr="H:\ЦК ЭПС-ОПРК\DSC_643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08104" y="4077072"/>
            <a:ext cx="2232248" cy="1368152"/>
          </a:xfrm>
          <a:prstGeom prst="rect">
            <a:avLst/>
          </a:prstGeom>
          <a:noFill/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179512" y="4077072"/>
            <a:ext cx="3096344" cy="165618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Совместно с коллегами совершенствует работу цикловой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комиссии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отделения, техникума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179512" y="764704"/>
            <a:ext cx="8424936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Деятельность преподавателя в рамках работы</a:t>
            </a:r>
            <a:r>
              <a:rPr kumimoji="0" lang="ru-RU" sz="2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техникума</a:t>
            </a:r>
            <a:endParaRPr kumimoji="0" lang="ru-RU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251520" y="1268760"/>
            <a:ext cx="4320480" cy="165618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Ноябрь 2018 г. – член экспертной комиссии научно-практической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конференции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«Шаг в будущую профессии»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этапа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3" descr="H:\шаг в будущую профессию-2018-эксперт комиссии\IMG_063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508104" y="1268760"/>
            <a:ext cx="3024336" cy="2016224"/>
          </a:xfrm>
          <a:prstGeom prst="rect">
            <a:avLst/>
          </a:prstGeom>
          <a:noFill/>
        </p:spPr>
      </p:pic>
      <p:pic>
        <p:nvPicPr>
          <p:cNvPr id="31746" name="Picture 2" descr="G:\Для аттестации 13\сертификат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419872" y="2420888"/>
            <a:ext cx="2100939" cy="1488165"/>
          </a:xfrm>
          <a:prstGeom prst="rect">
            <a:avLst/>
          </a:prstGeom>
          <a:noFill/>
        </p:spPr>
      </p:pic>
      <p:pic>
        <p:nvPicPr>
          <p:cNvPr id="31748" name="Picture 4" descr="H:\шаг в будущую профессию-2018-эксперт комиссии\IMG_070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860032" y="1196752"/>
            <a:ext cx="1691680" cy="1127787"/>
          </a:xfrm>
          <a:prstGeom prst="rect">
            <a:avLst/>
          </a:prstGeom>
          <a:noFill/>
        </p:spPr>
      </p:pic>
      <p:pic>
        <p:nvPicPr>
          <p:cNvPr id="32770" name="Picture 2" descr="H:\Ысыах\Ысыах-2017 Минобразования\IMG-20170603-WA0023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923928" y="5229200"/>
            <a:ext cx="2232248" cy="1458162"/>
          </a:xfrm>
          <a:prstGeom prst="rect">
            <a:avLst/>
          </a:prstGeom>
          <a:noFill/>
        </p:spPr>
      </p:pic>
      <p:pic>
        <p:nvPicPr>
          <p:cNvPr id="6" name="Picture 6" descr="H:\Фото ЦК\IMG_1173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03848" y="4077072"/>
            <a:ext cx="2232248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Для аттестации\удостоверение 1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2231739" y="-999491"/>
            <a:ext cx="4752529" cy="82809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96944" cy="76470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Результаты повышения квалификации по профилю педагогической деятельности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95536" y="5517232"/>
            <a:ext cx="8352928" cy="11521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anchor="b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«Формирование и развитие УУД у обучающихся в условиях реализации ФГОС», в объеме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144 часа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(фундаментальный курс) - учебно-методический центр Педагогического института ФГАОУ ВПО «Северо-Восточный федеральный университет им. М.К.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Аммосова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ru-RU" b="0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692696"/>
            <a:ext cx="8424936" cy="108012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2017 года - руководитель кружка «Перспектива»                                       (по «Предпринимательскому праву и проектной деятельности»)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Работа кружка динамично развивается</a:t>
            </a: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76470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8</a:t>
            </a: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Результаты участия и продуктивность методической деятельности преподавателя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9939" name="Picture 3" descr="H:\Кружковая работа\Фото с Бизнес слета молодых предпринимателей и студентов\20180525_1443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76056" y="5229200"/>
            <a:ext cx="2592288" cy="1458162"/>
          </a:xfrm>
          <a:prstGeom prst="rect">
            <a:avLst/>
          </a:prstGeom>
          <a:noFill/>
        </p:spPr>
      </p:pic>
      <p:sp>
        <p:nvSpPr>
          <p:cNvPr id="7" name="Содержимое 9"/>
          <p:cNvSpPr txBox="1">
            <a:spLocks/>
          </p:cNvSpPr>
          <p:nvPr/>
        </p:nvSpPr>
        <p:spPr>
          <a:xfrm>
            <a:off x="3275856" y="1628800"/>
            <a:ext cx="5441032" cy="23762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Студент 2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ПиОСО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«В» Варламов Виктор Викторович принял участие в Х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Республиканской НПК «Шаг в будущую профессию» по направлению «Экономика. Управление. Предпринимательство»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16 Ноября 2017 г. – сертификат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этапа</a:t>
            </a:r>
            <a:r>
              <a:rPr kumimoji="0" lang="ru-RU" sz="1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14-15 Декабря 2017 г. – сертификат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II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этапа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H:\Достижения студентов интеллектуального характера\Варламов Виктор I этап НПК ЯСХТ 2 ПС-Б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1560" y="1700808"/>
            <a:ext cx="2595781" cy="1512168"/>
          </a:xfrm>
          <a:prstGeom prst="rect">
            <a:avLst/>
          </a:prstGeom>
          <a:noFill/>
        </p:spPr>
      </p:pic>
      <p:pic>
        <p:nvPicPr>
          <p:cNvPr id="39941" name="Picture 5" descr="H:\Кружковая работа\Фото с Бизнес слета молодых предпринимателей и студентов\IMG-20180525-WA001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00192" y="3645024"/>
            <a:ext cx="2376264" cy="1440160"/>
          </a:xfrm>
          <a:prstGeom prst="rect">
            <a:avLst/>
          </a:prstGeom>
          <a:noFill/>
        </p:spPr>
      </p:pic>
      <p:pic>
        <p:nvPicPr>
          <p:cNvPr id="39940" name="Picture 4" descr="G:\Для аттестации\сертификат 4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9512" y="1700808"/>
            <a:ext cx="1166764" cy="1668744"/>
          </a:xfrm>
          <a:prstGeom prst="rect">
            <a:avLst/>
          </a:prstGeom>
          <a:noFill/>
        </p:spPr>
      </p:pic>
      <p:pic>
        <p:nvPicPr>
          <p:cNvPr id="39942" name="Picture 6" descr="H:\Кружковая работа\Фото с Бизнес слета молодых предпринимателей и студентов\20180525_141030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07904" y="3645024"/>
            <a:ext cx="2523772" cy="1419622"/>
          </a:xfrm>
          <a:prstGeom prst="rect">
            <a:avLst/>
          </a:prstGeom>
          <a:noFill/>
        </p:spPr>
      </p:pic>
      <p:sp>
        <p:nvSpPr>
          <p:cNvPr id="12" name="Содержимое 9"/>
          <p:cNvSpPr txBox="1">
            <a:spLocks/>
          </p:cNvSpPr>
          <p:nvPr/>
        </p:nvSpPr>
        <p:spPr>
          <a:xfrm>
            <a:off x="179512" y="3645024"/>
            <a:ext cx="3672408" cy="2520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Содержимое 9"/>
          <p:cNvSpPr txBox="1">
            <a:spLocks/>
          </p:cNvSpPr>
          <p:nvPr/>
        </p:nvSpPr>
        <p:spPr>
          <a:xfrm>
            <a:off x="179512" y="3861048"/>
            <a:ext cx="3456384" cy="11521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Студенты в рамках работы кружка «Перспектива» регулярно посещают мероприятия различного уровня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9"/>
          <p:cNvSpPr txBox="1">
            <a:spLocks/>
          </p:cNvSpPr>
          <p:nvPr/>
        </p:nvSpPr>
        <p:spPr>
          <a:xfrm>
            <a:off x="179512" y="5157192"/>
            <a:ext cx="4536504" cy="15121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25 мая 2018 года члены кружка вместе с руководителем посетили «Бизнес-слет молодых предпринимателей и студентов», проводимый ГБПОУ РС (Я) «ЯФЭК»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1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746" name="Picture 2" descr="G:\Для аттестации 12\серткат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51520" y="2780928"/>
            <a:ext cx="1520624" cy="1123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H:\УП.02.01-2018г\Республиканский техникум-интернат профессиональной и медико-социальной реабилитации\IMG-20180228-WA00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76056" y="764704"/>
            <a:ext cx="3648405" cy="2736304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76470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cap="small" noProof="0" dirty="0" smtClean="0">
                <a:latin typeface="Times New Roman" pitchFamily="18" charset="0"/>
                <a:ea typeface="+mj-ea"/>
                <a:cs typeface="Times New Roman" pitchFamily="18" charset="0"/>
              </a:rPr>
              <a:t>9</a:t>
            </a: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Результаты участия </a:t>
            </a: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в конкурсах (выставках) профессионального мастерства 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4818" name="Picture 2" descr="G:\Для аттестации 15\грамота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836712"/>
            <a:ext cx="2520280" cy="3582565"/>
          </a:xfrm>
          <a:prstGeom prst="rect">
            <a:avLst/>
          </a:prstGeom>
          <a:noFill/>
        </p:spPr>
      </p:pic>
      <p:pic>
        <p:nvPicPr>
          <p:cNvPr id="34820" name="Picture 4" descr="H:\УП.02.01-2018г\Республиканский дом-интернат для пожелых и инвалидов\IMG-20180220-WA001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15816" y="764704"/>
            <a:ext cx="2651787" cy="1988840"/>
          </a:xfrm>
          <a:prstGeom prst="rect">
            <a:avLst/>
          </a:prstGeom>
          <a:noFill/>
        </p:spPr>
      </p:pic>
      <p:pic>
        <p:nvPicPr>
          <p:cNvPr id="34822" name="Picture 6" descr="H:\Неделя ПиОСО\Брейн-ринг 2017\20171201_130056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15816" y="2780928"/>
            <a:ext cx="2763799" cy="1554637"/>
          </a:xfrm>
          <a:prstGeom prst="rect">
            <a:avLst/>
          </a:prstGeom>
          <a:noFill/>
        </p:spPr>
      </p:pic>
      <p:pic>
        <p:nvPicPr>
          <p:cNvPr id="34823" name="Picture 7" descr="G:\Выпуск-2017\Защита ВКР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652120" y="3501008"/>
            <a:ext cx="2915816" cy="1640147"/>
          </a:xfrm>
          <a:prstGeom prst="rect">
            <a:avLst/>
          </a:prstGeom>
          <a:noFill/>
        </p:spPr>
      </p:pic>
      <p:sp>
        <p:nvSpPr>
          <p:cNvPr id="11" name="Содержимое 3"/>
          <p:cNvSpPr>
            <a:spLocks noGrp="1"/>
          </p:cNvSpPr>
          <p:nvPr>
            <p:ph sz="quarter" idx="1"/>
          </p:nvPr>
        </p:nvSpPr>
        <p:spPr>
          <a:xfrm>
            <a:off x="467544" y="5229200"/>
            <a:ext cx="8280920" cy="129614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31 октября 2018 г. – Всероссийский конкурс «Мое призвание - учитель» всероссийского образовательного сайта «Портал педагога»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степени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548680"/>
            <a:ext cx="7467600" cy="53265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уровне образовательной организации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54868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10. Поощрения за профессиональную деятельность</a:t>
            </a: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51520" y="3573016"/>
            <a:ext cx="5328592" cy="5326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уровне республики (региональный)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5842" name="Picture 2" descr="G:\Для аттестации 15\письмо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908720"/>
            <a:ext cx="1937814" cy="2664296"/>
          </a:xfrm>
          <a:prstGeom prst="rect">
            <a:avLst/>
          </a:prstGeom>
          <a:noFill/>
        </p:spPr>
      </p:pic>
      <p:sp>
        <p:nvSpPr>
          <p:cNvPr id="8" name="Содержимое 3"/>
          <p:cNvSpPr txBox="1">
            <a:spLocks/>
          </p:cNvSpPr>
          <p:nvPr/>
        </p:nvSpPr>
        <p:spPr>
          <a:xfrm>
            <a:off x="2627784" y="1124744"/>
            <a:ext cx="5842992" cy="1800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Ноябрь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2014 года – Благодарность от директора техникума за качественную подготовку студентов к научно-практической конференции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5843" name="Picture 3" descr="G:\Для аттестации 15\благо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7544" y="3933056"/>
            <a:ext cx="1944216" cy="2736304"/>
          </a:xfrm>
          <a:prstGeom prst="rect">
            <a:avLst/>
          </a:prstGeom>
          <a:noFill/>
        </p:spPr>
      </p:pic>
      <p:sp>
        <p:nvSpPr>
          <p:cNvPr id="10" name="Содержимое 3"/>
          <p:cNvSpPr txBox="1">
            <a:spLocks/>
          </p:cNvSpPr>
          <p:nvPr/>
        </p:nvSpPr>
        <p:spPr>
          <a:xfrm>
            <a:off x="2699792" y="4149080"/>
            <a:ext cx="5842992" cy="1800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Ноябрь 2017 года – Благодарственное письмо от Министерства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образования и науки Республики Саха (Якутия). За личный вклад в развитие системы образования республики, многолетний и добросовестный труд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91264" cy="54868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10. Поощрения за профессиональную деятельность</a:t>
            </a: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995936" y="548680"/>
            <a:ext cx="4536504" cy="5326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уровне республики (региональный)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3995936" y="1052736"/>
            <a:ext cx="4834880" cy="20882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Ноябрь 2018 года – Нагрудный знак «За вклад в развитие профессионального образования»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1052736"/>
            <a:ext cx="3777601" cy="244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3" descr="G:\Для аттестации 5\свидетельство 10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4013004"/>
            <a:ext cx="1800200" cy="2609450"/>
          </a:xfrm>
          <a:prstGeom prst="rect">
            <a:avLst/>
          </a:prstGeom>
          <a:noFill/>
        </p:spPr>
      </p:pic>
      <p:pic>
        <p:nvPicPr>
          <p:cNvPr id="9" name="Picture 14" descr="G:\Для аттестации 5\грамота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95736" y="3996726"/>
            <a:ext cx="1800200" cy="2600626"/>
          </a:xfrm>
          <a:prstGeom prst="rect">
            <a:avLst/>
          </a:prstGeom>
          <a:noFill/>
        </p:spPr>
      </p:pic>
      <p:sp>
        <p:nvSpPr>
          <p:cNvPr id="10" name="Содержимое 3"/>
          <p:cNvSpPr txBox="1">
            <a:spLocks/>
          </p:cNvSpPr>
          <p:nvPr/>
        </p:nvSpPr>
        <p:spPr>
          <a:xfrm>
            <a:off x="4067944" y="4005064"/>
            <a:ext cx="4680520" cy="2304256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 fontScale="92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 Ноября 2018 года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v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Благодарность проекта «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Инфоурок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».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За существенный вклад в развитие крупнейшей </a:t>
            </a:r>
            <a:r>
              <a:rPr kumimoji="0" lang="ru-RU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онлайн-библиотеки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методических разработок для учителей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v"/>
            </a:pP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Грамота проекта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Инфоурок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За активное использование информационно-коммуникационных технологий в работе педагога</a:t>
            </a:r>
            <a:endParaRPr kumimoji="0" lang="ru-RU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v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4067944" y="3573016"/>
            <a:ext cx="3672408" cy="5326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 российском уровне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G:\Для аттестации 16\сер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80312" y="3140968"/>
            <a:ext cx="1296144" cy="866967"/>
          </a:xfrm>
          <a:prstGeom prst="rect">
            <a:avLst/>
          </a:prstGeom>
          <a:noFill/>
        </p:spPr>
      </p:pic>
      <p:pic>
        <p:nvPicPr>
          <p:cNvPr id="37901" name="Picture 13" descr="G:\Для аттестации 16\пр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452320" y="3933056"/>
            <a:ext cx="1080120" cy="1501761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476672"/>
            <a:ext cx="2304256" cy="792088"/>
          </a:xfrm>
        </p:spPr>
        <p:txBody>
          <a:bodyPr>
            <a:normAutofit fontScale="925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Выпуск – 2017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Качество – 80,3%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0"/>
            <a:ext cx="8291264" cy="47667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11. Кураторская деятельность преподавателя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251520" y="2636912"/>
            <a:ext cx="7848872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Достижения группы 2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ПиОСО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«Б» с 2015 по 2017 г.г. 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курс)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555776" y="836712"/>
            <a:ext cx="2808312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Успеваемость – 100%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3010" name="Picture 2" descr="H:\Выпуск-2017\1 курс весна 2015 год. Октемпарк\IMG-20160313-WA002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5536" y="1268760"/>
            <a:ext cx="1944216" cy="1215135"/>
          </a:xfrm>
          <a:prstGeom prst="rect">
            <a:avLst/>
          </a:prstGeom>
          <a:noFill/>
        </p:spPr>
      </p:pic>
      <p:pic>
        <p:nvPicPr>
          <p:cNvPr id="43011" name="Picture 3" descr="H:\Выпуск-2017\2 курс. Поход 25.09.16-Владимировка\IMG-20160925-WA0057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372200" y="1268760"/>
            <a:ext cx="2232248" cy="1224137"/>
          </a:xfrm>
          <a:prstGeom prst="rect">
            <a:avLst/>
          </a:prstGeom>
          <a:noFill/>
        </p:spPr>
      </p:pic>
      <p:pic>
        <p:nvPicPr>
          <p:cNvPr id="43012" name="Picture 4" descr="H:\Выпуск-2017\DSC0106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339752" y="1268760"/>
            <a:ext cx="1944216" cy="1224136"/>
          </a:xfrm>
          <a:prstGeom prst="rect">
            <a:avLst/>
          </a:prstGeom>
          <a:noFill/>
        </p:spPr>
      </p:pic>
      <p:pic>
        <p:nvPicPr>
          <p:cNvPr id="43014" name="Picture 6" descr="H:\Выпуск-2017\2 курс. 12.10.16г.Волейбол\IMG-20161019-WA0011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283968" y="1268760"/>
            <a:ext cx="2088232" cy="1224136"/>
          </a:xfrm>
          <a:prstGeom prst="rect">
            <a:avLst/>
          </a:prstGeom>
          <a:noFill/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5364088" y="836712"/>
            <a:ext cx="2808312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Сред. балл – 4,4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7890" name="Picture 2" descr="G:\Для аттестации 16\поощ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3528" y="3140968"/>
            <a:ext cx="1152128" cy="1637184"/>
          </a:xfrm>
          <a:prstGeom prst="rect">
            <a:avLst/>
          </a:prstGeom>
          <a:noFill/>
        </p:spPr>
      </p:pic>
      <p:pic>
        <p:nvPicPr>
          <p:cNvPr id="37891" name="Picture 3" descr="G:\Для аттестации 16\поо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1547664" y="3140968"/>
            <a:ext cx="1152128" cy="1617070"/>
          </a:xfrm>
          <a:prstGeom prst="rect">
            <a:avLst/>
          </a:prstGeom>
          <a:noFill/>
        </p:spPr>
      </p:pic>
      <p:pic>
        <p:nvPicPr>
          <p:cNvPr id="37893" name="Picture 5" descr="G:\Для аттестации 16\гр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923928" y="3140968"/>
            <a:ext cx="1124701" cy="1584176"/>
          </a:xfrm>
          <a:prstGeom prst="rect">
            <a:avLst/>
          </a:prstGeom>
          <a:noFill/>
        </p:spPr>
      </p:pic>
      <p:pic>
        <p:nvPicPr>
          <p:cNvPr id="37894" name="Picture 6" descr="G:\Для аттестации 16\гра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771800" y="3140967"/>
            <a:ext cx="1080120" cy="1553745"/>
          </a:xfrm>
          <a:prstGeom prst="rect">
            <a:avLst/>
          </a:prstGeom>
          <a:noFill/>
        </p:spPr>
      </p:pic>
      <p:pic>
        <p:nvPicPr>
          <p:cNvPr id="37895" name="Picture 7" descr="G:\Для аттестации 16\грап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076056" y="3140968"/>
            <a:ext cx="1075125" cy="1554697"/>
          </a:xfrm>
          <a:prstGeom prst="rect">
            <a:avLst/>
          </a:prstGeom>
          <a:noFill/>
        </p:spPr>
      </p:pic>
      <p:pic>
        <p:nvPicPr>
          <p:cNvPr id="37896" name="Picture 8" descr="G:\Для аттестации 16\грар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6228184" y="3140967"/>
            <a:ext cx="1080120" cy="1515695"/>
          </a:xfrm>
          <a:prstGeom prst="rect">
            <a:avLst/>
          </a:prstGeom>
          <a:noFill/>
        </p:spPr>
      </p:pic>
      <p:pic>
        <p:nvPicPr>
          <p:cNvPr id="37897" name="Picture 9" descr="G:\Для аттестации 16\ди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323528" y="4941168"/>
            <a:ext cx="1165168" cy="1628800"/>
          </a:xfrm>
          <a:prstGeom prst="rect">
            <a:avLst/>
          </a:prstGeom>
          <a:noFill/>
        </p:spPr>
      </p:pic>
      <p:pic>
        <p:nvPicPr>
          <p:cNvPr id="37898" name="Picture 10" descr="G:\Для аттестации 16\нов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1547664" y="4941168"/>
            <a:ext cx="1115136" cy="1584176"/>
          </a:xfrm>
          <a:prstGeom prst="rect">
            <a:avLst/>
          </a:prstGeom>
          <a:noFill/>
        </p:spPr>
      </p:pic>
      <p:pic>
        <p:nvPicPr>
          <p:cNvPr id="37899" name="Picture 11" descr="G:\Для аттестации 16\п.pn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2771800" y="4941168"/>
            <a:ext cx="1150968" cy="1584176"/>
          </a:xfrm>
          <a:prstGeom prst="rect">
            <a:avLst/>
          </a:prstGeom>
          <a:noFill/>
        </p:spPr>
      </p:pic>
      <p:pic>
        <p:nvPicPr>
          <p:cNvPr id="37900" name="Picture 12" descr="G:\Для аттестации 16\н.pn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5220072" y="4941168"/>
            <a:ext cx="1080120" cy="1526392"/>
          </a:xfrm>
          <a:prstGeom prst="rect">
            <a:avLst/>
          </a:prstGeom>
          <a:noFill/>
        </p:spPr>
      </p:pic>
      <p:pic>
        <p:nvPicPr>
          <p:cNvPr id="37902" name="Picture 14" descr="G:\Для аттестации 16\у.png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3995936" y="4941168"/>
            <a:ext cx="1134310" cy="1554289"/>
          </a:xfrm>
          <a:prstGeom prst="rect">
            <a:avLst/>
          </a:prstGeom>
          <a:noFill/>
        </p:spPr>
      </p:pic>
      <p:pic>
        <p:nvPicPr>
          <p:cNvPr id="37903" name="Picture 15" descr="G:\Для аттестации 16\б.png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6372200" y="4941168"/>
            <a:ext cx="1080120" cy="1507487"/>
          </a:xfrm>
          <a:prstGeom prst="rect">
            <a:avLst/>
          </a:prstGeom>
          <a:noFill/>
        </p:spPr>
      </p:pic>
      <p:pic>
        <p:nvPicPr>
          <p:cNvPr id="37905" name="Picture 17" descr="G:\Для аттестации 16\к.png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7524328" y="4941168"/>
            <a:ext cx="1080120" cy="1523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1" name="Picture 9" descr="G:\Выпуск-2019\1 курс\Личные спортивные достижения\Дьяконова Сайдаана 1 ПС-Б Сборка-разборка автомата-3 место в техникуме\IMG_318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300192" y="4221088"/>
            <a:ext cx="1872208" cy="1104123"/>
          </a:xfrm>
          <a:prstGeom prst="rect">
            <a:avLst/>
          </a:prstGeom>
          <a:noFill/>
        </p:spPr>
      </p:pic>
      <p:pic>
        <p:nvPicPr>
          <p:cNvPr id="38920" name="Picture 8" descr="G:\Выпуск-2019\1 курс\Ленский государственный историко-архитектурный музей-заповедник Дружба в с. Соттинцы 24.03.2018\IMG-20180315-WA001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99992" y="4221088"/>
            <a:ext cx="2051720" cy="1296144"/>
          </a:xfrm>
          <a:prstGeom prst="rect">
            <a:avLst/>
          </a:prstGeom>
          <a:noFill/>
        </p:spPr>
      </p:pic>
      <p:pic>
        <p:nvPicPr>
          <p:cNvPr id="38922" name="Picture 10" descr="G:\Выпуск-2019\1 курс\Личные спортивные достижения\Неустроева мария кик-бокс\Чемпинка Всероссийского турнира по кик-боксингу К-1, в г. Нерюнгри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668344" y="4221088"/>
            <a:ext cx="1113588" cy="1484784"/>
          </a:xfrm>
          <a:prstGeom prst="rect">
            <a:avLst/>
          </a:prstGeom>
          <a:noFill/>
        </p:spPr>
      </p:pic>
      <p:pic>
        <p:nvPicPr>
          <p:cNvPr id="38917" name="Picture 5" descr="G:\Выпуск-2019\1 курс\Втреча с Макар  Макарычем Яковлевым в библиотеке им. Белинского 18 ноября 2017\IMG-20171118-WA002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1520" y="5445224"/>
            <a:ext cx="2088232" cy="1224136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323528" y="476672"/>
            <a:ext cx="7673280" cy="86409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Выпуск – 2017 года – первый выпуск в качестве куратора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Группа 2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ПиОСО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«Б»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выпустилась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количестве 26 студентов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5536" y="0"/>
            <a:ext cx="8291264" cy="47667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cap="small" dirty="0" smtClean="0">
                <a:latin typeface="Times New Roman" pitchFamily="18" charset="0"/>
                <a:ea typeface="+mj-ea"/>
                <a:cs typeface="Times New Roman" pitchFamily="18" charset="0"/>
              </a:rPr>
              <a:t>11. Кураторская деятельность преподавателя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16" descr="G:\Для аттестации 16\а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7544" y="1196752"/>
            <a:ext cx="1368152" cy="1728192"/>
          </a:xfrm>
          <a:prstGeom prst="rect">
            <a:avLst/>
          </a:prstGeom>
          <a:noFill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1979712" y="1196752"/>
            <a:ext cx="6696744" cy="180020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Курируемая группа – 2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ПиОСО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«Б» принимала активное участие в студенческой жизни техникума. Участвовала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творчеких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музыкальных конкурсах, конференциях и спортивных соревнованиях различного уровня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итогам 2016 года группа выиграла в номинации «Самая активная группа»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3"/>
          <p:cNvSpPr txBox="1">
            <a:spLocks/>
          </p:cNvSpPr>
          <p:nvPr/>
        </p:nvSpPr>
        <p:spPr>
          <a:xfrm>
            <a:off x="251520" y="2996952"/>
            <a:ext cx="8424936" cy="1008112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настоящее время преподаватель является куратором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ПиОСО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«Б»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группе</a:t>
            </a:r>
            <a:r>
              <a:rPr kumimoji="0" lang="ru-RU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учиться 24 студента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274320" lvl="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ru-RU" noProof="0" dirty="0" smtClean="0">
                <a:latin typeface="Times New Roman" pitchFamily="18" charset="0"/>
                <a:cs typeface="Times New Roman" pitchFamily="18" charset="0"/>
              </a:rPr>
              <a:t>Курируемая группа также активно участвует в мероприятиях различного уровня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38915" name="Picture 3" descr="G:\Выпуск-2019\1 курс\1-майская демонстрация - 1 курс\20180501_122438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51520" y="4221088"/>
            <a:ext cx="2267744" cy="1224136"/>
          </a:xfrm>
          <a:prstGeom prst="rect">
            <a:avLst/>
          </a:prstGeom>
          <a:noFill/>
        </p:spPr>
      </p:pic>
      <p:pic>
        <p:nvPicPr>
          <p:cNvPr id="38916" name="Picture 4" descr="G:\Выпуск-2019\1 курс\Баскетбол 1 к. 02.2018-юноши\Финал 2 место\20180213_174906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483768" y="4221088"/>
            <a:ext cx="2232248" cy="1255640"/>
          </a:xfrm>
          <a:prstGeom prst="rect">
            <a:avLst/>
          </a:prstGeom>
          <a:noFill/>
        </p:spPr>
      </p:pic>
      <p:pic>
        <p:nvPicPr>
          <p:cNvPr id="38919" name="Picture 7" descr="G:\Выпуск-2019\1 курс\Кросс 09.17\20170924_120037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339752" y="5445224"/>
            <a:ext cx="2179734" cy="1226101"/>
          </a:xfrm>
          <a:prstGeom prst="rect">
            <a:avLst/>
          </a:prstGeom>
          <a:noFill/>
        </p:spPr>
      </p:pic>
      <p:pic>
        <p:nvPicPr>
          <p:cNvPr id="38923" name="Picture 11" descr="G:\Выпуск-2019\1 курс\Музей истории\IMG-20171116-WA0009.jp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283968" y="5301208"/>
            <a:ext cx="1872208" cy="1368152"/>
          </a:xfrm>
          <a:prstGeom prst="rect">
            <a:avLst/>
          </a:prstGeom>
          <a:noFill/>
        </p:spPr>
      </p:pic>
      <p:pic>
        <p:nvPicPr>
          <p:cNvPr id="38924" name="Picture 12" descr="G:\Выпуск-2019\1 курс\Строевая к 23 февраля - 21.02.2018\IMG-20180221-WA0006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156176" y="5183814"/>
            <a:ext cx="2088232" cy="1485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Курсы повышения квалификации на тему Проектная деятельность-в рамках Республиканского НПК\20171215_16080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836712"/>
            <a:ext cx="3600399" cy="2304256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91264" cy="76470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повышения квалификации по профилю педагогической деятельности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Для аттестации\Удостоверение 2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3872867" y="743757"/>
            <a:ext cx="3456384" cy="62345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23528" y="5589240"/>
            <a:ext cx="8424936" cy="1080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anchor="b">
            <a:noAutofit/>
          </a:bodyPr>
          <a:lstStyle/>
          <a:p>
            <a:pPr lvl="0" algn="just">
              <a:spcBef>
                <a:spcPct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«Проектная деятельность в профессиональной образовательной организации» в объеме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36 часов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ГАУ ДПО РС (Я) «Институт развития профессионального образования»</a:t>
            </a:r>
            <a:endParaRPr kumimoji="0" lang="ru-RU" sz="2000" b="0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7544" y="0"/>
            <a:ext cx="8291264" cy="76470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Результаты повышения квалификации по профилю педагогической деятельности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4" name="Picture 2" descr="H:\КПК по бизнес-сообществу ИРПО-2018\IMG-20180411-WA000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48064" y="764704"/>
            <a:ext cx="3528392" cy="2088232"/>
          </a:xfrm>
          <a:prstGeom prst="rect">
            <a:avLst/>
          </a:prstGeom>
          <a:noFill/>
        </p:spPr>
      </p:pic>
      <p:pic>
        <p:nvPicPr>
          <p:cNvPr id="3075" name="Picture 3" descr="G:\Для аттестации\Удостоверение 3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367644" y="1016732"/>
            <a:ext cx="3456384" cy="5688632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23528" y="5661248"/>
            <a:ext cx="8424936" cy="8640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anchor="b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«Создание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бизнес-сообщества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 системе СПО» в объеме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16 часов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ГАУ ДПО РС (Я) «Институт развития профессионального образования»</a:t>
            </a:r>
            <a:endParaRPr kumimoji="0" lang="ru-RU" sz="2000" b="0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Для аттестации\удостоверение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1043609" y="44626"/>
            <a:ext cx="2016221" cy="37444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7544" y="0"/>
            <a:ext cx="8291264" cy="76470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Результаты повышения квалификации по профилю педагогической деятельности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099" name="Picture 3" descr="G:\Для аттестации\сертификат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9552" y="3140968"/>
            <a:ext cx="2947476" cy="331236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95936" y="908720"/>
            <a:ext cx="4680520" cy="22322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anchor="b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«Современные технологии социальной работы в различных сферах жизнедеятельности»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объеме 108 часов –</a:t>
            </a:r>
          </a:p>
          <a:p>
            <a:pPr lvl="0" algn="ctr">
              <a:spcBef>
                <a:spcPct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АНО ДПО «Волгоградская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Гуманитарная Академия профессиональной подготовки специалистов социальной сферы» по дополнительной профессиональной программе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b="0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995936" y="3645024"/>
            <a:ext cx="4680520" cy="20162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anchor="b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Сертификат о наличии необходимой компетенции, установленный профессиональным стандартом </a:t>
            </a:r>
          </a:p>
          <a:p>
            <a:pPr lvl="0" algn="ctr"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«Специалист по социальной работе» </a:t>
            </a:r>
          </a:p>
          <a:p>
            <a:pPr lvl="0" algn="ctr"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выполнения трудовых функций</a:t>
            </a:r>
          </a:p>
          <a:p>
            <a:pPr lvl="0" algn="ctr">
              <a:spcBef>
                <a:spcPct val="0"/>
              </a:spcBef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сфере социального обслуживания</a:t>
            </a:r>
            <a:endParaRPr kumimoji="0" lang="ru-RU" b="0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67544" y="0"/>
            <a:ext cx="8291264" cy="620688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Дополнительное профессиональное образование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123" name="Picture 3" descr="G:\Для аттестации\Диплом о переподготовке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539552" y="476672"/>
            <a:ext cx="3600400" cy="4320480"/>
          </a:xfrm>
          <a:prstGeom prst="rect">
            <a:avLst/>
          </a:prstGeom>
          <a:noFill/>
        </p:spPr>
      </p:pic>
      <p:pic>
        <p:nvPicPr>
          <p:cNvPr id="5124" name="Picture 4" descr="G:\Для аттестации\диплом 1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836712"/>
            <a:ext cx="2016224" cy="3600400"/>
          </a:xfrm>
          <a:prstGeom prst="rect">
            <a:avLst/>
          </a:prstGeom>
          <a:noFill/>
        </p:spPr>
      </p:pic>
      <p:pic>
        <p:nvPicPr>
          <p:cNvPr id="5125" name="Picture 5" descr="G:\Для аттестации\диплом 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88224" y="836712"/>
            <a:ext cx="2160240" cy="3600400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23528" y="4725144"/>
            <a:ext cx="8424936" cy="1800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anchor="b">
            <a:noAutofit/>
          </a:bodyPr>
          <a:lstStyle/>
          <a:p>
            <a:pPr lvl="0" algn="just">
              <a:spcBef>
                <a:spcPct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 год - АОУ РС (Я) «Институт развития образования и повышения квалификации им. С.Н. Донского-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Диплом о профессиональной переподготовке ПП № 0050390 по направлению: 033411 «Педагогика дополнительного образования» специализация: педагог дополнительного образования. Защитилась на «отлично». Всего – 600 часов.</a:t>
            </a:r>
            <a:endParaRPr kumimoji="0" lang="ru-RU" sz="2000" b="0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67544" y="0"/>
            <a:ext cx="8291264" cy="620688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Стажировка и обучение в профильных организациях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3419872" y="764704"/>
            <a:ext cx="4978896" cy="190080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2015 год – стажировка в Департаменте социального обслуживания населения Министерства труда и социального развития Республики Саха (Якутия)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7" name="Picture 3" descr="G:\Для аттестации\справка 1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96136" y="3284984"/>
            <a:ext cx="2943403" cy="3212976"/>
          </a:xfrm>
          <a:prstGeom prst="rect">
            <a:avLst/>
          </a:prstGeom>
          <a:noFill/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323528" y="4077072"/>
            <a:ext cx="5266928" cy="2304256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274320" lvl="0" indent="-274320" algn="just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2017 год –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производственное обучение по вопросам правового регулирования социальной защиты инвалидов, Ветеранов тыла и труда в учреждениях социального обслуживания населения на базе ГБУ РС (Я) «Комплексный центр социального обслуживания населения г. Якутска» Министерства труда и социального развития Республики Саха (Якутия)</a:t>
            </a:r>
            <a:endParaRPr kumimoji="0" lang="ru-RU" sz="3200" b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8" name="Picture 4" descr="G:\Для аттестации\справка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23529" y="692696"/>
            <a:ext cx="3024335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sz="quarter" idx="1"/>
          </p:nvPr>
        </p:nvGraphicFramePr>
        <p:xfrm>
          <a:off x="179512" y="620688"/>
          <a:ext cx="532859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467544" y="0"/>
            <a:ext cx="8291264" cy="54868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2. Результаты  учебной  деятельности  по  итогам  мониторинга</a:t>
            </a:r>
            <a:endParaRPr kumimoji="0" lang="ru-RU" sz="2000" b="0" i="0" u="none" strike="noStrike" kern="120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6" name="Содержимое 4"/>
          <p:cNvGraphicFramePr>
            <a:graphicFrameLocks/>
          </p:cNvGraphicFramePr>
          <p:nvPr/>
        </p:nvGraphicFramePr>
        <p:xfrm>
          <a:off x="3419872" y="3573016"/>
          <a:ext cx="547260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1597</TotalTime>
  <Words>2691</Words>
  <Application>Microsoft Office PowerPoint</Application>
  <PresentationFormat>Экран (4:3)</PresentationFormat>
  <Paragraphs>241</Paragraphs>
  <Slides>35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Эркер</vt:lpstr>
      <vt:lpstr>Acrobat Document</vt:lpstr>
      <vt:lpstr> Министерство образования и науки РС (Я) ГБПОУ РС (Я) «Якутский сельскохозяйственный техникум»</vt:lpstr>
      <vt:lpstr>Слайд 2</vt:lpstr>
      <vt:lpstr>1. Результаты повышения квалификации по профилю педагогической деятельности</vt:lpstr>
      <vt:lpstr>Результаты повышения квалификации по профилю педагогической деятельности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РС (Я) ГБПОУ РС (Я) «Якутский сельскохозяйственный техникум»</dc:title>
  <dc:creator>Admin</dc:creator>
  <cp:lastModifiedBy>user</cp:lastModifiedBy>
  <cp:revision>206</cp:revision>
  <dcterms:created xsi:type="dcterms:W3CDTF">2018-11-26T10:14:42Z</dcterms:created>
  <dcterms:modified xsi:type="dcterms:W3CDTF">2018-11-30T07:32:31Z</dcterms:modified>
</cp:coreProperties>
</file>