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9"/>
  </p:notesMasterIdLst>
  <p:sldIdLst>
    <p:sldId id="256" r:id="rId2"/>
    <p:sldId id="265" r:id="rId3"/>
    <p:sldId id="262" r:id="rId4"/>
    <p:sldId id="266" r:id="rId5"/>
    <p:sldId id="258" r:id="rId6"/>
    <p:sldId id="264" r:id="rId7"/>
    <p:sldId id="259" r:id="rId8"/>
    <p:sldId id="267" r:id="rId9"/>
    <p:sldId id="282" r:id="rId10"/>
    <p:sldId id="268" r:id="rId11"/>
    <p:sldId id="278" r:id="rId12"/>
    <p:sldId id="308" r:id="rId13"/>
    <p:sldId id="321" r:id="rId14"/>
    <p:sldId id="283" r:id="rId15"/>
    <p:sldId id="312" r:id="rId16"/>
    <p:sldId id="310" r:id="rId17"/>
    <p:sldId id="284" r:id="rId18"/>
    <p:sldId id="314" r:id="rId19"/>
    <p:sldId id="311" r:id="rId20"/>
    <p:sldId id="315" r:id="rId21"/>
    <p:sldId id="285" r:id="rId22"/>
    <p:sldId id="313" r:id="rId23"/>
    <p:sldId id="316" r:id="rId24"/>
    <p:sldId id="286" r:id="rId25"/>
    <p:sldId id="309" r:id="rId26"/>
    <p:sldId id="287" r:id="rId27"/>
    <p:sldId id="288" r:id="rId28"/>
    <p:sldId id="290" r:id="rId29"/>
    <p:sldId id="294" r:id="rId30"/>
    <p:sldId id="296" r:id="rId31"/>
    <p:sldId id="306" r:id="rId32"/>
    <p:sldId id="298" r:id="rId33"/>
    <p:sldId id="299" r:id="rId34"/>
    <p:sldId id="305" r:id="rId35"/>
    <p:sldId id="318" r:id="rId36"/>
    <p:sldId id="319" r:id="rId37"/>
    <p:sldId id="320"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varScale="1">
        <p:scale>
          <a:sx n="69" d="100"/>
          <a:sy n="69" d="100"/>
        </p:scale>
        <p:origin x="55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2016</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Лист1!$A$2:$A$3</c:f>
              <c:strCache>
                <c:ptCount val="2"/>
                <c:pt idx="0">
                  <c:v>учебные занятия </c:v>
                </c:pt>
                <c:pt idx="1">
                  <c:v>секции </c:v>
                </c:pt>
              </c:strCache>
            </c:strRef>
          </c:cat>
          <c:val>
            <c:numRef>
              <c:f>Лист1!$B$2:$B$3</c:f>
              <c:numCache>
                <c:formatCode>General</c:formatCode>
                <c:ptCount val="2"/>
                <c:pt idx="0">
                  <c:v>100</c:v>
                </c:pt>
                <c:pt idx="1">
                  <c:v>38</c:v>
                </c:pt>
              </c:numCache>
            </c:numRef>
          </c:val>
          <c:extLst>
            <c:ext xmlns:c16="http://schemas.microsoft.com/office/drawing/2014/chart" uri="{C3380CC4-5D6E-409C-BE32-E72D297353CC}">
              <c16:uniqueId val="{00000000-452D-438B-8429-A72A7F859F90}"/>
            </c:ext>
          </c:extLst>
        </c:ser>
        <c:ser>
          <c:idx val="1"/>
          <c:order val="1"/>
          <c:tx>
            <c:strRef>
              <c:f>Лист1!$C$1</c:f>
              <c:strCache>
                <c:ptCount val="1"/>
                <c:pt idx="0">
                  <c:v>2017</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Лист1!$A$2:$A$3</c:f>
              <c:strCache>
                <c:ptCount val="2"/>
                <c:pt idx="0">
                  <c:v>учебные занятия </c:v>
                </c:pt>
                <c:pt idx="1">
                  <c:v>секции </c:v>
                </c:pt>
              </c:strCache>
            </c:strRef>
          </c:cat>
          <c:val>
            <c:numRef>
              <c:f>Лист1!$C$2:$C$3</c:f>
              <c:numCache>
                <c:formatCode>General</c:formatCode>
                <c:ptCount val="2"/>
                <c:pt idx="0">
                  <c:v>100</c:v>
                </c:pt>
                <c:pt idx="1">
                  <c:v>42</c:v>
                </c:pt>
              </c:numCache>
            </c:numRef>
          </c:val>
          <c:extLst>
            <c:ext xmlns:c16="http://schemas.microsoft.com/office/drawing/2014/chart" uri="{C3380CC4-5D6E-409C-BE32-E72D297353CC}">
              <c16:uniqueId val="{00000001-452D-438B-8429-A72A7F859F90}"/>
            </c:ext>
          </c:extLst>
        </c:ser>
        <c:ser>
          <c:idx val="2"/>
          <c:order val="2"/>
          <c:tx>
            <c:strRef>
              <c:f>Лист1!$D$1</c:f>
              <c:strCache>
                <c:ptCount val="1"/>
                <c:pt idx="0">
                  <c:v>2918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Лист1!$A$2:$A$3</c:f>
              <c:strCache>
                <c:ptCount val="2"/>
                <c:pt idx="0">
                  <c:v>учебные занятия </c:v>
                </c:pt>
                <c:pt idx="1">
                  <c:v>секции </c:v>
                </c:pt>
              </c:strCache>
            </c:strRef>
          </c:cat>
          <c:val>
            <c:numRef>
              <c:f>Лист1!$D$2:$D$3</c:f>
              <c:numCache>
                <c:formatCode>General</c:formatCode>
                <c:ptCount val="2"/>
                <c:pt idx="0">
                  <c:v>100</c:v>
                </c:pt>
                <c:pt idx="1">
                  <c:v>45</c:v>
                </c:pt>
              </c:numCache>
            </c:numRef>
          </c:val>
          <c:extLst>
            <c:ext xmlns:c16="http://schemas.microsoft.com/office/drawing/2014/chart" uri="{C3380CC4-5D6E-409C-BE32-E72D297353CC}">
              <c16:uniqueId val="{00000002-452D-438B-8429-A72A7F859F90}"/>
            </c:ext>
          </c:extLst>
        </c:ser>
        <c:dLbls>
          <c:showLegendKey val="0"/>
          <c:showVal val="0"/>
          <c:showCatName val="0"/>
          <c:showSerName val="0"/>
          <c:showPercent val="0"/>
          <c:showBubbleSize val="0"/>
        </c:dLbls>
        <c:gapWidth val="150"/>
        <c:axId val="71333760"/>
        <c:axId val="71335296"/>
      </c:barChart>
      <c:catAx>
        <c:axId val="71333760"/>
        <c:scaling>
          <c:orientation val="minMax"/>
        </c:scaling>
        <c:delete val="0"/>
        <c:axPos val="b"/>
        <c:numFmt formatCode="General" sourceLinked="0"/>
        <c:majorTickMark val="out"/>
        <c:minorTickMark val="none"/>
        <c:tickLblPos val="nextTo"/>
        <c:crossAx val="71335296"/>
        <c:crosses val="autoZero"/>
        <c:auto val="1"/>
        <c:lblAlgn val="ctr"/>
        <c:lblOffset val="100"/>
        <c:noMultiLvlLbl val="0"/>
      </c:catAx>
      <c:valAx>
        <c:axId val="71335296"/>
        <c:scaling>
          <c:orientation val="minMax"/>
        </c:scaling>
        <c:delete val="0"/>
        <c:axPos val="l"/>
        <c:majorGridlines/>
        <c:numFmt formatCode="General" sourceLinked="1"/>
        <c:majorTickMark val="out"/>
        <c:minorTickMark val="none"/>
        <c:tickLblPos val="nextTo"/>
        <c:crossAx val="71333760"/>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Лист1!$A$2:$A$4</c:f>
              <c:numCache>
                <c:formatCode>General</c:formatCode>
                <c:ptCount val="3"/>
                <c:pt idx="0">
                  <c:v>2016</c:v>
                </c:pt>
                <c:pt idx="1">
                  <c:v>2017</c:v>
                </c:pt>
                <c:pt idx="2">
                  <c:v>2018</c:v>
                </c:pt>
              </c:numCache>
            </c:numRef>
          </c:cat>
          <c:val>
            <c:numRef>
              <c:f>Лист1!$B$2:$B$4</c:f>
              <c:numCache>
                <c:formatCode>General</c:formatCode>
                <c:ptCount val="3"/>
                <c:pt idx="0">
                  <c:v>10</c:v>
                </c:pt>
                <c:pt idx="1">
                  <c:v>14</c:v>
                </c:pt>
                <c:pt idx="2">
                  <c:v>16</c:v>
                </c:pt>
              </c:numCache>
            </c:numRef>
          </c:val>
          <c:extLst>
            <c:ext xmlns:c16="http://schemas.microsoft.com/office/drawing/2014/chart" uri="{C3380CC4-5D6E-409C-BE32-E72D297353CC}">
              <c16:uniqueId val="{00000000-6CB1-4C93-B865-E90DBC5C861F}"/>
            </c:ext>
          </c:extLst>
        </c:ser>
        <c:dLbls>
          <c:showLegendKey val="0"/>
          <c:showVal val="0"/>
          <c:showCatName val="0"/>
          <c:showSerName val="0"/>
          <c:showPercent val="0"/>
          <c:showBubbleSize val="0"/>
        </c:dLbls>
        <c:gapWidth val="150"/>
        <c:axId val="57139200"/>
        <c:axId val="57140736"/>
      </c:barChart>
      <c:catAx>
        <c:axId val="57139200"/>
        <c:scaling>
          <c:orientation val="minMax"/>
        </c:scaling>
        <c:delete val="0"/>
        <c:axPos val="b"/>
        <c:numFmt formatCode="General" sourceLinked="1"/>
        <c:majorTickMark val="out"/>
        <c:minorTickMark val="none"/>
        <c:tickLblPos val="nextTo"/>
        <c:crossAx val="57140736"/>
        <c:crosses val="autoZero"/>
        <c:auto val="1"/>
        <c:lblAlgn val="ctr"/>
        <c:lblOffset val="100"/>
        <c:noMultiLvlLbl val="0"/>
      </c:catAx>
      <c:valAx>
        <c:axId val="57140736"/>
        <c:scaling>
          <c:orientation val="minMax"/>
        </c:scaling>
        <c:delete val="1"/>
        <c:axPos val="l"/>
        <c:majorGridlines/>
        <c:numFmt formatCode="General" sourceLinked="1"/>
        <c:majorTickMark val="out"/>
        <c:minorTickMark val="none"/>
        <c:tickLblPos val="nextTo"/>
        <c:crossAx val="5713920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8E73CC-1651-420D-8034-582A8F705281}" type="datetimeFigureOut">
              <a:rPr lang="ru-RU" smtClean="0"/>
              <a:pPr/>
              <a:t>30.01.2019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52339B-98C3-4C8A-ACC5-EA09A874FBF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81747BEF-9E8F-4596-88B3-31D99F3BDDE8}" type="datetimeFigureOut">
              <a:rPr lang="ru-RU" smtClean="0"/>
              <a:pPr/>
              <a:t>30.01.2019</a:t>
            </a:fld>
            <a:endParaRPr lang="ru-RU"/>
          </a:p>
        </p:txBody>
      </p:sp>
      <p:sp>
        <p:nvSpPr>
          <p:cNvPr id="17" name="Нижний колонтитул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ru-RU"/>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fld id="{2778140A-95C9-4BED-8FE4-43852ED8527F}"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1747BEF-9E8F-4596-88B3-31D99F3BDDE8}" type="datetimeFigureOut">
              <a:rPr lang="ru-RU" smtClean="0"/>
              <a:pPr/>
              <a:t>30.01.2019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78140A-95C9-4BED-8FE4-43852ED8527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0"/>
            <a:ext cx="2057400" cy="55165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6553200" y="6248402"/>
            <a:ext cx="2209800" cy="365125"/>
          </a:xfrm>
        </p:spPr>
        <p:txBody>
          <a:bodyPr/>
          <a:lstStyle/>
          <a:p>
            <a:fld id="{81747BEF-9E8F-4596-88B3-31D99F3BDDE8}" type="datetimeFigureOut">
              <a:rPr lang="ru-RU" smtClean="0"/>
              <a:pPr/>
              <a:t>30.01.2019</a:t>
            </a:fld>
            <a:endParaRPr lang="ru-RU"/>
          </a:p>
        </p:txBody>
      </p:sp>
      <p:sp>
        <p:nvSpPr>
          <p:cNvPr id="5" name="Нижний колонтитул 4"/>
          <p:cNvSpPr>
            <a:spLocks noGrp="1"/>
          </p:cNvSpPr>
          <p:nvPr>
            <p:ph type="ftr" sz="quarter" idx="11"/>
          </p:nvPr>
        </p:nvSpPr>
        <p:spPr>
          <a:xfrm>
            <a:off x="457201" y="6248207"/>
            <a:ext cx="5573483" cy="365125"/>
          </a:xfrm>
        </p:spPr>
        <p:txBody>
          <a:bodyPr/>
          <a:lstStyle/>
          <a:p>
            <a:endParaRPr lang="ru-RU"/>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Номер слайда 5"/>
          <p:cNvSpPr>
            <a:spLocks noGrp="1"/>
          </p:cNvSpPr>
          <p:nvPr>
            <p:ph type="sldNum" sz="quarter" idx="12"/>
          </p:nvPr>
        </p:nvSpPr>
        <p:spPr>
          <a:xfrm rot="5400000">
            <a:off x="5989638" y="144462"/>
            <a:ext cx="533400" cy="244476"/>
          </a:xfrm>
        </p:spPr>
        <p:txBody>
          <a:bodyPr/>
          <a:lstStyle/>
          <a:p>
            <a:fld id="{2778140A-95C9-4BED-8FE4-43852ED8527F}"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81747BEF-9E8F-4596-88B3-31D99F3BDDE8}" type="datetimeFigureOut">
              <a:rPr lang="ru-RU" smtClean="0"/>
              <a:pPr/>
              <a:t>30.01.2019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lvl1pPr>
              <a:defRPr>
                <a:solidFill>
                  <a:srgbClr val="FFFFFF"/>
                </a:solidFill>
              </a:defRPr>
            </a:lvl1pPr>
          </a:lstStyle>
          <a:p>
            <a:fld id="{2778140A-95C9-4BED-8FE4-43852ED8527F}" type="slidenum">
              <a:rPr lang="ru-RU" smtClean="0"/>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81747BEF-9E8F-4596-88B3-31D99F3BDDE8}" type="datetimeFigureOut">
              <a:rPr lang="ru-RU" smtClean="0"/>
              <a:pPr/>
              <a:t>30.01.2019</a:t>
            </a:fld>
            <a:endParaRPr lang="ru-RU"/>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778140A-95C9-4BED-8FE4-43852ED8527F}" type="slidenum">
              <a:rPr lang="ru-RU" smtClean="0"/>
              <a:pPr/>
              <a:t>‹#›</a:t>
            </a:fld>
            <a:endParaRPr lang="ru-RU"/>
          </a:p>
        </p:txBody>
      </p:sp>
      <p:sp>
        <p:nvSpPr>
          <p:cNvPr id="14" name="Нижний колонтитул 13"/>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8" name="Дата 7"/>
          <p:cNvSpPr>
            <a:spLocks noGrp="1"/>
          </p:cNvSpPr>
          <p:nvPr>
            <p:ph type="dt" sz="half" idx="15"/>
          </p:nvPr>
        </p:nvSpPr>
        <p:spPr/>
        <p:txBody>
          <a:bodyPr rtlCol="0"/>
          <a:lstStyle/>
          <a:p>
            <a:fld id="{81747BEF-9E8F-4596-88B3-31D99F3BDDE8}" type="datetimeFigureOut">
              <a:rPr lang="ru-RU" smtClean="0"/>
              <a:pPr/>
              <a:t>30.01.2019</a:t>
            </a:fld>
            <a:endParaRPr lang="ru-RU"/>
          </a:p>
        </p:txBody>
      </p:sp>
      <p:sp>
        <p:nvSpPr>
          <p:cNvPr id="10" name="Номер слайда 9"/>
          <p:cNvSpPr>
            <a:spLocks noGrp="1"/>
          </p:cNvSpPr>
          <p:nvPr>
            <p:ph type="sldNum" sz="quarter" idx="16"/>
          </p:nvPr>
        </p:nvSpPr>
        <p:spPr/>
        <p:txBody>
          <a:bodyPr rtlCol="0"/>
          <a:lstStyle/>
          <a:p>
            <a:fld id="{2778140A-95C9-4BED-8FE4-43852ED8527F}" type="slidenum">
              <a:rPr lang="ru-RU" smtClean="0"/>
              <a:pPr/>
              <a:t>‹#›</a:t>
            </a:fld>
            <a:endParaRPr lang="ru-RU"/>
          </a:p>
        </p:txBody>
      </p:sp>
      <p:sp>
        <p:nvSpPr>
          <p:cNvPr id="12" name="Нижний колонтитул 11"/>
          <p:cNvSpPr>
            <a:spLocks noGrp="1"/>
          </p:cNvSpPr>
          <p:nvPr>
            <p:ph type="ftr" sz="quarter" idx="17"/>
          </p:nvPr>
        </p:nvSpPr>
        <p:spPr/>
        <p:txBody>
          <a:bodyPr rtlCol="0"/>
          <a:lstStyle/>
          <a:p>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smtClean="0"/>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5"/>
          </p:nvPr>
        </p:nvSpPr>
        <p:spPr/>
        <p:txBody>
          <a:bodyPr rtlCol="0"/>
          <a:lstStyle/>
          <a:p>
            <a:fld id="{81747BEF-9E8F-4596-88B3-31D99F3BDDE8}" type="datetimeFigureOut">
              <a:rPr lang="ru-RU" smtClean="0"/>
              <a:pPr/>
              <a:t>30.01.2019</a:t>
            </a:fld>
            <a:endParaRPr lang="ru-RU"/>
          </a:p>
        </p:txBody>
      </p:sp>
      <p:sp>
        <p:nvSpPr>
          <p:cNvPr id="12" name="Номер слайда 11"/>
          <p:cNvSpPr>
            <a:spLocks noGrp="1"/>
          </p:cNvSpPr>
          <p:nvPr>
            <p:ph type="sldNum" sz="quarter" idx="16"/>
          </p:nvPr>
        </p:nvSpPr>
        <p:spPr/>
        <p:txBody>
          <a:bodyPr rtlCol="0"/>
          <a:lstStyle/>
          <a:p>
            <a:fld id="{2778140A-95C9-4BED-8FE4-43852ED8527F}" type="slidenum">
              <a:rPr lang="ru-RU" smtClean="0"/>
              <a:pPr/>
              <a:t>‹#›</a:t>
            </a:fld>
            <a:endParaRPr lang="ru-RU"/>
          </a:p>
        </p:txBody>
      </p:sp>
      <p:sp>
        <p:nvSpPr>
          <p:cNvPr id="14" name="Нижний колонтитул 13"/>
          <p:cNvSpPr>
            <a:spLocks noGrp="1"/>
          </p:cNvSpPr>
          <p:nvPr>
            <p:ph type="ftr" sz="quarter" idx="17"/>
          </p:nvPr>
        </p:nvSpPr>
        <p:spPr/>
        <p:txBody>
          <a:bodyPr rtlCol="0"/>
          <a:lstStyle/>
          <a:p>
            <a:endParaRPr lang="ru-RU"/>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81747BEF-9E8F-4596-88B3-31D99F3BDDE8}" type="datetimeFigureOut">
              <a:rPr lang="ru-RU" smtClean="0"/>
              <a:pPr/>
              <a:t>30.01.2019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lvl1pPr>
              <a:defRPr>
                <a:solidFill>
                  <a:srgbClr val="FFFFFF"/>
                </a:solidFill>
              </a:defRPr>
            </a:lvl1pPr>
          </a:lstStyle>
          <a:p>
            <a:fld id="{2778140A-95C9-4BED-8FE4-43852ED8527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1747BEF-9E8F-4596-88B3-31D99F3BDDE8}" type="datetimeFigureOut">
              <a:rPr lang="ru-RU" smtClean="0"/>
              <a:pPr/>
              <a:t>30.01.2019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fld id="{2778140A-95C9-4BED-8FE4-43852ED8527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4400" b="0"/>
            </a:lvl1p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81747BEF-9E8F-4596-88B3-31D99F3BDDE8}" type="datetimeFigureOut">
              <a:rPr lang="ru-RU" smtClean="0"/>
              <a:pPr/>
              <a:t>30.01.2019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lvl1pPr>
              <a:defRPr>
                <a:solidFill>
                  <a:srgbClr val="FFFFFF"/>
                </a:solidFill>
              </a:defRPr>
            </a:lvl1pPr>
          </a:lstStyle>
          <a:p>
            <a:fld id="{2778140A-95C9-4BED-8FE4-43852ED8527F}" type="slidenum">
              <a:rPr lang="ru-RU" smtClean="0"/>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ru-RU" smtClean="0"/>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Дата 11"/>
          <p:cNvSpPr>
            <a:spLocks noGrp="1"/>
          </p:cNvSpPr>
          <p:nvPr>
            <p:ph type="dt" sz="half" idx="10"/>
          </p:nvPr>
        </p:nvSpPr>
        <p:spPr>
          <a:xfrm>
            <a:off x="6248400" y="6248400"/>
            <a:ext cx="2667000" cy="365125"/>
          </a:xfrm>
        </p:spPr>
        <p:txBody>
          <a:bodyPr rtlCol="0"/>
          <a:lstStyle/>
          <a:p>
            <a:fld id="{81747BEF-9E8F-4596-88B3-31D99F3BDDE8}" type="datetimeFigureOut">
              <a:rPr lang="ru-RU" smtClean="0"/>
              <a:pPr/>
              <a:t>30.01.2019</a:t>
            </a:fld>
            <a:endParaRPr lang="ru-RU"/>
          </a:p>
        </p:txBody>
      </p:sp>
      <p:sp>
        <p:nvSpPr>
          <p:cNvPr id="13" name="Номер слайда 12"/>
          <p:cNvSpPr>
            <a:spLocks noGrp="1"/>
          </p:cNvSpPr>
          <p:nvPr>
            <p:ph type="sldNum" sz="quarter" idx="11"/>
          </p:nvPr>
        </p:nvSpPr>
        <p:spPr>
          <a:xfrm>
            <a:off x="0" y="4667249"/>
            <a:ext cx="1447800" cy="663578"/>
          </a:xfrm>
        </p:spPr>
        <p:txBody>
          <a:bodyPr rtlCol="0"/>
          <a:lstStyle>
            <a:lvl1pPr>
              <a:defRPr sz="2800"/>
            </a:lvl1pPr>
          </a:lstStyle>
          <a:p>
            <a:fld id="{2778140A-95C9-4BED-8FE4-43852ED8527F}" type="slidenum">
              <a:rPr lang="ru-RU" smtClean="0"/>
              <a:pPr/>
              <a:t>‹#›</a:t>
            </a:fld>
            <a:endParaRPr lang="ru-RU"/>
          </a:p>
        </p:txBody>
      </p:sp>
      <p:sp>
        <p:nvSpPr>
          <p:cNvPr id="14" name="Нижний колонтитул 13"/>
          <p:cNvSpPr>
            <a:spLocks noGrp="1"/>
          </p:cNvSpPr>
          <p:nvPr>
            <p:ph type="ftr" sz="quarter" idx="12"/>
          </p:nvPr>
        </p:nvSpPr>
        <p:spPr>
          <a:xfrm>
            <a:off x="1600200" y="6248206"/>
            <a:ext cx="4572000" cy="365125"/>
          </a:xfrm>
        </p:spPr>
        <p:txBody>
          <a:bodyPr rtlCol="0"/>
          <a:lstStyle/>
          <a:p>
            <a:endParaRPr lang="ru-RU"/>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ru-RU" smtClean="0"/>
              <a:t>Вставка рисунка</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1747BEF-9E8F-4596-88B3-31D99F3BDDE8}" type="datetimeFigureOut">
              <a:rPr lang="ru-RU" smtClean="0"/>
              <a:pPr/>
              <a:t>30.01.2019</a:t>
            </a:fld>
            <a:endParaRPr lang="ru-RU"/>
          </a:p>
        </p:txBody>
      </p:sp>
      <p:sp>
        <p:nvSpPr>
          <p:cNvPr id="3" name="Нижний колонтитул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ru-RU"/>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778140A-95C9-4BED-8FE4-43852ED8527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infourok.ru/osipov-oleg-sofronovich"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57356" y="357166"/>
            <a:ext cx="6143668" cy="571504"/>
          </a:xfrm>
        </p:spPr>
        <p:txBody>
          <a:bodyPr>
            <a:normAutofit/>
          </a:bodyPr>
          <a:lstStyle/>
          <a:p>
            <a:pPr algn="ctr"/>
            <a:r>
              <a:rPr lang="ru-RU" sz="2800" b="1" i="1" dirty="0" smtClean="0">
                <a:solidFill>
                  <a:srgbClr val="C00000"/>
                </a:solidFill>
                <a:latin typeface="Times New Roman" pitchFamily="18" charset="0"/>
                <a:cs typeface="Times New Roman" pitchFamily="18" charset="0"/>
              </a:rPr>
              <a:t>Осипов </a:t>
            </a:r>
            <a:r>
              <a:rPr lang="ru-RU" sz="2800" b="1" i="1" dirty="0" err="1" smtClean="0">
                <a:solidFill>
                  <a:srgbClr val="C00000"/>
                </a:solidFill>
                <a:latin typeface="Times New Roman" pitchFamily="18" charset="0"/>
                <a:cs typeface="Times New Roman" pitchFamily="18" charset="0"/>
              </a:rPr>
              <a:t>олег</a:t>
            </a:r>
            <a:r>
              <a:rPr lang="ru-RU" sz="2800" b="1" i="1" dirty="0" smtClean="0">
                <a:solidFill>
                  <a:srgbClr val="C00000"/>
                </a:solidFill>
                <a:latin typeface="Times New Roman" pitchFamily="18" charset="0"/>
                <a:cs typeface="Times New Roman" pitchFamily="18" charset="0"/>
              </a:rPr>
              <a:t> </a:t>
            </a:r>
            <a:r>
              <a:rPr lang="ru-RU" sz="2800" b="1" i="1" dirty="0" err="1" smtClean="0">
                <a:solidFill>
                  <a:srgbClr val="C00000"/>
                </a:solidFill>
                <a:latin typeface="Times New Roman" pitchFamily="18" charset="0"/>
                <a:cs typeface="Times New Roman" pitchFamily="18" charset="0"/>
              </a:rPr>
              <a:t>софронович</a:t>
            </a:r>
            <a:endParaRPr lang="ru-RU" sz="2800" b="1" i="1" dirty="0">
              <a:solidFill>
                <a:srgbClr val="C0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857488" y="1142984"/>
            <a:ext cx="6210312" cy="5592853"/>
          </a:xfrm>
        </p:spPr>
        <p:txBody>
          <a:bodyPr>
            <a:normAutofit/>
          </a:bodyPr>
          <a:lstStyle/>
          <a:p>
            <a:pPr eaLnBrk="0" hangingPunct="0">
              <a:spcBef>
                <a:spcPts val="0"/>
              </a:spcBef>
            </a:pPr>
            <a:r>
              <a:rPr lang="ru-RU" sz="1500" b="1" i="1" dirty="0" smtClean="0">
                <a:solidFill>
                  <a:schemeClr val="bg1"/>
                </a:solidFill>
                <a:latin typeface="Times New Roman" pitchFamily="18" charset="0"/>
                <a:ea typeface="Calibri" pitchFamily="34" charset="0"/>
                <a:cs typeface="Times New Roman" pitchFamily="18" charset="0"/>
              </a:rPr>
              <a:t>ГБПОУ РС (Я) «Якутский сельскохозяйственный техникум»</a:t>
            </a:r>
            <a:endParaRPr lang="ru-RU" sz="1500" b="1" i="1" dirty="0" smtClean="0">
              <a:solidFill>
                <a:schemeClr val="bg1"/>
              </a:solidFill>
              <a:ea typeface="Calibri" pitchFamily="34" charset="0"/>
              <a:cs typeface="Times New Roman" pitchFamily="18" charset="0"/>
            </a:endParaRPr>
          </a:p>
          <a:p>
            <a:pPr eaLnBrk="0" hangingPunct="0">
              <a:spcBef>
                <a:spcPts val="0"/>
              </a:spcBef>
            </a:pPr>
            <a:endParaRPr lang="ru-RU" sz="1500" b="1" i="1" dirty="0" smtClean="0">
              <a:solidFill>
                <a:schemeClr val="bg1"/>
              </a:solidFill>
              <a:latin typeface="Times New Roman" pitchFamily="18" charset="0"/>
              <a:ea typeface="Calibri" pitchFamily="34" charset="0"/>
              <a:cs typeface="Times New Roman" pitchFamily="18" charset="0"/>
            </a:endParaRPr>
          </a:p>
          <a:p>
            <a:pPr eaLnBrk="0" hangingPunct="0">
              <a:spcBef>
                <a:spcPts val="0"/>
              </a:spcBef>
            </a:pPr>
            <a:r>
              <a:rPr lang="ru-RU" sz="1500" b="1" i="1" dirty="0" smtClean="0">
                <a:solidFill>
                  <a:schemeClr val="bg1"/>
                </a:solidFill>
                <a:latin typeface="Times New Roman" pitchFamily="18" charset="0"/>
                <a:ea typeface="Calibri" pitchFamily="34" charset="0"/>
                <a:cs typeface="Times New Roman" pitchFamily="18" charset="0"/>
              </a:rPr>
              <a:t>▪  Отличник физической культуры и спорта РС (Я), 2006г.</a:t>
            </a:r>
          </a:p>
          <a:p>
            <a:pPr eaLnBrk="0" hangingPunct="0">
              <a:spcBef>
                <a:spcPts val="0"/>
              </a:spcBef>
              <a:buFont typeface="Wingdings" pitchFamily="2" charset="2"/>
              <a:buChar char="§"/>
            </a:pPr>
            <a:r>
              <a:rPr lang="ru-RU" sz="1500" b="1" i="1" dirty="0" smtClean="0">
                <a:solidFill>
                  <a:schemeClr val="bg1"/>
                </a:solidFill>
                <a:latin typeface="Times New Roman" pitchFamily="18" charset="0"/>
                <a:ea typeface="Calibri" pitchFamily="34" charset="0"/>
                <a:cs typeface="Times New Roman" pitchFamily="18" charset="0"/>
              </a:rPr>
              <a:t>  Отличник образования РС (Я), 2008г.</a:t>
            </a:r>
          </a:p>
          <a:p>
            <a:pPr eaLnBrk="0" hangingPunct="0">
              <a:spcBef>
                <a:spcPts val="0"/>
              </a:spcBef>
              <a:buFont typeface="Wingdings" pitchFamily="2" charset="2"/>
              <a:buChar char="§"/>
            </a:pPr>
            <a:r>
              <a:rPr lang="ru-RU" sz="1500" b="1" i="1" dirty="0" smtClean="0">
                <a:solidFill>
                  <a:schemeClr val="bg1"/>
                </a:solidFill>
                <a:latin typeface="Times New Roman" pitchFamily="18" charset="0"/>
                <a:ea typeface="Calibri" pitchFamily="34" charset="0"/>
                <a:cs typeface="Times New Roman" pitchFamily="18" charset="0"/>
              </a:rPr>
              <a:t>  Отличник профессионального образования РС (Я), 2012г.</a:t>
            </a:r>
          </a:p>
          <a:p>
            <a:pPr eaLnBrk="0" hangingPunct="0">
              <a:spcBef>
                <a:spcPts val="0"/>
              </a:spcBef>
              <a:buFont typeface="Wingdings" pitchFamily="2" charset="2"/>
              <a:buChar char="§"/>
            </a:pPr>
            <a:r>
              <a:rPr lang="ru-RU" sz="1500" b="1" i="1" dirty="0" smtClean="0">
                <a:solidFill>
                  <a:schemeClr val="bg1"/>
                </a:solidFill>
                <a:latin typeface="Times New Roman" pitchFamily="18" charset="0"/>
                <a:ea typeface="Calibri" pitchFamily="34" charset="0"/>
                <a:cs typeface="Times New Roman" pitchFamily="18" charset="0"/>
              </a:rPr>
              <a:t>  Почетный работник ДСО </a:t>
            </a:r>
            <a:r>
              <a:rPr lang="ru-RU" sz="1500" b="1" i="1" dirty="0" smtClean="0">
                <a:solidFill>
                  <a:schemeClr val="bg1"/>
                </a:solidFill>
                <a:latin typeface="Calibri" pitchFamily="34" charset="0"/>
                <a:ea typeface="Calibri" pitchFamily="34" charset="0"/>
                <a:cs typeface="Times New Roman" pitchFamily="18" charset="0"/>
              </a:rPr>
              <a:t>«</a:t>
            </a:r>
            <a:r>
              <a:rPr lang="ru-RU" sz="1500" b="1" i="1" dirty="0" smtClean="0">
                <a:solidFill>
                  <a:schemeClr val="bg1"/>
                </a:solidFill>
                <a:latin typeface="Times New Roman" pitchFamily="18" charset="0"/>
                <a:ea typeface="Calibri" pitchFamily="34" charset="0"/>
                <a:cs typeface="Times New Roman" pitchFamily="18" charset="0"/>
              </a:rPr>
              <a:t>Урожай</a:t>
            </a:r>
            <a:r>
              <a:rPr lang="ru-RU" sz="1500" b="1" i="1" dirty="0" smtClean="0">
                <a:solidFill>
                  <a:schemeClr val="bg1"/>
                </a:solidFill>
                <a:latin typeface="Calibri" pitchFamily="34" charset="0"/>
                <a:ea typeface="Calibri" pitchFamily="34" charset="0"/>
                <a:cs typeface="Times New Roman" pitchFamily="18" charset="0"/>
              </a:rPr>
              <a:t>»</a:t>
            </a:r>
            <a:r>
              <a:rPr lang="ru-RU" sz="1500" b="1" i="1" dirty="0" smtClean="0">
                <a:solidFill>
                  <a:schemeClr val="bg1"/>
                </a:solidFill>
                <a:latin typeface="Times New Roman" pitchFamily="18" charset="0"/>
                <a:ea typeface="Calibri" pitchFamily="34" charset="0"/>
                <a:cs typeface="Times New Roman" pitchFamily="18" charset="0"/>
              </a:rPr>
              <a:t>, 2012г.</a:t>
            </a:r>
          </a:p>
          <a:p>
            <a:pPr eaLnBrk="0" hangingPunct="0">
              <a:spcBef>
                <a:spcPts val="0"/>
              </a:spcBef>
              <a:buFont typeface="Wingdings" pitchFamily="2" charset="2"/>
              <a:buChar char="§"/>
            </a:pPr>
            <a:r>
              <a:rPr lang="ru-RU" sz="1500" b="1" i="1" dirty="0" smtClean="0">
                <a:solidFill>
                  <a:schemeClr val="bg1"/>
                </a:solidFill>
                <a:latin typeface="Times New Roman" pitchFamily="18" charset="0"/>
                <a:ea typeface="Calibri" pitchFamily="34" charset="0"/>
                <a:cs typeface="Times New Roman" pitchFamily="18" charset="0"/>
              </a:rPr>
              <a:t>  Почетный работник СПО России, 2013г.</a:t>
            </a:r>
            <a:endParaRPr lang="ru-RU" sz="1500" b="1" i="1" dirty="0" smtClean="0">
              <a:solidFill>
                <a:schemeClr val="bg1"/>
              </a:solidFill>
              <a:ea typeface="Calibri" pitchFamily="34" charset="0"/>
              <a:cs typeface="Times New Roman" pitchFamily="18" charset="0"/>
            </a:endParaRPr>
          </a:p>
          <a:p>
            <a:pPr eaLnBrk="0" hangingPunct="0">
              <a:spcBef>
                <a:spcPts val="0"/>
              </a:spcBef>
            </a:pPr>
            <a:endParaRPr lang="ru-RU" sz="1500" b="1" i="1" dirty="0" smtClean="0">
              <a:solidFill>
                <a:schemeClr val="bg1"/>
              </a:solidFill>
              <a:ea typeface="Calibri" pitchFamily="34" charset="0"/>
              <a:cs typeface="Times New Roman" pitchFamily="18" charset="0"/>
            </a:endParaRPr>
          </a:p>
          <a:p>
            <a:pPr eaLnBrk="0" hangingPunct="0">
              <a:spcBef>
                <a:spcPts val="0"/>
              </a:spcBef>
            </a:pPr>
            <a:r>
              <a:rPr lang="ru-RU" sz="1500" b="1" i="1" dirty="0" smtClean="0">
                <a:solidFill>
                  <a:schemeClr val="bg1"/>
                </a:solidFill>
                <a:latin typeface="Times New Roman" pitchFamily="18" charset="0"/>
                <a:ea typeface="Calibri" pitchFamily="34" charset="0"/>
                <a:cs typeface="Times New Roman" pitchFamily="18" charset="0"/>
              </a:rPr>
              <a:t>▪  Образование:  высшее, Якутский государственный университет, педагогический факультет, физкультурное отделение. Специальность:  преподаватель физкультуры</a:t>
            </a:r>
            <a:r>
              <a:rPr lang="ru-RU" sz="1500" b="1" i="1" dirty="0" smtClean="0">
                <a:solidFill>
                  <a:schemeClr val="bg1"/>
                </a:solidFill>
                <a:latin typeface="Calibri" pitchFamily="34" charset="0"/>
                <a:ea typeface="Calibri" pitchFamily="34" charset="0"/>
                <a:cs typeface="Times New Roman" pitchFamily="18" charset="0"/>
              </a:rPr>
              <a:t>, </a:t>
            </a:r>
            <a:r>
              <a:rPr lang="ru-RU" sz="1500" b="1" i="1" dirty="0" smtClean="0">
                <a:solidFill>
                  <a:schemeClr val="bg1"/>
                </a:solidFill>
                <a:latin typeface="Times New Roman" pitchFamily="18" charset="0"/>
                <a:ea typeface="Calibri" pitchFamily="34" charset="0"/>
                <a:cs typeface="Times New Roman" pitchFamily="18" charset="0"/>
              </a:rPr>
              <a:t> 1989г</a:t>
            </a:r>
            <a:endParaRPr lang="ru-RU" sz="1500" b="1" i="1" dirty="0">
              <a:solidFill>
                <a:schemeClr val="bg1"/>
              </a:solidFill>
              <a:latin typeface="Times New Roman" pitchFamily="18" charset="0"/>
              <a:ea typeface="Calibri" pitchFamily="34" charset="0"/>
              <a:cs typeface="Times New Roman" pitchFamily="18" charset="0"/>
            </a:endParaRPr>
          </a:p>
          <a:p>
            <a:pPr eaLnBrk="0" hangingPunct="0">
              <a:spcBef>
                <a:spcPts val="0"/>
              </a:spcBef>
            </a:pPr>
            <a:r>
              <a:rPr lang="ru-RU" sz="1500" b="1" i="1" dirty="0" smtClean="0">
                <a:solidFill>
                  <a:schemeClr val="bg1"/>
                </a:solidFill>
                <a:ea typeface="Calibri" pitchFamily="34" charset="0"/>
                <a:cs typeface="Times New Roman" pitchFamily="18" charset="0"/>
              </a:rPr>
              <a:t> </a:t>
            </a:r>
            <a:r>
              <a:rPr lang="ru-RU" sz="1500" b="1" i="1" dirty="0" smtClean="0">
                <a:solidFill>
                  <a:schemeClr val="bg1"/>
                </a:solidFill>
                <a:latin typeface="Times New Roman" pitchFamily="18" charset="0"/>
                <a:ea typeface="Calibri" pitchFamily="34" charset="0"/>
                <a:cs typeface="Times New Roman" pitchFamily="18" charset="0"/>
              </a:rPr>
              <a:t>▪  Общий трудовой стаж: 32 года</a:t>
            </a:r>
            <a:endParaRPr lang="ru-RU" sz="1500" b="1" i="1" dirty="0" smtClean="0">
              <a:solidFill>
                <a:schemeClr val="bg1"/>
              </a:solidFill>
              <a:ea typeface="Calibri" pitchFamily="34" charset="0"/>
              <a:cs typeface="Times New Roman" pitchFamily="18" charset="0"/>
            </a:endParaRPr>
          </a:p>
          <a:p>
            <a:pPr eaLnBrk="0" hangingPunct="0">
              <a:spcBef>
                <a:spcPts val="0"/>
              </a:spcBef>
            </a:pPr>
            <a:r>
              <a:rPr lang="ru-RU" sz="1500" b="1" i="1" dirty="0" smtClean="0">
                <a:solidFill>
                  <a:schemeClr val="bg1"/>
                </a:solidFill>
                <a:latin typeface="Times New Roman" pitchFamily="18" charset="0"/>
                <a:ea typeface="Calibri" pitchFamily="34" charset="0"/>
                <a:cs typeface="Times New Roman" pitchFamily="18" charset="0"/>
              </a:rPr>
              <a:t>▪  Педагогический стаж: 26 лет, в том числе в данной должности 26 лет, в данном учреждении  -20 лет </a:t>
            </a:r>
            <a:endParaRPr lang="ru-RU" sz="1500" b="1" i="1" dirty="0" smtClean="0">
              <a:solidFill>
                <a:schemeClr val="bg1"/>
              </a:solidFill>
              <a:ea typeface="Calibri" pitchFamily="34" charset="0"/>
              <a:cs typeface="Times New Roman" pitchFamily="18" charset="0"/>
            </a:endParaRPr>
          </a:p>
          <a:p>
            <a:pPr eaLnBrk="0" hangingPunct="0">
              <a:spcBef>
                <a:spcPts val="0"/>
              </a:spcBef>
            </a:pPr>
            <a:r>
              <a:rPr lang="ru-RU" sz="1500" b="1" i="1" dirty="0" smtClean="0">
                <a:solidFill>
                  <a:schemeClr val="bg1"/>
                </a:solidFill>
                <a:latin typeface="Times New Roman" pitchFamily="18" charset="0"/>
                <a:ea typeface="Calibri" pitchFamily="34" charset="0"/>
                <a:cs typeface="Times New Roman" pitchFamily="18" charset="0"/>
              </a:rPr>
              <a:t>▪  Первая квалификационная категория</a:t>
            </a:r>
            <a:endParaRPr lang="ru-RU" sz="1500" b="1" i="1" dirty="0" smtClean="0">
              <a:solidFill>
                <a:srgbClr val="FF0000"/>
              </a:solidFill>
              <a:latin typeface="Times New Roman" pitchFamily="18" charset="0"/>
              <a:ea typeface="Calibri" pitchFamily="34" charset="0"/>
              <a:cs typeface="Times New Roman" pitchFamily="18" charset="0"/>
            </a:endParaRPr>
          </a:p>
          <a:p>
            <a:pPr>
              <a:spcBef>
                <a:spcPts val="0"/>
              </a:spcBef>
            </a:pPr>
            <a:endParaRPr lang="ru-RU" sz="1500" dirty="0" smtClean="0">
              <a:solidFill>
                <a:schemeClr val="bg1"/>
              </a:solidFill>
            </a:endParaRPr>
          </a:p>
          <a:p>
            <a:pPr>
              <a:spcBef>
                <a:spcPts val="0"/>
              </a:spcBef>
            </a:pPr>
            <a:endParaRPr lang="ru-RU" sz="1500" dirty="0"/>
          </a:p>
        </p:txBody>
      </p:sp>
      <p:pic>
        <p:nvPicPr>
          <p:cNvPr id="4" name="Picture 5" descr="E:\Олег Софронович2\9.jpeg"/>
          <p:cNvPicPr>
            <a:picLocks noChangeAspect="1" noChangeArrowheads="1"/>
          </p:cNvPicPr>
          <p:nvPr/>
        </p:nvPicPr>
        <p:blipFill>
          <a:blip r:embed="rId2"/>
          <a:srcRect l="47165" t="3876" r="7475" b="48671"/>
          <a:stretch>
            <a:fillRect/>
          </a:stretch>
        </p:blipFill>
        <p:spPr bwMode="auto">
          <a:xfrm>
            <a:off x="285720" y="1785926"/>
            <a:ext cx="2357437" cy="348773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1800" b="1" i="1" dirty="0" smtClean="0">
                <a:latin typeface="Times New Roman" pitchFamily="18" charset="0"/>
                <a:cs typeface="Times New Roman" pitchFamily="18" charset="0"/>
              </a:rPr>
              <a:t>2. Средний показатель посещаемости занятий согласно журналам учебных занятий, спортивных секций (за последние три года)</a:t>
            </a:r>
            <a:endParaRPr lang="ru-RU" sz="1800" dirty="0"/>
          </a:p>
        </p:txBody>
      </p:sp>
      <p:graphicFrame>
        <p:nvGraphicFramePr>
          <p:cNvPr id="6" name="Содержимое 5"/>
          <p:cNvGraphicFramePr>
            <a:graphicFrameLocks noGrp="1"/>
          </p:cNvGraphicFramePr>
          <p:nvPr>
            <p:ph sz="quarter" idx="1"/>
          </p:nvPr>
        </p:nvGraphicFramePr>
        <p:xfrm>
          <a:off x="612775" y="1600200"/>
          <a:ext cx="8153400" cy="4495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sah-RU" sz="2000" b="1" i="1" dirty="0" smtClean="0">
                <a:latin typeface="Times New Roman" panose="02020603050405020304" pitchFamily="18" charset="0"/>
                <a:cs typeface="Times New Roman" panose="02020603050405020304" pitchFamily="18" charset="0"/>
              </a:rPr>
              <a:t>3. </a:t>
            </a:r>
            <a:r>
              <a:rPr lang="ru-RU" sz="2000" b="1" i="1" dirty="0" smtClean="0">
                <a:latin typeface="Times New Roman" panose="02020603050405020304" pitchFamily="18" charset="0"/>
                <a:cs typeface="Times New Roman" panose="02020603050405020304" pitchFamily="18" charset="0"/>
              </a:rPr>
              <a:t>Организация работы спортивно-оздоровительных лагерей, физкультурно-оздоровительного центра в </a:t>
            </a:r>
            <a:r>
              <a:rPr lang="ru-RU" sz="2000" b="1" i="1" dirty="0" smtClean="0">
                <a:latin typeface="Times New Roman" panose="02020603050405020304" pitchFamily="18" charset="0"/>
                <a:cs typeface="Times New Roman" panose="02020603050405020304" pitchFamily="18" charset="0"/>
              </a:rPr>
              <a:t>ПОО, </a:t>
            </a:r>
            <a:r>
              <a:rPr lang="ru-RU" sz="2000" b="1" i="1" dirty="0" smtClean="0">
                <a:latin typeface="Times New Roman" panose="02020603050405020304" pitchFamily="18" charset="0"/>
                <a:cs typeface="Times New Roman" panose="02020603050405020304" pitchFamily="18" charset="0"/>
              </a:rPr>
              <a:t>кабинета здоровья и </a:t>
            </a:r>
            <a:r>
              <a:rPr lang="ru-RU" sz="2000" b="1" i="1" dirty="0" smtClean="0">
                <a:latin typeface="Times New Roman" panose="02020603050405020304" pitchFamily="18" charset="0"/>
                <a:cs typeface="Times New Roman" panose="02020603050405020304" pitchFamily="18" charset="0"/>
              </a:rPr>
              <a:t>др. </a:t>
            </a:r>
            <a:r>
              <a:rPr lang="ru-RU" sz="2000" b="1" i="1" dirty="0" smtClean="0">
                <a:latin typeface="Times New Roman" panose="02020603050405020304" pitchFamily="18" charset="0"/>
                <a:cs typeface="Times New Roman" panose="02020603050405020304" pitchFamily="18" charset="0"/>
              </a:rPr>
              <a:t>(за последние три года) </a:t>
            </a:r>
            <a:endParaRPr lang="ru-RU" sz="2000" dirty="0"/>
          </a:p>
        </p:txBody>
      </p:sp>
      <p:sp>
        <p:nvSpPr>
          <p:cNvPr id="8" name="Содержимое 7"/>
          <p:cNvSpPr>
            <a:spLocks noGrp="1"/>
          </p:cNvSpPr>
          <p:nvPr>
            <p:ph sz="quarter" idx="1"/>
          </p:nvPr>
        </p:nvSpPr>
        <p:spPr>
          <a:xfrm>
            <a:off x="357158" y="1600200"/>
            <a:ext cx="8408890" cy="4972072"/>
          </a:xfrm>
        </p:spPr>
        <p:txBody>
          <a:bodyPr>
            <a:noAutofit/>
          </a:bodyPr>
          <a:lstStyle/>
          <a:p>
            <a:pPr>
              <a:buNone/>
            </a:pPr>
            <a:r>
              <a:rPr lang="ru-RU" sz="1400" b="1" i="1" dirty="0" smtClean="0">
                <a:latin typeface="Times New Roman" pitchFamily="18" charset="0"/>
                <a:cs typeface="Times New Roman" pitchFamily="18" charset="0"/>
              </a:rPr>
              <a:t>В техникуме постоянно действует </a:t>
            </a:r>
            <a:r>
              <a:rPr lang="ru-RU" sz="1400" b="1" i="1" dirty="0" smtClean="0">
                <a:solidFill>
                  <a:srgbClr val="FF0000"/>
                </a:solidFill>
                <a:latin typeface="Times New Roman" pitchFamily="18" charset="0"/>
                <a:cs typeface="Times New Roman" pitchFamily="18" charset="0"/>
              </a:rPr>
              <a:t>ФИЗКУЛЬТУРНО-ОЗДОРОВИТЕЛЬНЫЙ ЦЕНТР  </a:t>
            </a:r>
            <a:r>
              <a:rPr lang="ru-RU" sz="1400" b="1" i="1" dirty="0" smtClean="0">
                <a:latin typeface="Times New Roman" pitchFamily="18" charset="0"/>
                <a:cs typeface="Times New Roman" pitchFamily="18" charset="0"/>
              </a:rPr>
              <a:t>для студентов, представленный  работой  9 спортивных секций и деятельностью кабинета психологического здоровья.  </a:t>
            </a:r>
          </a:p>
          <a:p>
            <a:r>
              <a:rPr lang="ru-RU" sz="1400" b="1" i="1" dirty="0" smtClean="0">
                <a:solidFill>
                  <a:srgbClr val="FF0000"/>
                </a:solidFill>
                <a:latin typeface="Times New Roman" pitchFamily="18" charset="0"/>
                <a:cs typeface="Times New Roman" pitchFamily="18" charset="0"/>
              </a:rPr>
              <a:t>Традиционные мероприятия Центра</a:t>
            </a:r>
          </a:p>
          <a:p>
            <a:pPr>
              <a:buFont typeface="Courier New" pitchFamily="49" charset="0"/>
              <a:buChar char="o"/>
            </a:pPr>
            <a:r>
              <a:rPr lang="ru-RU" sz="1400" b="1" i="1" dirty="0" smtClean="0">
                <a:latin typeface="Times New Roman" pitchFamily="18" charset="0"/>
                <a:cs typeface="Times New Roman" pitchFamily="18" charset="0"/>
              </a:rPr>
              <a:t>1.Легкоатлетические соревнования по легкой атлетике среди первокурсников ГПБОУ РС(Я) </a:t>
            </a:r>
            <a:r>
              <a:rPr lang="ru-RU" sz="1400" b="1" i="1" dirty="0" smtClean="0">
                <a:latin typeface="Times New Roman" pitchFamily="18" charset="0"/>
                <a:cs typeface="Times New Roman" pitchFamily="18" charset="0"/>
              </a:rPr>
              <a:t>«ЯСХТ»,  </a:t>
            </a:r>
            <a:r>
              <a:rPr lang="ru-RU" sz="1400" b="1" i="1" dirty="0" smtClean="0">
                <a:latin typeface="Times New Roman" pitchFamily="18" charset="0"/>
                <a:cs typeface="Times New Roman" pitchFamily="18" charset="0"/>
              </a:rPr>
              <a:t>на призы  МСМК в России по суточному бегу  Н.Н. </a:t>
            </a:r>
            <a:r>
              <a:rPr lang="ru-RU" sz="1400" b="1" i="1" dirty="0" err="1" smtClean="0">
                <a:latin typeface="Times New Roman" pitchFamily="18" charset="0"/>
                <a:cs typeface="Times New Roman" pitchFamily="18" charset="0"/>
              </a:rPr>
              <a:t>Матчитова</a:t>
            </a:r>
            <a:r>
              <a:rPr lang="ru-RU" sz="1400" b="1" i="1" dirty="0" smtClean="0">
                <a:latin typeface="Times New Roman" pitchFamily="18" charset="0"/>
                <a:cs typeface="Times New Roman" pitchFamily="18" charset="0"/>
              </a:rPr>
              <a:t>.</a:t>
            </a:r>
          </a:p>
          <a:p>
            <a:pPr>
              <a:buFont typeface="Courier New" pitchFamily="49" charset="0"/>
              <a:buChar char="o"/>
            </a:pPr>
            <a:r>
              <a:rPr lang="ru-RU" sz="1400" b="1" i="1" dirty="0" smtClean="0">
                <a:latin typeface="Times New Roman" pitchFamily="18" charset="0"/>
                <a:cs typeface="Times New Roman" pitchFamily="18" charset="0"/>
              </a:rPr>
              <a:t> 2. Соревнования по волейболу среди юношей и девушек СПО РС(Я), на призы депутата Городской Думы Н.Н.Васильева.</a:t>
            </a:r>
          </a:p>
          <a:p>
            <a:pPr>
              <a:buFont typeface="Courier New" pitchFamily="49" charset="0"/>
              <a:buChar char="o"/>
            </a:pPr>
            <a:r>
              <a:rPr lang="ru-RU" sz="1400" b="1" i="1" dirty="0" smtClean="0">
                <a:latin typeface="Times New Roman" pitchFamily="18" charset="0"/>
                <a:cs typeface="Times New Roman" pitchFamily="18" charset="0"/>
              </a:rPr>
              <a:t> 3.Соревнования по волейболу (смешанные команды 4 </a:t>
            </a:r>
            <a:r>
              <a:rPr lang="ru-RU" sz="1400" b="1" i="1" dirty="0" err="1" smtClean="0">
                <a:latin typeface="Times New Roman" pitchFamily="18" charset="0"/>
                <a:cs typeface="Times New Roman" pitchFamily="18" charset="0"/>
              </a:rPr>
              <a:t>юн.+</a:t>
            </a:r>
            <a:r>
              <a:rPr lang="ru-RU" sz="1400" b="1" i="1" dirty="0" smtClean="0">
                <a:latin typeface="Times New Roman" pitchFamily="18" charset="0"/>
                <a:cs typeface="Times New Roman" pitchFamily="18" charset="0"/>
              </a:rPr>
              <a:t> 2 </a:t>
            </a:r>
            <a:r>
              <a:rPr lang="ru-RU" sz="1400" b="1" i="1" dirty="0" err="1" smtClean="0">
                <a:latin typeface="Times New Roman" pitchFamily="18" charset="0"/>
                <a:cs typeface="Times New Roman" pitchFamily="18" charset="0"/>
              </a:rPr>
              <a:t>дев.на</a:t>
            </a:r>
            <a:r>
              <a:rPr lang="ru-RU" sz="1400" b="1" i="1" dirty="0" smtClean="0">
                <a:latin typeface="Times New Roman" pitchFamily="18" charset="0"/>
                <a:cs typeface="Times New Roman" pitchFamily="18" charset="0"/>
              </a:rPr>
              <a:t> поле) среди СПО РС(Я) ,на призы  воина –интернационалиста Владимира Калашникова.</a:t>
            </a:r>
          </a:p>
          <a:p>
            <a:pPr>
              <a:buFont typeface="Courier New" pitchFamily="49" charset="0"/>
              <a:buChar char="o"/>
            </a:pPr>
            <a:r>
              <a:rPr lang="ru-RU" sz="1400" b="1" i="1" dirty="0" smtClean="0">
                <a:latin typeface="Times New Roman" pitchFamily="18" charset="0"/>
                <a:cs typeface="Times New Roman" pitchFamily="18" charset="0"/>
              </a:rPr>
              <a:t> 4.Систематическое участие на соревнованиях, первенствах, спартакиад, универсиад РССС по РС(Я).</a:t>
            </a:r>
          </a:p>
          <a:p>
            <a:pPr>
              <a:buFont typeface="Courier New" pitchFamily="49" charset="0"/>
              <a:buChar char="o"/>
            </a:pPr>
            <a:r>
              <a:rPr lang="ru-RU" sz="1400" b="1" i="1" dirty="0" smtClean="0">
                <a:latin typeface="Times New Roman" pitchFamily="18" charset="0"/>
                <a:cs typeface="Times New Roman" pitchFamily="18" charset="0"/>
              </a:rPr>
              <a:t> 5. Систематическое участие на городских, республиканских, </a:t>
            </a:r>
            <a:r>
              <a:rPr lang="ru-RU" sz="1400" b="1" i="1" dirty="0" smtClean="0">
                <a:latin typeface="Times New Roman" pitchFamily="18" charset="0"/>
                <a:cs typeface="Times New Roman" pitchFamily="18" charset="0"/>
              </a:rPr>
              <a:t>ДВФО </a:t>
            </a:r>
            <a:r>
              <a:rPr lang="ru-RU" sz="1400" b="1" i="1" dirty="0" smtClean="0">
                <a:latin typeface="Times New Roman" pitchFamily="18" charset="0"/>
                <a:cs typeface="Times New Roman" pitchFamily="18" charset="0"/>
              </a:rPr>
              <a:t>и Всероссийских соревнованиях.</a:t>
            </a:r>
          </a:p>
          <a:p>
            <a:pPr>
              <a:buFont typeface="Courier New" pitchFamily="49" charset="0"/>
              <a:buChar char="o"/>
            </a:pPr>
            <a:r>
              <a:rPr lang="ru-RU" sz="1400" b="1" i="1" dirty="0" smtClean="0">
                <a:latin typeface="Times New Roman" pitchFamily="18" charset="0"/>
                <a:cs typeface="Times New Roman" pitchFamily="18" charset="0"/>
              </a:rPr>
              <a:t> 6участие на  массовые мероприятия как Всероссийский день бега и ходьбы «Кросс Наций», «Лыжне России».</a:t>
            </a:r>
          </a:p>
          <a:p>
            <a:pPr>
              <a:buFont typeface="Courier New" pitchFamily="49" charset="0"/>
              <a:buChar char="o"/>
            </a:pPr>
            <a:r>
              <a:rPr lang="ru-RU" sz="1400" b="1" i="1" dirty="0" smtClean="0">
                <a:latin typeface="Times New Roman" pitchFamily="18" charset="0"/>
                <a:cs typeface="Times New Roman" pitchFamily="18" charset="0"/>
              </a:rPr>
              <a:t>соревнования между группами среди студентов ГБПОУ РС(Я) </a:t>
            </a:r>
            <a:r>
              <a:rPr lang="ru-RU" sz="1400" b="1" i="1" dirty="0" smtClean="0">
                <a:latin typeface="Times New Roman" pitchFamily="18" charset="0"/>
                <a:cs typeface="Times New Roman" pitchFamily="18" charset="0"/>
              </a:rPr>
              <a:t>«ЯСХТ» </a:t>
            </a:r>
            <a:r>
              <a:rPr lang="ru-RU" sz="1400" b="1" i="1" dirty="0" smtClean="0">
                <a:latin typeface="Times New Roman" pitchFamily="18" charset="0"/>
                <a:cs typeface="Times New Roman" pitchFamily="18" charset="0"/>
              </a:rPr>
              <a:t>по различным видам спорта.</a:t>
            </a:r>
            <a:endParaRPr lang="ru-RU" sz="1400" b="1" i="1"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tabLst>
                <a:tab pos="1257300" algn="l"/>
              </a:tabLst>
            </a:pPr>
            <a:r>
              <a:rPr lang="ru-RU" sz="2000" b="1" i="1" dirty="0" smtClean="0">
                <a:latin typeface="Times New Roman" pitchFamily="18" charset="0"/>
                <a:cs typeface="Times New Roman" pitchFamily="18" charset="0"/>
              </a:rPr>
              <a:t>4</a:t>
            </a:r>
            <a:r>
              <a:rPr lang="ru-RU" sz="1800" b="1" i="1" dirty="0" smtClean="0">
                <a:solidFill>
                  <a:schemeClr val="tx1"/>
                </a:solidFill>
                <a:latin typeface="Times New Roman" pitchFamily="18" charset="0"/>
                <a:cs typeface="Times New Roman" pitchFamily="18" charset="0"/>
              </a:rPr>
              <a:t>. Количество постоянно работающих спортивных секций (за последние три года</a:t>
            </a:r>
            <a:r>
              <a:rPr lang="ru-RU" sz="1800" dirty="0" smtClean="0">
                <a:solidFill>
                  <a:schemeClr val="tx1"/>
                </a:solidFill>
                <a:latin typeface="Times New Roman" pitchFamily="18" charset="0"/>
                <a:cs typeface="Times New Roman" pitchFamily="18" charset="0"/>
              </a:rPr>
              <a:t>)</a:t>
            </a:r>
            <a:endParaRPr lang="ru-RU" sz="1800" dirty="0">
              <a:solidFill>
                <a:schemeClr val="tx1"/>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612648" y="1600200"/>
            <a:ext cx="8153400" cy="5114948"/>
          </a:xfrm>
        </p:spPr>
        <p:txBody>
          <a:bodyPr>
            <a:normAutofit fontScale="77500" lnSpcReduction="20000"/>
          </a:bodyPr>
          <a:lstStyle/>
          <a:p>
            <a:pPr marL="457200" indent="-457200">
              <a:buFont typeface="+mj-lt"/>
              <a:buAutoNum type="arabicPeriod"/>
            </a:pPr>
            <a:r>
              <a:rPr lang="ru-RU" sz="2300" b="1" i="1" dirty="0" smtClean="0">
                <a:latin typeface="Times New Roman" pitchFamily="18" charset="0"/>
                <a:cs typeface="Times New Roman" pitchFamily="18" charset="0"/>
              </a:rPr>
              <a:t>волейбол среди юношей и девушек, </a:t>
            </a:r>
          </a:p>
          <a:p>
            <a:pPr marL="457200" indent="-457200">
              <a:buFont typeface="+mj-lt"/>
              <a:buAutoNum type="arabicPeriod"/>
            </a:pPr>
            <a:r>
              <a:rPr lang="ru-RU" sz="2300" b="1" i="1" dirty="0" smtClean="0">
                <a:latin typeface="Times New Roman" pitchFamily="18" charset="0"/>
                <a:cs typeface="Times New Roman" pitchFamily="18" charset="0"/>
              </a:rPr>
              <a:t>баскетбол среди юношей и девушек, </a:t>
            </a:r>
          </a:p>
          <a:p>
            <a:pPr marL="457200" indent="-457200">
              <a:buFont typeface="+mj-lt"/>
              <a:buAutoNum type="arabicPeriod"/>
            </a:pPr>
            <a:r>
              <a:rPr lang="ru-RU" sz="2300" b="1" i="1" dirty="0" smtClean="0">
                <a:latin typeface="Times New Roman" pitchFamily="18" charset="0"/>
                <a:cs typeface="Times New Roman" pitchFamily="18" charset="0"/>
              </a:rPr>
              <a:t>мини-футбол</a:t>
            </a:r>
          </a:p>
          <a:p>
            <a:pPr marL="457200" indent="-457200">
              <a:buFont typeface="+mj-lt"/>
              <a:buAutoNum type="arabicPeriod"/>
            </a:pPr>
            <a:r>
              <a:rPr lang="ru-RU" sz="2300" b="1" i="1" dirty="0" smtClean="0">
                <a:latin typeface="Times New Roman" pitchFamily="18" charset="0"/>
                <a:cs typeface="Times New Roman" pitchFamily="18" charset="0"/>
              </a:rPr>
              <a:t>пулевая стрельба</a:t>
            </a:r>
          </a:p>
          <a:p>
            <a:pPr marL="457200" indent="-457200">
              <a:buFont typeface="+mj-lt"/>
              <a:buAutoNum type="arabicPeriod"/>
            </a:pPr>
            <a:r>
              <a:rPr lang="ru-RU" sz="2300" b="1" i="1" dirty="0" smtClean="0">
                <a:latin typeface="Times New Roman" pitchFamily="18" charset="0"/>
                <a:cs typeface="Times New Roman" pitchFamily="18" charset="0"/>
              </a:rPr>
              <a:t>настольный теннис</a:t>
            </a:r>
          </a:p>
          <a:p>
            <a:pPr marL="457200" indent="-457200">
              <a:buFont typeface="+mj-lt"/>
              <a:buAutoNum type="arabicPeriod"/>
            </a:pPr>
            <a:r>
              <a:rPr lang="ru-RU" sz="2300" b="1" i="1" dirty="0" smtClean="0">
                <a:latin typeface="Times New Roman" pitchFamily="18" charset="0"/>
                <a:cs typeface="Times New Roman" pitchFamily="18" charset="0"/>
              </a:rPr>
              <a:t>шашки </a:t>
            </a:r>
          </a:p>
          <a:p>
            <a:pPr marL="457200" indent="-457200">
              <a:buFont typeface="+mj-lt"/>
              <a:buAutoNum type="arabicPeriod"/>
            </a:pPr>
            <a:r>
              <a:rPr lang="ru-RU" sz="2300" b="1" i="1" dirty="0" smtClean="0">
                <a:latin typeface="Times New Roman" pitchFamily="18" charset="0"/>
                <a:cs typeface="Times New Roman" pitchFamily="18" charset="0"/>
              </a:rPr>
              <a:t>легкая атлетика </a:t>
            </a:r>
          </a:p>
          <a:p>
            <a:pPr marL="457200" indent="-457200">
              <a:buFont typeface="+mj-lt"/>
              <a:buAutoNum type="arabicPeriod"/>
            </a:pPr>
            <a:r>
              <a:rPr lang="ru-RU" sz="2300" b="1" i="1" dirty="0" smtClean="0">
                <a:latin typeface="Times New Roman" pitchFamily="18" charset="0"/>
                <a:cs typeface="Times New Roman" pitchFamily="18" charset="0"/>
              </a:rPr>
              <a:t>«</a:t>
            </a:r>
            <a:r>
              <a:rPr lang="ru-RU" sz="2300" b="1" i="1" dirty="0" err="1" smtClean="0">
                <a:latin typeface="Times New Roman" pitchFamily="18" charset="0"/>
                <a:cs typeface="Times New Roman" pitchFamily="18" charset="0"/>
              </a:rPr>
              <a:t>хапсагай</a:t>
            </a:r>
            <a:r>
              <a:rPr lang="ru-RU" sz="2300" b="1" i="1" dirty="0" smtClean="0">
                <a:latin typeface="Times New Roman" pitchFamily="18" charset="0"/>
                <a:cs typeface="Times New Roman" pitchFamily="18" charset="0"/>
              </a:rPr>
              <a:t>», вольная борьба </a:t>
            </a:r>
          </a:p>
          <a:p>
            <a:pPr marL="457200" indent="-457200">
              <a:buFont typeface="+mj-lt"/>
              <a:buAutoNum type="arabicPeriod"/>
            </a:pPr>
            <a:r>
              <a:rPr lang="ru-RU" sz="2300" b="1" i="1" dirty="0" smtClean="0">
                <a:latin typeface="Times New Roman" pitchFamily="18" charset="0"/>
                <a:cs typeface="Times New Roman" pitchFamily="18" charset="0"/>
              </a:rPr>
              <a:t>бокс, </a:t>
            </a:r>
            <a:r>
              <a:rPr lang="ru-RU" sz="2300" b="1" i="1" dirty="0" err="1" smtClean="0">
                <a:latin typeface="Times New Roman" pitchFamily="18" charset="0"/>
                <a:cs typeface="Times New Roman" pitchFamily="18" charset="0"/>
              </a:rPr>
              <a:t>кик-боксинг</a:t>
            </a:r>
            <a:endParaRPr lang="ru-RU" sz="2300" b="1" i="1" dirty="0" smtClean="0">
              <a:latin typeface="Times New Roman" pitchFamily="18" charset="0"/>
              <a:cs typeface="Times New Roman" pitchFamily="18" charset="0"/>
            </a:endParaRPr>
          </a:p>
          <a:p>
            <a:pPr marL="457200" indent="-457200">
              <a:buFont typeface="+mj-lt"/>
              <a:buAutoNum type="arabicPeriod"/>
            </a:pPr>
            <a:r>
              <a:rPr lang="ru-RU" sz="2300" b="1" i="1" dirty="0" smtClean="0">
                <a:latin typeface="Times New Roman" pitchFamily="18" charset="0"/>
                <a:cs typeface="Times New Roman" pitchFamily="18" charset="0"/>
              </a:rPr>
              <a:t>лыжные гонки</a:t>
            </a:r>
          </a:p>
          <a:p>
            <a:pPr marL="457200" indent="-457200">
              <a:buFont typeface="+mj-lt"/>
              <a:buAutoNum type="arabicPeriod"/>
            </a:pPr>
            <a:r>
              <a:rPr lang="ru-RU" sz="2300" b="1" i="1" dirty="0" err="1" smtClean="0">
                <a:latin typeface="Times New Roman" pitchFamily="18" charset="0"/>
                <a:cs typeface="Times New Roman" pitchFamily="18" charset="0"/>
              </a:rPr>
              <a:t>мас</a:t>
            </a:r>
            <a:r>
              <a:rPr lang="ru-RU" sz="2300" b="1" i="1" dirty="0" smtClean="0">
                <a:latin typeface="Times New Roman" pitchFamily="18" charset="0"/>
                <a:cs typeface="Times New Roman" pitchFamily="18" charset="0"/>
              </a:rPr>
              <a:t>–</a:t>
            </a:r>
            <a:r>
              <a:rPr lang="ru-RU" sz="2300" b="1" i="1" dirty="0" err="1" smtClean="0">
                <a:latin typeface="Times New Roman" pitchFamily="18" charset="0"/>
                <a:cs typeface="Times New Roman" pitchFamily="18" charset="0"/>
              </a:rPr>
              <a:t>рестлинг</a:t>
            </a:r>
            <a:r>
              <a:rPr lang="ru-RU" sz="2300" b="1" i="1" dirty="0" smtClean="0">
                <a:latin typeface="Times New Roman" pitchFamily="18" charset="0"/>
                <a:cs typeface="Times New Roman" pitchFamily="18" charset="0"/>
              </a:rPr>
              <a:t> </a:t>
            </a:r>
          </a:p>
          <a:p>
            <a:pPr marL="457200" indent="-457200">
              <a:buFont typeface="+mj-lt"/>
              <a:buAutoNum type="arabicPeriod"/>
            </a:pPr>
            <a:r>
              <a:rPr lang="ru-RU" sz="2300" b="1" i="1" dirty="0" smtClean="0">
                <a:latin typeface="Times New Roman" pitchFamily="18" charset="0"/>
                <a:cs typeface="Times New Roman" pitchFamily="18" charset="0"/>
              </a:rPr>
              <a:t>национальные прыжки</a:t>
            </a:r>
          </a:p>
          <a:p>
            <a:pPr marL="457200" indent="-457200">
              <a:buFont typeface="+mj-lt"/>
              <a:buAutoNum type="arabicPeriod"/>
            </a:pPr>
            <a:r>
              <a:rPr lang="ru-RU" sz="2300" b="1" i="1" dirty="0" smtClean="0">
                <a:latin typeface="Times New Roman" pitchFamily="18" charset="0"/>
                <a:cs typeface="Times New Roman" pitchFamily="18" charset="0"/>
              </a:rPr>
              <a:t>северное многоборье </a:t>
            </a:r>
          </a:p>
          <a:p>
            <a:pPr marL="457200" indent="-457200">
              <a:buFont typeface="+mj-lt"/>
              <a:buAutoNum type="arabicPeriod"/>
            </a:pPr>
            <a:r>
              <a:rPr lang="ru-RU" sz="2300" b="1" i="1" dirty="0" smtClean="0">
                <a:latin typeface="Times New Roman" pitchFamily="18" charset="0"/>
                <a:cs typeface="Times New Roman" pitchFamily="18" charset="0"/>
              </a:rPr>
              <a:t>гиревой спорт </a:t>
            </a:r>
          </a:p>
          <a:p>
            <a:pPr marL="457200" indent="-457200">
              <a:buFont typeface="+mj-lt"/>
              <a:buAutoNum type="arabicPeriod"/>
            </a:pPr>
            <a:r>
              <a:rPr lang="ru-RU" sz="2300" b="1" i="1" dirty="0" smtClean="0">
                <a:latin typeface="Times New Roman" pitchFamily="18" charset="0"/>
                <a:cs typeface="Times New Roman" pitchFamily="18" charset="0"/>
              </a:rPr>
              <a:t>фитнесс-аэробика</a:t>
            </a:r>
          </a:p>
          <a:p>
            <a:pPr marL="457200" indent="-457200">
              <a:buFont typeface="+mj-lt"/>
              <a:buAutoNum type="arabicPeriod"/>
            </a:pPr>
            <a:r>
              <a:rPr lang="ru-RU" sz="2300" b="1" i="1" dirty="0" smtClean="0">
                <a:latin typeface="Times New Roman" pitchFamily="18" charset="0"/>
                <a:cs typeface="Times New Roman" pitchFamily="18" charset="0"/>
              </a:rPr>
              <a:t>национальное многоборье «БООТУР»..</a:t>
            </a:r>
          </a:p>
          <a:p>
            <a:endParaRPr lang="ru-RU" sz="1600" dirty="0">
              <a:latin typeface="Times New Roman" pitchFamily="18" charset="0"/>
              <a:cs typeface="Times New Roman" pitchFamily="18" charset="0"/>
            </a:endParaRPr>
          </a:p>
        </p:txBody>
      </p:sp>
      <p:graphicFrame>
        <p:nvGraphicFramePr>
          <p:cNvPr id="5" name="Диаграмма 4"/>
          <p:cNvGraphicFramePr/>
          <p:nvPr/>
        </p:nvGraphicFramePr>
        <p:xfrm>
          <a:off x="4143372" y="2500306"/>
          <a:ext cx="3000396" cy="296069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b="1" i="1" dirty="0" smtClean="0">
                <a:latin typeface="Times New Roman" pitchFamily="18" charset="0"/>
                <a:cs typeface="Times New Roman" pitchFamily="18" charset="0"/>
              </a:rPr>
              <a:t>5. Результаты обучающихся в интеллектуальных мероприятиях различных уровней: НПК, олимпиады и </a:t>
            </a:r>
            <a:r>
              <a:rPr lang="ru-RU" sz="1800" b="1" i="1" dirty="0" err="1" smtClean="0">
                <a:latin typeface="Times New Roman" pitchFamily="18" charset="0"/>
                <a:cs typeface="Times New Roman" pitchFamily="18" charset="0"/>
              </a:rPr>
              <a:t>др</a:t>
            </a:r>
            <a:r>
              <a:rPr lang="ru-RU" sz="1800" b="1" i="1" dirty="0" smtClean="0">
                <a:latin typeface="Times New Roman" pitchFamily="18" charset="0"/>
                <a:cs typeface="Times New Roman" pitchFamily="18" charset="0"/>
              </a:rPr>
              <a:t> (в </a:t>
            </a:r>
            <a:r>
              <a:rPr lang="ru-RU" sz="1800" b="1" i="1" dirty="0" err="1" smtClean="0">
                <a:latin typeface="Times New Roman" pitchFamily="18" charset="0"/>
                <a:cs typeface="Times New Roman" pitchFamily="18" charset="0"/>
              </a:rPr>
              <a:t>тч</a:t>
            </a:r>
            <a:r>
              <a:rPr lang="ru-RU" sz="1800" b="1" i="1" dirty="0" smtClean="0">
                <a:latin typeface="Times New Roman" pitchFamily="18" charset="0"/>
                <a:cs typeface="Times New Roman" pitchFamily="18" charset="0"/>
              </a:rPr>
              <a:t> заочно)</a:t>
            </a:r>
            <a:endParaRPr lang="ru-RU" sz="1800" b="1" i="1" dirty="0">
              <a:latin typeface="Times New Roman" pitchFamily="18" charset="0"/>
              <a:cs typeface="Times New Roman" pitchFamily="18" charset="0"/>
            </a:endParaRPr>
          </a:p>
        </p:txBody>
      </p:sp>
      <p:sp>
        <p:nvSpPr>
          <p:cNvPr id="3" name="Содержимое 2"/>
          <p:cNvSpPr>
            <a:spLocks noGrp="1"/>
          </p:cNvSpPr>
          <p:nvPr>
            <p:ph sz="quarter" idx="1"/>
          </p:nvPr>
        </p:nvSpPr>
        <p:spPr/>
        <p:txBody>
          <a:bodyPr>
            <a:normAutofit/>
          </a:bodyPr>
          <a:lstStyle/>
          <a:p>
            <a:r>
              <a:rPr lang="ru-RU" sz="1800" b="1" i="1" dirty="0" smtClean="0">
                <a:latin typeface="Times New Roman" pitchFamily="18" charset="0"/>
                <a:cs typeface="Times New Roman" pitchFamily="18" charset="0"/>
              </a:rPr>
              <a:t>1 место в командном зачете по ШАШКАМ в чемпионате Саха студенческого спортивного союза среди СПО, 2018</a:t>
            </a:r>
            <a:endParaRPr lang="ru-RU" sz="1800" b="1" i="1" dirty="0">
              <a:latin typeface="Times New Roman" pitchFamily="18" charset="0"/>
              <a:cs typeface="Times New Roman" pitchFamily="18" charset="0"/>
            </a:endParaRPr>
          </a:p>
        </p:txBody>
      </p:sp>
      <p:pic>
        <p:nvPicPr>
          <p:cNvPr id="4" name="Picture 2" descr="C:\Users\User\Desktop\ООС\2018\1.jpeg"/>
          <p:cNvPicPr>
            <a:picLocks noChangeAspect="1" noChangeArrowheads="1"/>
          </p:cNvPicPr>
          <p:nvPr/>
        </p:nvPicPr>
        <p:blipFill>
          <a:blip r:embed="rId2" cstate="print"/>
          <a:srcRect/>
          <a:stretch>
            <a:fillRect/>
          </a:stretch>
        </p:blipFill>
        <p:spPr bwMode="auto">
          <a:xfrm>
            <a:off x="1214414" y="2357430"/>
            <a:ext cx="5998270" cy="435771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b="1" i="1" dirty="0" smtClean="0">
                <a:latin typeface="Times New Roman" pitchFamily="18" charset="0"/>
                <a:cs typeface="Times New Roman" pitchFamily="18" charset="0"/>
              </a:rPr>
              <a:t>6. Результаты участия обучающихся в спортивных мероприятиях различных уровней : турниры, соревнования, спартакиады</a:t>
            </a:r>
            <a:br>
              <a:rPr lang="ru-RU" sz="1800" b="1" i="1"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3" name="Содержимое 2"/>
          <p:cNvSpPr>
            <a:spLocks noGrp="1"/>
          </p:cNvSpPr>
          <p:nvPr>
            <p:ph sz="quarter" idx="1"/>
          </p:nvPr>
        </p:nvSpPr>
        <p:spPr/>
        <p:txBody>
          <a:bodyPr>
            <a:normAutofit fontScale="47500" lnSpcReduction="20000"/>
          </a:bodyPr>
          <a:lstStyle/>
          <a:p>
            <a:r>
              <a:rPr lang="ru-RU" b="1" i="1" dirty="0" smtClean="0">
                <a:latin typeface="Times New Roman" pitchFamily="18" charset="0"/>
                <a:cs typeface="Times New Roman" pitchFamily="18" charset="0"/>
              </a:rPr>
              <a:t>1.29 октября-1 ноября 2014 г. Первое место по боксу на первенство ЯРОО «СССС» среди студентов ОУ ВПО, СПО и НПО РС(Я).</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2. 23-24 октября, 2014 г. Второе место по борьбе «</a:t>
            </a:r>
            <a:r>
              <a:rPr lang="ru-RU" b="1" i="1" dirty="0" err="1" smtClean="0">
                <a:latin typeface="Times New Roman" pitchFamily="18" charset="0"/>
                <a:cs typeface="Times New Roman" pitchFamily="18" charset="0"/>
              </a:rPr>
              <a:t>хапсагай</a:t>
            </a:r>
            <a:r>
              <a:rPr lang="ru-RU" b="1" i="1" dirty="0" smtClean="0">
                <a:latin typeface="Times New Roman" pitchFamily="18" charset="0"/>
                <a:cs typeface="Times New Roman" pitchFamily="18" charset="0"/>
              </a:rPr>
              <a:t>» на первенство ЯРОО «СССС» среди студентов ОУ НПО,СПО,ВПО.</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3. 31 января-1 февраля 2014 г. Третье место на первенстве по пляжному волейболу среди СПО РС(Я).</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4.11-12марта 2014 г.Первое место (девушки), второе место (юноши)по волейболу среди ССУЗ г.Якутска на призы депутата Городской Думы Н.Н.Васильева.</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5. 25-29 марта 2014 г. Первое место по национальным прыжкам , второе место по лыжным гонкам, второе место эстафете по лыжным </a:t>
            </a:r>
            <a:r>
              <a:rPr lang="ru-RU" b="1" i="1" dirty="0" err="1" smtClean="0">
                <a:latin typeface="Times New Roman" pitchFamily="18" charset="0"/>
                <a:cs typeface="Times New Roman" pitchFamily="18" charset="0"/>
              </a:rPr>
              <a:t>гонкам,третья</a:t>
            </a:r>
            <a:r>
              <a:rPr lang="ru-RU" b="1" i="1" dirty="0" smtClean="0">
                <a:latin typeface="Times New Roman" pitchFamily="18" charset="0"/>
                <a:cs typeface="Times New Roman" pitchFamily="18" charset="0"/>
              </a:rPr>
              <a:t> место по легкой </a:t>
            </a:r>
            <a:r>
              <a:rPr lang="ru-RU" b="1" i="1" dirty="0" err="1" smtClean="0">
                <a:latin typeface="Times New Roman" pitchFamily="18" charset="0"/>
                <a:cs typeface="Times New Roman" pitchFamily="18" charset="0"/>
              </a:rPr>
              <a:t>атлетике,третья</a:t>
            </a:r>
            <a:r>
              <a:rPr lang="ru-RU" b="1" i="1" dirty="0" smtClean="0">
                <a:latin typeface="Times New Roman" pitchFamily="18" charset="0"/>
                <a:cs typeface="Times New Roman" pitchFamily="18" charset="0"/>
              </a:rPr>
              <a:t> место по шашкам на</a:t>
            </a:r>
            <a:r>
              <a:rPr lang="en-US" b="1" i="1" dirty="0" smtClean="0">
                <a:latin typeface="Times New Roman" pitchFamily="18" charset="0"/>
                <a:cs typeface="Times New Roman" pitchFamily="18" charset="0"/>
              </a:rPr>
              <a:t>VII</a:t>
            </a:r>
            <a:r>
              <a:rPr lang="ru-RU" b="1" i="1" dirty="0" smtClean="0">
                <a:latin typeface="Times New Roman" pitchFamily="18" charset="0"/>
                <a:cs typeface="Times New Roman" pitchFamily="18" charset="0"/>
              </a:rPr>
              <a:t>Универсиаде. Общекомандный итог ПЕРВОЕ место на </a:t>
            </a:r>
            <a:r>
              <a:rPr lang="en-US" b="1" i="1" dirty="0" smtClean="0">
                <a:latin typeface="Times New Roman" pitchFamily="18" charset="0"/>
                <a:cs typeface="Times New Roman" pitchFamily="18" charset="0"/>
              </a:rPr>
              <a:t>VII</a:t>
            </a:r>
            <a:r>
              <a:rPr lang="ru-RU" b="1" i="1" dirty="0" smtClean="0">
                <a:latin typeface="Times New Roman" pitchFamily="18" charset="0"/>
                <a:cs typeface="Times New Roman" pitchFamily="18" charset="0"/>
              </a:rPr>
              <a:t>Универсиаде среди СПО ,НПО и ВПО РС(Я).</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6  .9 мая 2014г. Первое место в 71-й Легкоатлетической эстафете на призы газеты «Якутия» среди ССУЗ г.Якутска.</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7. 15-16 мая 2014 г. Второе место на Первенстве ЯРОО «СССС» среди студентов ОУ НПО, СПО и ВПО.</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8. Первое место по волейболу среди СПО г .Якутска на призы воина-интернационалиста В.Калашникова.</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9.  26-28 ноября 2015 г.Первое место по боксу на Первенстве ЯРОО СССС по боксу среди СПО,НПО и ВПО.</a:t>
            </a:r>
            <a:endParaRPr lang="ru-RU" dirty="0" smtClean="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ООС\2014\13.jpeg"/>
          <p:cNvPicPr>
            <a:picLocks noGrp="1" noChangeAspect="1" noChangeArrowheads="1"/>
          </p:cNvPicPr>
          <p:nvPr>
            <p:ph sz="quarter" idx="1"/>
          </p:nvPr>
        </p:nvPicPr>
        <p:blipFill rotWithShape="1">
          <a:blip r:embed="rId2" cstate="print"/>
          <a:srcRect l="4396"/>
          <a:stretch/>
        </p:blipFill>
        <p:spPr bwMode="auto">
          <a:xfrm>
            <a:off x="9988" y="24051"/>
            <a:ext cx="3193860" cy="4598415"/>
          </a:xfrm>
          <a:prstGeom prst="rect">
            <a:avLst/>
          </a:prstGeom>
          <a:noFill/>
        </p:spPr>
      </p:pic>
      <p:pic>
        <p:nvPicPr>
          <p:cNvPr id="10243" name="Picture 3" descr="C:\Users\User\Desktop\ООС\2014\14.jpeg"/>
          <p:cNvPicPr>
            <a:picLocks noChangeAspect="1" noChangeArrowheads="1"/>
          </p:cNvPicPr>
          <p:nvPr/>
        </p:nvPicPr>
        <p:blipFill rotWithShape="1">
          <a:blip r:embed="rId3" cstate="print"/>
          <a:srcRect l="4367"/>
          <a:stretch/>
        </p:blipFill>
        <p:spPr bwMode="auto">
          <a:xfrm>
            <a:off x="2843808" y="980728"/>
            <a:ext cx="3395997" cy="4887781"/>
          </a:xfrm>
          <a:prstGeom prst="rect">
            <a:avLst/>
          </a:prstGeom>
          <a:noFill/>
        </p:spPr>
      </p:pic>
      <p:pic>
        <p:nvPicPr>
          <p:cNvPr id="10244" name="Picture 4" descr="C:\Users\User\Desktop\ООС\2014\15.jpeg"/>
          <p:cNvPicPr>
            <a:picLocks noChangeAspect="1" noChangeArrowheads="1"/>
          </p:cNvPicPr>
          <p:nvPr/>
        </p:nvPicPr>
        <p:blipFill rotWithShape="1">
          <a:blip r:embed="rId4" cstate="print"/>
          <a:srcRect t="3642" r="8139" b="1812"/>
          <a:stretch/>
        </p:blipFill>
        <p:spPr bwMode="auto">
          <a:xfrm>
            <a:off x="5680897" y="1844824"/>
            <a:ext cx="3456385" cy="489654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ООС\2014\1.jpeg"/>
          <p:cNvPicPr>
            <a:picLocks noGrp="1" noChangeAspect="1" noChangeArrowheads="1"/>
          </p:cNvPicPr>
          <p:nvPr>
            <p:ph sz="quarter" idx="1"/>
          </p:nvPr>
        </p:nvPicPr>
        <p:blipFill rotWithShape="1">
          <a:blip r:embed="rId2" cstate="print"/>
          <a:srcRect l="6850" t="5180"/>
          <a:stretch/>
        </p:blipFill>
        <p:spPr bwMode="auto">
          <a:xfrm>
            <a:off x="82606" y="260648"/>
            <a:ext cx="3322684" cy="2486209"/>
          </a:xfrm>
          <a:prstGeom prst="rect">
            <a:avLst/>
          </a:prstGeom>
          <a:noFill/>
        </p:spPr>
      </p:pic>
      <p:pic>
        <p:nvPicPr>
          <p:cNvPr id="8195" name="Picture 3" descr="C:\Users\User\Desktop\ООС\2014\2.jpeg"/>
          <p:cNvPicPr>
            <a:picLocks noChangeAspect="1" noChangeArrowheads="1"/>
          </p:cNvPicPr>
          <p:nvPr/>
        </p:nvPicPr>
        <p:blipFill rotWithShape="1">
          <a:blip r:embed="rId3" cstate="print"/>
          <a:srcRect l="3041"/>
          <a:stretch/>
        </p:blipFill>
        <p:spPr bwMode="auto">
          <a:xfrm>
            <a:off x="5331073" y="3139249"/>
            <a:ext cx="2769269" cy="3612119"/>
          </a:xfrm>
          <a:prstGeom prst="rect">
            <a:avLst/>
          </a:prstGeom>
          <a:noFill/>
        </p:spPr>
      </p:pic>
      <p:pic>
        <p:nvPicPr>
          <p:cNvPr id="8197" name="Picture 5" descr="C:\Users\User\Desktop\ООС\2014\4.jpeg"/>
          <p:cNvPicPr>
            <a:picLocks noChangeAspect="1" noChangeArrowheads="1"/>
          </p:cNvPicPr>
          <p:nvPr/>
        </p:nvPicPr>
        <p:blipFill rotWithShape="1">
          <a:blip r:embed="rId4" cstate="print"/>
          <a:srcRect l="7227" b="4718"/>
          <a:stretch/>
        </p:blipFill>
        <p:spPr bwMode="auto">
          <a:xfrm>
            <a:off x="82606" y="2778224"/>
            <a:ext cx="2617186" cy="3699772"/>
          </a:xfrm>
          <a:prstGeom prst="rect">
            <a:avLst/>
          </a:prstGeom>
          <a:noFill/>
        </p:spPr>
      </p:pic>
      <p:pic>
        <p:nvPicPr>
          <p:cNvPr id="8198" name="Picture 6" descr="C:\Users\User\Desktop\ООС\2014\5.jpeg"/>
          <p:cNvPicPr>
            <a:picLocks noChangeAspect="1" noChangeArrowheads="1"/>
          </p:cNvPicPr>
          <p:nvPr/>
        </p:nvPicPr>
        <p:blipFill rotWithShape="1">
          <a:blip r:embed="rId5" cstate="print"/>
          <a:srcRect l="8130" b="4718"/>
          <a:stretch/>
        </p:blipFill>
        <p:spPr bwMode="auto">
          <a:xfrm>
            <a:off x="2654474" y="3139249"/>
            <a:ext cx="2535679" cy="3619797"/>
          </a:xfrm>
          <a:prstGeom prst="rect">
            <a:avLst/>
          </a:prstGeom>
          <a:noFill/>
        </p:spPr>
      </p:pic>
      <p:pic>
        <p:nvPicPr>
          <p:cNvPr id="8199" name="Picture 7" descr="C:\Users\User\Desktop\ООС\2014\6.jpeg"/>
          <p:cNvPicPr>
            <a:picLocks noChangeAspect="1" noChangeArrowheads="1"/>
          </p:cNvPicPr>
          <p:nvPr/>
        </p:nvPicPr>
        <p:blipFill rotWithShape="1">
          <a:blip r:embed="rId6" cstate="print"/>
          <a:srcRect l="9034" r="-1" b="4718"/>
          <a:stretch/>
        </p:blipFill>
        <p:spPr bwMode="auto">
          <a:xfrm>
            <a:off x="6516216" y="260648"/>
            <a:ext cx="2447975" cy="3529299"/>
          </a:xfrm>
          <a:prstGeom prst="rect">
            <a:avLst/>
          </a:prstGeom>
          <a:noFill/>
        </p:spPr>
      </p:pic>
      <p:pic>
        <p:nvPicPr>
          <p:cNvPr id="8196" name="Picture 4" descr="C:\Users\User\Desktop\ООС\2014\3.jpeg"/>
          <p:cNvPicPr>
            <a:picLocks noChangeAspect="1" noChangeArrowheads="1"/>
          </p:cNvPicPr>
          <p:nvPr/>
        </p:nvPicPr>
        <p:blipFill rotWithShape="1">
          <a:blip r:embed="rId7" cstate="print"/>
          <a:srcRect l="7871" b="4328"/>
          <a:stretch/>
        </p:blipFill>
        <p:spPr bwMode="auto">
          <a:xfrm>
            <a:off x="3746949" y="260648"/>
            <a:ext cx="2487427" cy="343552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b="1" i="1" dirty="0" smtClean="0">
                <a:latin typeface="Times New Roman" pitchFamily="18" charset="0"/>
                <a:cs typeface="Times New Roman" pitchFamily="18" charset="0"/>
              </a:rPr>
              <a:t/>
            </a:r>
            <a:br>
              <a:rPr lang="ru-RU" sz="2000" b="1" i="1" dirty="0" smtClean="0">
                <a:latin typeface="Times New Roman" pitchFamily="18" charset="0"/>
                <a:cs typeface="Times New Roman" pitchFamily="18" charset="0"/>
              </a:rPr>
            </a:br>
            <a:r>
              <a:rPr lang="ru-RU" sz="2000" b="1" i="1" dirty="0" smtClean="0">
                <a:latin typeface="Times New Roman" pitchFamily="18" charset="0"/>
                <a:cs typeface="Times New Roman" pitchFamily="18" charset="0"/>
              </a:rPr>
              <a:t>6. Результаты участия обучающихся в спортивных мероприятиях различных уровней : турниры, соревнования, спартакиады</a:t>
            </a:r>
            <a:r>
              <a:rPr lang="ru-RU" b="1" i="1" dirty="0" smtClean="0">
                <a:latin typeface="Times New Roman" pitchFamily="18" charset="0"/>
                <a:cs typeface="Times New Roman" pitchFamily="18" charset="0"/>
              </a:rPr>
              <a:t/>
            </a:r>
            <a:br>
              <a:rPr lang="ru-RU" b="1" i="1" dirty="0" smtClean="0">
                <a:latin typeface="Times New Roman" pitchFamily="18" charset="0"/>
                <a:cs typeface="Times New Roman" pitchFamily="18" charset="0"/>
              </a:rPr>
            </a:br>
            <a:endParaRPr lang="ru-RU" dirty="0"/>
          </a:p>
        </p:txBody>
      </p:sp>
      <p:sp>
        <p:nvSpPr>
          <p:cNvPr id="3" name="Содержимое 2"/>
          <p:cNvSpPr>
            <a:spLocks noGrp="1"/>
          </p:cNvSpPr>
          <p:nvPr>
            <p:ph sz="quarter" idx="1"/>
          </p:nvPr>
        </p:nvSpPr>
        <p:spPr/>
        <p:txBody>
          <a:bodyPr>
            <a:normAutofit fontScale="47500" lnSpcReduction="20000"/>
          </a:bodyPr>
          <a:lstStyle/>
          <a:p>
            <a:r>
              <a:rPr lang="ru-RU" b="1" i="1" dirty="0" smtClean="0"/>
              <a:t>11. 17-19 декабря 2015 г. Первое место по борьбе «</a:t>
            </a:r>
            <a:r>
              <a:rPr lang="ru-RU" b="1" i="1" dirty="0" err="1" smtClean="0"/>
              <a:t>хапсагай</a:t>
            </a:r>
            <a:r>
              <a:rPr lang="ru-RU" b="1" i="1" dirty="0" smtClean="0"/>
              <a:t>» на Первенстве ЯРОО «СССС» среди СПО, НПО и ВПО.</a:t>
            </a:r>
            <a:endParaRPr lang="ru-RU" dirty="0" smtClean="0"/>
          </a:p>
          <a:p>
            <a:r>
              <a:rPr lang="ru-RU" b="1" i="1" dirty="0" smtClean="0"/>
              <a:t>12. 13-14 марта 2015 г. Первое место по волейболу (юноши и девушки) на призы депутата Городской Думы Н.Н. Васильева среди ССУЗ г. Якутска.</a:t>
            </a:r>
            <a:endParaRPr lang="ru-RU" dirty="0" smtClean="0"/>
          </a:p>
          <a:p>
            <a:r>
              <a:rPr lang="ru-RU" b="1" i="1" dirty="0" smtClean="0"/>
              <a:t>13. 6-7 апреля 2015г.Второе место (девушки) третья место (юноши) в рамках « Республиканских дней волейбола» среди СПО г. Якутска.</a:t>
            </a:r>
            <a:endParaRPr lang="ru-RU" dirty="0" smtClean="0"/>
          </a:p>
          <a:p>
            <a:r>
              <a:rPr lang="ru-RU" b="1" i="1" dirty="0" smtClean="0"/>
              <a:t>14.  9 мая 2015 г .Первое место 72-й  Легкоатлетической эстафете на призы газеты «Якутия» среди ССУЗ г.Якутска.</a:t>
            </a:r>
            <a:endParaRPr lang="ru-RU" dirty="0" smtClean="0"/>
          </a:p>
          <a:p>
            <a:r>
              <a:rPr lang="ru-RU" b="1" i="1" dirty="0" smtClean="0"/>
              <a:t>15. 15-16 мая 2015г. Первое место по волейболу (смешанная команда) на призы воина-интернационалиста В. Калашникова.</a:t>
            </a:r>
            <a:endParaRPr lang="ru-RU" dirty="0" smtClean="0"/>
          </a:p>
          <a:p>
            <a:r>
              <a:rPr lang="ru-RU" b="1" i="1" dirty="0" smtClean="0"/>
              <a:t>16.  19-22 октября 2016 г. Второе место по боксу среди СПО, НПО и ВПО на Первенстве ЯРОО «СССС».</a:t>
            </a:r>
            <a:endParaRPr lang="ru-RU" dirty="0" smtClean="0"/>
          </a:p>
          <a:p>
            <a:r>
              <a:rPr lang="ru-RU" b="1" i="1" dirty="0" smtClean="0"/>
              <a:t>17. 11-12 марта 2016г. Первое место по волейболу (юноши и девушки) на призы депутата Городской Думы Н.Н.Васильева среди СПО РС(Я).</a:t>
            </a:r>
            <a:endParaRPr lang="ru-RU" dirty="0" smtClean="0"/>
          </a:p>
          <a:p>
            <a:r>
              <a:rPr lang="ru-RU" b="1" i="1" dirty="0" smtClean="0"/>
              <a:t>18. 24-26 марта 2016 г. Первое общекомандное место на отборочных соревнованиях ЯРОО «СССС» на </a:t>
            </a:r>
            <a:r>
              <a:rPr lang="en-US" b="1" i="1" dirty="0" smtClean="0"/>
              <a:t>VIII</a:t>
            </a:r>
            <a:r>
              <a:rPr lang="ru-RU" b="1" i="1" dirty="0" smtClean="0"/>
              <a:t>-ой Универсиаде (Центральная группа).</a:t>
            </a:r>
            <a:endParaRPr lang="ru-RU" dirty="0" smtClean="0"/>
          </a:p>
          <a:p>
            <a:r>
              <a:rPr lang="ru-RU" b="1" i="1" dirty="0" smtClean="0"/>
              <a:t>19. 7-10 апреля 2016 г.  Первое место по волейболу ( юноши и девушки), первое место по легкой атлетике, второе место по шашкам, третья место по пулевой стрельбе и ВТОРОЕ место </a:t>
            </a:r>
            <a:r>
              <a:rPr lang="en-US" b="1" i="1" dirty="0" smtClean="0"/>
              <a:t>VIII</a:t>
            </a:r>
            <a:r>
              <a:rPr lang="ru-RU" b="1" i="1" dirty="0" smtClean="0"/>
              <a:t>-</a:t>
            </a:r>
            <a:r>
              <a:rPr lang="ru-RU" b="1" i="1" dirty="0" err="1" smtClean="0"/>
              <a:t>й</a:t>
            </a:r>
            <a:r>
              <a:rPr lang="ru-RU" b="1" i="1" dirty="0" smtClean="0"/>
              <a:t> Универсиаде среди СПО,НПО и ВПО РС(Я).</a:t>
            </a:r>
            <a:endParaRPr lang="ru-RU" dirty="0" smtClean="0"/>
          </a:p>
          <a:p>
            <a:endParaRPr lang="ru-RU" dirty="0" smtClean="0"/>
          </a:p>
          <a:p>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ООС\2014-15\1.jpeg"/>
          <p:cNvPicPr>
            <a:picLocks noGrp="1" noChangeAspect="1" noChangeArrowheads="1"/>
          </p:cNvPicPr>
          <p:nvPr>
            <p:ph sz="quarter" idx="1"/>
          </p:nvPr>
        </p:nvPicPr>
        <p:blipFill rotWithShape="1">
          <a:blip r:embed="rId2" cstate="print"/>
          <a:srcRect l="4304"/>
          <a:stretch/>
        </p:blipFill>
        <p:spPr bwMode="auto">
          <a:xfrm>
            <a:off x="611560" y="980728"/>
            <a:ext cx="3440406" cy="4948602"/>
          </a:xfrm>
          <a:prstGeom prst="rect">
            <a:avLst/>
          </a:prstGeom>
          <a:noFill/>
        </p:spPr>
      </p:pic>
      <p:pic>
        <p:nvPicPr>
          <p:cNvPr id="11267" name="Picture 3" descr="C:\Users\User\Desktop\ООС\2014-15\2.jpeg"/>
          <p:cNvPicPr>
            <a:picLocks noChangeAspect="1" noChangeArrowheads="1"/>
          </p:cNvPicPr>
          <p:nvPr/>
        </p:nvPicPr>
        <p:blipFill rotWithShape="1">
          <a:blip r:embed="rId3" cstate="print"/>
          <a:srcRect l="4014"/>
          <a:stretch/>
        </p:blipFill>
        <p:spPr bwMode="auto">
          <a:xfrm>
            <a:off x="5004048" y="980728"/>
            <a:ext cx="3443820" cy="493840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ООС\2016\1.jpeg"/>
          <p:cNvPicPr>
            <a:picLocks noGrp="1" noChangeAspect="1" noChangeArrowheads="1"/>
          </p:cNvPicPr>
          <p:nvPr>
            <p:ph sz="quarter" idx="1"/>
          </p:nvPr>
        </p:nvPicPr>
        <p:blipFill>
          <a:blip r:embed="rId2" cstate="print"/>
          <a:srcRect/>
          <a:stretch>
            <a:fillRect/>
          </a:stretch>
        </p:blipFill>
        <p:spPr bwMode="auto">
          <a:xfrm>
            <a:off x="285720" y="0"/>
            <a:ext cx="2523846" cy="3474000"/>
          </a:xfrm>
          <a:prstGeom prst="rect">
            <a:avLst/>
          </a:prstGeom>
          <a:noFill/>
        </p:spPr>
      </p:pic>
      <p:pic>
        <p:nvPicPr>
          <p:cNvPr id="12291" name="Picture 3" descr="C:\Users\User\Desktop\ООС\2016\2.jpeg"/>
          <p:cNvPicPr>
            <a:picLocks noChangeAspect="1" noChangeArrowheads="1"/>
          </p:cNvPicPr>
          <p:nvPr/>
        </p:nvPicPr>
        <p:blipFill>
          <a:blip r:embed="rId3" cstate="print"/>
          <a:srcRect/>
          <a:stretch>
            <a:fillRect/>
          </a:stretch>
        </p:blipFill>
        <p:spPr bwMode="auto">
          <a:xfrm>
            <a:off x="3143240" y="0"/>
            <a:ext cx="2523921" cy="3474000"/>
          </a:xfrm>
          <a:prstGeom prst="rect">
            <a:avLst/>
          </a:prstGeom>
          <a:noFill/>
        </p:spPr>
      </p:pic>
      <p:pic>
        <p:nvPicPr>
          <p:cNvPr id="12292" name="Picture 4" descr="C:\Users\User\Desktop\ООС\2016\3.jpeg"/>
          <p:cNvPicPr>
            <a:picLocks noChangeAspect="1" noChangeArrowheads="1"/>
          </p:cNvPicPr>
          <p:nvPr/>
        </p:nvPicPr>
        <p:blipFill>
          <a:blip r:embed="rId4" cstate="print"/>
          <a:srcRect/>
          <a:stretch>
            <a:fillRect/>
          </a:stretch>
        </p:blipFill>
        <p:spPr bwMode="auto">
          <a:xfrm>
            <a:off x="6215074" y="0"/>
            <a:ext cx="2523921" cy="3474000"/>
          </a:xfrm>
          <a:prstGeom prst="rect">
            <a:avLst/>
          </a:prstGeom>
          <a:noFill/>
        </p:spPr>
      </p:pic>
      <p:pic>
        <p:nvPicPr>
          <p:cNvPr id="12293" name="Picture 5" descr="C:\Users\User\Desktop\ООС\2016\4.jpeg"/>
          <p:cNvPicPr>
            <a:picLocks noChangeAspect="1" noChangeArrowheads="1"/>
          </p:cNvPicPr>
          <p:nvPr/>
        </p:nvPicPr>
        <p:blipFill>
          <a:blip r:embed="rId5" cstate="print"/>
          <a:srcRect/>
          <a:stretch>
            <a:fillRect/>
          </a:stretch>
        </p:blipFill>
        <p:spPr bwMode="auto">
          <a:xfrm>
            <a:off x="285720" y="3384000"/>
            <a:ext cx="2523921" cy="3474000"/>
          </a:xfrm>
          <a:prstGeom prst="rect">
            <a:avLst/>
          </a:prstGeom>
          <a:noFill/>
        </p:spPr>
      </p:pic>
      <p:pic>
        <p:nvPicPr>
          <p:cNvPr id="12294" name="Picture 6" descr="C:\Users\User\Desktop\ООС\2016\6.jpeg"/>
          <p:cNvPicPr>
            <a:picLocks noChangeAspect="1" noChangeArrowheads="1"/>
          </p:cNvPicPr>
          <p:nvPr/>
        </p:nvPicPr>
        <p:blipFill>
          <a:blip r:embed="rId6" cstate="print"/>
          <a:srcRect/>
          <a:stretch>
            <a:fillRect/>
          </a:stretch>
        </p:blipFill>
        <p:spPr bwMode="auto">
          <a:xfrm>
            <a:off x="3143240" y="3384000"/>
            <a:ext cx="2523921" cy="3474000"/>
          </a:xfrm>
          <a:prstGeom prst="rect">
            <a:avLst/>
          </a:prstGeom>
          <a:noFill/>
        </p:spPr>
      </p:pic>
      <p:pic>
        <p:nvPicPr>
          <p:cNvPr id="12295" name="Picture 7" descr="C:\Users\User\Desktop\ООС\2016\7.jpeg"/>
          <p:cNvPicPr>
            <a:picLocks noChangeAspect="1" noChangeArrowheads="1"/>
          </p:cNvPicPr>
          <p:nvPr/>
        </p:nvPicPr>
        <p:blipFill>
          <a:blip r:embed="rId7" cstate="print"/>
          <a:srcRect/>
          <a:stretch>
            <a:fillRect/>
          </a:stretch>
        </p:blipFill>
        <p:spPr bwMode="auto">
          <a:xfrm>
            <a:off x="6215074" y="3384000"/>
            <a:ext cx="2523921" cy="3474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79512" y="214313"/>
            <a:ext cx="8640960" cy="646331"/>
          </a:xfrm>
          <a:prstGeom prst="rect">
            <a:avLst/>
          </a:prstGeom>
          <a:noFill/>
          <a:ln w="9525">
            <a:noFill/>
            <a:miter lim="800000"/>
            <a:headEnd/>
            <a:tailEnd/>
          </a:ln>
          <a:effectLst/>
        </p:spPr>
        <p:txBody>
          <a:bodyPr wrap="square" anchor="ctr">
            <a:spAutoFit/>
          </a:bodyPr>
          <a:lstStyle/>
          <a:p>
            <a:pPr algn="ctr">
              <a:defRPr/>
            </a:pPr>
            <a:r>
              <a:rPr lang="ru-RU" b="1" i="1" dirty="0" smtClean="0">
                <a:latin typeface="Times New Roman" pitchFamily="18" charset="0"/>
                <a:ea typeface="Calibri" pitchFamily="34" charset="0"/>
                <a:cs typeface="Times New Roman" pitchFamily="18" charset="0"/>
              </a:rPr>
              <a:t>Отраслевой знак  «</a:t>
            </a:r>
            <a:r>
              <a:rPr lang="ru-RU" b="1" i="1" dirty="0">
                <a:latin typeface="Times New Roman" pitchFamily="18" charset="0"/>
                <a:ea typeface="Calibri" pitchFamily="34" charset="0"/>
                <a:cs typeface="Times New Roman" pitchFamily="18" charset="0"/>
              </a:rPr>
              <a:t>Отличник физической культуры и </a:t>
            </a:r>
            <a:r>
              <a:rPr lang="ru-RU" b="1" i="1" dirty="0" smtClean="0">
                <a:latin typeface="Times New Roman" pitchFamily="18" charset="0"/>
                <a:ea typeface="Calibri" pitchFamily="34" charset="0"/>
                <a:cs typeface="Times New Roman" pitchFamily="18" charset="0"/>
              </a:rPr>
              <a:t>спорта </a:t>
            </a:r>
            <a:r>
              <a:rPr lang="ru-RU" b="1" i="1" dirty="0">
                <a:latin typeface="Times New Roman" pitchFamily="18" charset="0"/>
                <a:ea typeface="Calibri" pitchFamily="34" charset="0"/>
                <a:cs typeface="Times New Roman" pitchFamily="18" charset="0"/>
              </a:rPr>
              <a:t>РС (Я)», </a:t>
            </a:r>
            <a:endParaRPr lang="ru-RU" b="1" i="1" dirty="0" smtClean="0">
              <a:latin typeface="Times New Roman" pitchFamily="18" charset="0"/>
              <a:ea typeface="Calibri" pitchFamily="34" charset="0"/>
              <a:cs typeface="Times New Roman" pitchFamily="18" charset="0"/>
            </a:endParaRPr>
          </a:p>
          <a:p>
            <a:pPr algn="ctr">
              <a:defRPr/>
            </a:pPr>
            <a:r>
              <a:rPr lang="ru-RU" b="1" i="1" dirty="0" smtClean="0">
                <a:latin typeface="Times New Roman" pitchFamily="18" charset="0"/>
                <a:ea typeface="Calibri" pitchFamily="34" charset="0"/>
                <a:cs typeface="Times New Roman" pitchFamily="18" charset="0"/>
              </a:rPr>
              <a:t>2006 г</a:t>
            </a:r>
            <a:r>
              <a:rPr lang="ru-RU" b="1" i="1" dirty="0">
                <a:latin typeface="Times New Roman" pitchFamily="18" charset="0"/>
                <a:ea typeface="Calibri" pitchFamily="34" charset="0"/>
                <a:cs typeface="Times New Roman" pitchFamily="18" charset="0"/>
              </a:rPr>
              <a:t>.</a:t>
            </a:r>
            <a:endParaRPr lang="ru-RU" b="1" i="1" dirty="0">
              <a:latin typeface="Times New Roman" pitchFamily="18" charset="0"/>
              <a:cs typeface="Times New Roman" pitchFamily="18" charset="0"/>
            </a:endParaRPr>
          </a:p>
        </p:txBody>
      </p:sp>
      <p:pic>
        <p:nvPicPr>
          <p:cNvPr id="49156" name="Picture 5" descr="C:\Documents and Settings\Администратор\Рабочий стол\Олег Софронович2\10.jpeg"/>
          <p:cNvPicPr>
            <a:picLocks noChangeAspect="1" noChangeArrowheads="1"/>
          </p:cNvPicPr>
          <p:nvPr/>
        </p:nvPicPr>
        <p:blipFill>
          <a:blip r:embed="rId2"/>
          <a:srcRect l="26982" t="23843" r="4440" b="18933"/>
          <a:stretch>
            <a:fillRect/>
          </a:stretch>
        </p:blipFill>
        <p:spPr bwMode="auto">
          <a:xfrm>
            <a:off x="826069" y="1988839"/>
            <a:ext cx="7346331" cy="43359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3314" name="Picture 2" descr="C:\Users\User\Desktop\ООС\2016\8.jpeg"/>
          <p:cNvPicPr>
            <a:picLocks noGrp="1" noChangeAspect="1" noChangeArrowheads="1"/>
          </p:cNvPicPr>
          <p:nvPr>
            <p:ph sz="quarter" idx="1"/>
          </p:nvPr>
        </p:nvPicPr>
        <p:blipFill>
          <a:blip r:embed="rId2" cstate="print"/>
          <a:srcRect/>
          <a:stretch>
            <a:fillRect/>
          </a:stretch>
        </p:blipFill>
        <p:spPr bwMode="auto">
          <a:xfrm>
            <a:off x="214282" y="1500174"/>
            <a:ext cx="2857520" cy="3933292"/>
          </a:xfrm>
          <a:prstGeom prst="rect">
            <a:avLst/>
          </a:prstGeom>
          <a:noFill/>
        </p:spPr>
      </p:pic>
      <p:pic>
        <p:nvPicPr>
          <p:cNvPr id="13315" name="Picture 3" descr="C:\Users\User\Desktop\ООС\2016\9.jpeg"/>
          <p:cNvPicPr>
            <a:picLocks noChangeAspect="1" noChangeArrowheads="1"/>
          </p:cNvPicPr>
          <p:nvPr/>
        </p:nvPicPr>
        <p:blipFill>
          <a:blip r:embed="rId3" cstate="print"/>
          <a:srcRect/>
          <a:stretch>
            <a:fillRect/>
          </a:stretch>
        </p:blipFill>
        <p:spPr bwMode="auto">
          <a:xfrm>
            <a:off x="3143240" y="1571612"/>
            <a:ext cx="2786082" cy="3834846"/>
          </a:xfrm>
          <a:prstGeom prst="rect">
            <a:avLst/>
          </a:prstGeom>
          <a:noFill/>
        </p:spPr>
      </p:pic>
      <p:pic>
        <p:nvPicPr>
          <p:cNvPr id="13316" name="Picture 4" descr="C:\Users\User\Desktop\ООС\2016\10.jpeg"/>
          <p:cNvPicPr>
            <a:picLocks noChangeAspect="1" noChangeArrowheads="1"/>
          </p:cNvPicPr>
          <p:nvPr/>
        </p:nvPicPr>
        <p:blipFill>
          <a:blip r:embed="rId4" cstate="print"/>
          <a:srcRect/>
          <a:stretch>
            <a:fillRect/>
          </a:stretch>
        </p:blipFill>
        <p:spPr bwMode="auto">
          <a:xfrm>
            <a:off x="6143636" y="1571612"/>
            <a:ext cx="2523921" cy="3474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b="1" i="1" dirty="0" smtClean="0">
                <a:latin typeface="Times New Roman" pitchFamily="18" charset="0"/>
                <a:cs typeface="Times New Roman" pitchFamily="18" charset="0"/>
              </a:rPr>
              <a:t/>
            </a:r>
            <a:br>
              <a:rPr lang="ru-RU" sz="2000" b="1" i="1" dirty="0" smtClean="0">
                <a:latin typeface="Times New Roman" pitchFamily="18" charset="0"/>
                <a:cs typeface="Times New Roman" pitchFamily="18" charset="0"/>
              </a:rPr>
            </a:br>
            <a:r>
              <a:rPr lang="ru-RU" sz="2000" b="1" i="1" dirty="0" smtClean="0">
                <a:latin typeface="Times New Roman" pitchFamily="18" charset="0"/>
                <a:cs typeface="Times New Roman" pitchFamily="18" charset="0"/>
              </a:rPr>
              <a:t>6. Результаты участия обучающихся в спортивных мероприятиях различных уровней : турниры, соревнования, спартакиады</a:t>
            </a:r>
            <a:r>
              <a:rPr lang="ru-RU" b="1" i="1" dirty="0" smtClean="0">
                <a:latin typeface="Times New Roman" pitchFamily="18" charset="0"/>
                <a:cs typeface="Times New Roman" pitchFamily="18" charset="0"/>
              </a:rPr>
              <a:t/>
            </a:r>
            <a:br>
              <a:rPr lang="ru-RU" b="1" i="1" dirty="0" smtClean="0">
                <a:latin typeface="Times New Roman" pitchFamily="18" charset="0"/>
                <a:cs typeface="Times New Roman" pitchFamily="18" charset="0"/>
              </a:rPr>
            </a:br>
            <a:endParaRPr lang="ru-RU" dirty="0"/>
          </a:p>
        </p:txBody>
      </p:sp>
      <p:sp>
        <p:nvSpPr>
          <p:cNvPr id="3" name="Содержимое 2"/>
          <p:cNvSpPr>
            <a:spLocks noGrp="1"/>
          </p:cNvSpPr>
          <p:nvPr>
            <p:ph sz="quarter" idx="1"/>
          </p:nvPr>
        </p:nvSpPr>
        <p:spPr/>
        <p:txBody>
          <a:bodyPr>
            <a:normAutofit fontScale="47500" lnSpcReduction="20000"/>
          </a:bodyPr>
          <a:lstStyle/>
          <a:p>
            <a:r>
              <a:rPr lang="ru-RU" b="1" i="1" dirty="0" smtClean="0"/>
              <a:t>20. 9 мая 2016 г.Первое место в традиционной легкоатлетической эстафете на призы газеты «Якутия».</a:t>
            </a:r>
            <a:endParaRPr lang="ru-RU" dirty="0" smtClean="0"/>
          </a:p>
          <a:p>
            <a:r>
              <a:rPr lang="ru-RU" b="1" i="1" dirty="0" smtClean="0"/>
              <a:t>21. Февраль 2016 г. Данилов Семен., Корякин Егор (2 МЕХ.)., Сорокоумов Иван (1 ЗИО) стали призерами Всероссийского турнира по </a:t>
            </a:r>
            <a:r>
              <a:rPr lang="ru-RU" b="1" i="1" dirty="0" err="1" smtClean="0"/>
              <a:t>кик-боксингу</a:t>
            </a:r>
            <a:r>
              <a:rPr lang="ru-RU" b="1" i="1" dirty="0" smtClean="0"/>
              <a:t>, К-1 на призы первого чемпиона мира из СССР Александра Иванова.</a:t>
            </a:r>
            <a:endParaRPr lang="ru-RU" dirty="0" smtClean="0"/>
          </a:p>
          <a:p>
            <a:r>
              <a:rPr lang="ru-RU" b="1" i="1" dirty="0" smtClean="0"/>
              <a:t>22. Август 2016г. Данилов Семен (3 мех), стал призером международного турнира « Вызов Якутии» по смешанным боям.</a:t>
            </a:r>
            <a:endParaRPr lang="ru-RU" dirty="0" smtClean="0"/>
          </a:p>
          <a:p>
            <a:r>
              <a:rPr lang="ru-RU" b="1" i="1" dirty="0" smtClean="0"/>
              <a:t>23. Декабрь 2017 г.Второе место в ЛИГЕ по настольному теннису среди СПО РС(Я)</a:t>
            </a:r>
            <a:endParaRPr lang="ru-RU" dirty="0" smtClean="0"/>
          </a:p>
          <a:p>
            <a:r>
              <a:rPr lang="ru-RU" b="1" i="1" dirty="0" smtClean="0"/>
              <a:t>24. Декабрь 2017г. Третья место по баскетболу в ЛИГЕ среди девушек СПО РС(Я).</a:t>
            </a:r>
            <a:endParaRPr lang="ru-RU" dirty="0" smtClean="0"/>
          </a:p>
          <a:p>
            <a:r>
              <a:rPr lang="ru-RU" b="1" i="1" dirty="0" smtClean="0"/>
              <a:t>25.27 января 2017г. Второе место по национальным прыжкам среди студентов СПО РС(Я). </a:t>
            </a:r>
            <a:endParaRPr lang="ru-RU" dirty="0" smtClean="0"/>
          </a:p>
          <a:p>
            <a:r>
              <a:rPr lang="ru-RU" b="1" i="1" dirty="0" smtClean="0"/>
              <a:t>26. 1-3 декабря 2017 г .Второе место по вольной борьбе среди СПО РС(Я).</a:t>
            </a:r>
            <a:endParaRPr lang="ru-RU" dirty="0" smtClean="0"/>
          </a:p>
          <a:p>
            <a:r>
              <a:rPr lang="ru-RU" b="1" i="1" dirty="0" smtClean="0"/>
              <a:t>27. 17-18 марта 2017 г. Второе место ( юноши и девушки) по волейболу на призы депутата Городской Думы Н.Н. Васильева среди СПО РС(Я).</a:t>
            </a:r>
            <a:endParaRPr lang="ru-RU" dirty="0" smtClean="0"/>
          </a:p>
          <a:p>
            <a:r>
              <a:rPr lang="ru-RU" b="1" i="1" dirty="0" smtClean="0"/>
              <a:t>28.  9 мая 2017 г. Первое место в традиционной легкоатлетической эстафете на призы газеты «Якутия» среди СПО РС(Я).</a:t>
            </a:r>
            <a:endParaRPr lang="ru-RU" dirty="0" smtClean="0"/>
          </a:p>
          <a:p>
            <a:r>
              <a:rPr lang="ru-RU" b="1" i="1" dirty="0" smtClean="0"/>
              <a:t>29. Май 2017г. Первое место по волейболу среди ССУЗ г. Якутска на  призы воина –интернационалиста В.Калашникова.</a:t>
            </a:r>
            <a:endParaRPr lang="ru-RU" dirty="0" smtClean="0"/>
          </a:p>
          <a:p>
            <a:r>
              <a:rPr lang="ru-RU" b="1" i="1" dirty="0" smtClean="0"/>
              <a:t>30.Первое место по волейболу (девушки) ,в чемпионате студенческой лиги сезона 2016-2017 г.</a:t>
            </a:r>
            <a:endParaRPr lang="ru-RU"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4338" name="Picture 2" descr="C:\Users\User\Desktop\ООС\2017\1.jpeg"/>
          <p:cNvPicPr>
            <a:picLocks noGrp="1" noChangeAspect="1" noChangeArrowheads="1"/>
          </p:cNvPicPr>
          <p:nvPr>
            <p:ph sz="quarter" idx="1"/>
          </p:nvPr>
        </p:nvPicPr>
        <p:blipFill>
          <a:blip r:embed="rId2" cstate="print"/>
          <a:srcRect/>
          <a:stretch>
            <a:fillRect/>
          </a:stretch>
        </p:blipFill>
        <p:spPr bwMode="auto">
          <a:xfrm>
            <a:off x="357158" y="0"/>
            <a:ext cx="2523846" cy="3474000"/>
          </a:xfrm>
          <a:prstGeom prst="rect">
            <a:avLst/>
          </a:prstGeom>
          <a:noFill/>
        </p:spPr>
      </p:pic>
      <p:pic>
        <p:nvPicPr>
          <p:cNvPr id="14339" name="Picture 3" descr="C:\Users\User\Desktop\ООС\2017\2.jpeg"/>
          <p:cNvPicPr>
            <a:picLocks noChangeAspect="1" noChangeArrowheads="1"/>
          </p:cNvPicPr>
          <p:nvPr/>
        </p:nvPicPr>
        <p:blipFill>
          <a:blip r:embed="rId3" cstate="print"/>
          <a:srcRect/>
          <a:stretch>
            <a:fillRect/>
          </a:stretch>
        </p:blipFill>
        <p:spPr bwMode="auto">
          <a:xfrm>
            <a:off x="3214678" y="0"/>
            <a:ext cx="2523921" cy="3474000"/>
          </a:xfrm>
          <a:prstGeom prst="rect">
            <a:avLst/>
          </a:prstGeom>
          <a:noFill/>
        </p:spPr>
      </p:pic>
      <p:pic>
        <p:nvPicPr>
          <p:cNvPr id="14340" name="Picture 4" descr="C:\Users\User\Desktop\ООС\2017\3.jpeg"/>
          <p:cNvPicPr>
            <a:picLocks noChangeAspect="1" noChangeArrowheads="1"/>
          </p:cNvPicPr>
          <p:nvPr/>
        </p:nvPicPr>
        <p:blipFill>
          <a:blip r:embed="rId4" cstate="print"/>
          <a:srcRect/>
          <a:stretch>
            <a:fillRect/>
          </a:stretch>
        </p:blipFill>
        <p:spPr bwMode="auto">
          <a:xfrm>
            <a:off x="6000760" y="0"/>
            <a:ext cx="2523921" cy="3474000"/>
          </a:xfrm>
          <a:prstGeom prst="rect">
            <a:avLst/>
          </a:prstGeom>
          <a:noFill/>
        </p:spPr>
      </p:pic>
      <p:pic>
        <p:nvPicPr>
          <p:cNvPr id="14341" name="Picture 5" descr="C:\Users\User\Desktop\ООС\2017\4.jpeg"/>
          <p:cNvPicPr>
            <a:picLocks noChangeAspect="1" noChangeArrowheads="1"/>
          </p:cNvPicPr>
          <p:nvPr/>
        </p:nvPicPr>
        <p:blipFill>
          <a:blip r:embed="rId5" cstate="print"/>
          <a:srcRect/>
          <a:stretch>
            <a:fillRect/>
          </a:stretch>
        </p:blipFill>
        <p:spPr bwMode="auto">
          <a:xfrm>
            <a:off x="357158" y="3384000"/>
            <a:ext cx="2523921" cy="3474000"/>
          </a:xfrm>
          <a:prstGeom prst="rect">
            <a:avLst/>
          </a:prstGeom>
          <a:noFill/>
        </p:spPr>
      </p:pic>
      <p:pic>
        <p:nvPicPr>
          <p:cNvPr id="14342" name="Picture 6" descr="C:\Users\User\Desktop\ООС\2017\5.jpeg"/>
          <p:cNvPicPr>
            <a:picLocks noChangeAspect="1" noChangeArrowheads="1"/>
          </p:cNvPicPr>
          <p:nvPr/>
        </p:nvPicPr>
        <p:blipFill>
          <a:blip r:embed="rId6" cstate="print"/>
          <a:srcRect/>
          <a:stretch>
            <a:fillRect/>
          </a:stretch>
        </p:blipFill>
        <p:spPr bwMode="auto">
          <a:xfrm>
            <a:off x="3214678" y="3384000"/>
            <a:ext cx="2523921" cy="3474000"/>
          </a:xfrm>
          <a:prstGeom prst="rect">
            <a:avLst/>
          </a:prstGeom>
          <a:noFill/>
        </p:spPr>
      </p:pic>
      <p:pic>
        <p:nvPicPr>
          <p:cNvPr id="14343" name="Picture 7" descr="C:\Users\User\Desktop\ООС\2017\6.jpeg"/>
          <p:cNvPicPr>
            <a:picLocks noChangeAspect="1" noChangeArrowheads="1"/>
          </p:cNvPicPr>
          <p:nvPr/>
        </p:nvPicPr>
        <p:blipFill>
          <a:blip r:embed="rId7" cstate="print"/>
          <a:srcRect/>
          <a:stretch>
            <a:fillRect/>
          </a:stretch>
        </p:blipFill>
        <p:spPr bwMode="auto">
          <a:xfrm>
            <a:off x="6000760" y="3384000"/>
            <a:ext cx="2523921" cy="3474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descr="C:\Users\User\Desktop\ООС\2017\7.jpeg"/>
          <p:cNvPicPr>
            <a:picLocks noGrp="1" noChangeAspect="1" noChangeArrowheads="1"/>
          </p:cNvPicPr>
          <p:nvPr>
            <p:ph sz="quarter" idx="1"/>
          </p:nvPr>
        </p:nvPicPr>
        <p:blipFill>
          <a:blip r:embed="rId2" cstate="print"/>
          <a:srcRect/>
          <a:stretch>
            <a:fillRect/>
          </a:stretch>
        </p:blipFill>
        <p:spPr bwMode="auto">
          <a:xfrm>
            <a:off x="214282" y="285728"/>
            <a:ext cx="2523846" cy="3474000"/>
          </a:xfrm>
          <a:prstGeom prst="rect">
            <a:avLst/>
          </a:prstGeom>
          <a:noFill/>
        </p:spPr>
      </p:pic>
      <p:pic>
        <p:nvPicPr>
          <p:cNvPr id="15363" name="Picture 3" descr="C:\Users\User\Desktop\ООС\2017\8.jpeg"/>
          <p:cNvPicPr>
            <a:picLocks noChangeAspect="1" noChangeArrowheads="1"/>
          </p:cNvPicPr>
          <p:nvPr/>
        </p:nvPicPr>
        <p:blipFill>
          <a:blip r:embed="rId3" cstate="print"/>
          <a:srcRect/>
          <a:stretch>
            <a:fillRect/>
          </a:stretch>
        </p:blipFill>
        <p:spPr bwMode="auto">
          <a:xfrm>
            <a:off x="2928926" y="285728"/>
            <a:ext cx="2523921" cy="3474000"/>
          </a:xfrm>
          <a:prstGeom prst="rect">
            <a:avLst/>
          </a:prstGeom>
          <a:noFill/>
        </p:spPr>
      </p:pic>
      <p:pic>
        <p:nvPicPr>
          <p:cNvPr id="15364" name="Picture 4" descr="C:\Users\User\Desktop\ООС\2017\9.jpeg"/>
          <p:cNvPicPr>
            <a:picLocks noChangeAspect="1" noChangeArrowheads="1"/>
          </p:cNvPicPr>
          <p:nvPr/>
        </p:nvPicPr>
        <p:blipFill>
          <a:blip r:embed="rId4" cstate="print"/>
          <a:srcRect/>
          <a:stretch>
            <a:fillRect/>
          </a:stretch>
        </p:blipFill>
        <p:spPr bwMode="auto">
          <a:xfrm>
            <a:off x="3714744" y="2935644"/>
            <a:ext cx="5067469" cy="368160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b="1" i="1" dirty="0" smtClean="0">
                <a:latin typeface="Times New Roman" pitchFamily="18" charset="0"/>
                <a:cs typeface="Times New Roman" pitchFamily="18" charset="0"/>
              </a:rPr>
              <a:t/>
            </a:r>
            <a:br>
              <a:rPr lang="ru-RU" sz="2000" b="1" i="1" dirty="0" smtClean="0">
                <a:latin typeface="Times New Roman" pitchFamily="18" charset="0"/>
                <a:cs typeface="Times New Roman" pitchFamily="18" charset="0"/>
              </a:rPr>
            </a:br>
            <a:r>
              <a:rPr lang="ru-RU" sz="2000" b="1" i="1" dirty="0" smtClean="0">
                <a:latin typeface="Times New Roman" pitchFamily="18" charset="0"/>
                <a:cs typeface="Times New Roman" pitchFamily="18" charset="0"/>
              </a:rPr>
              <a:t>6. Результаты участия обучающихся в спортивных мероприятиях различных уровней : турниры, соревнования, спартакиады</a:t>
            </a:r>
            <a:r>
              <a:rPr lang="ru-RU" b="1" i="1" dirty="0" smtClean="0">
                <a:latin typeface="Times New Roman" pitchFamily="18" charset="0"/>
                <a:cs typeface="Times New Roman" pitchFamily="18" charset="0"/>
              </a:rPr>
              <a:t/>
            </a:r>
            <a:br>
              <a:rPr lang="ru-RU" b="1" i="1" dirty="0" smtClean="0">
                <a:latin typeface="Times New Roman" pitchFamily="18" charset="0"/>
                <a:cs typeface="Times New Roman" pitchFamily="18" charset="0"/>
              </a:rPr>
            </a:br>
            <a:endParaRPr lang="ru-RU" dirty="0"/>
          </a:p>
        </p:txBody>
      </p:sp>
      <p:sp>
        <p:nvSpPr>
          <p:cNvPr id="3" name="Содержимое 2"/>
          <p:cNvSpPr>
            <a:spLocks noGrp="1"/>
          </p:cNvSpPr>
          <p:nvPr>
            <p:ph sz="quarter" idx="1"/>
          </p:nvPr>
        </p:nvSpPr>
        <p:spPr/>
        <p:txBody>
          <a:bodyPr>
            <a:normAutofit fontScale="47500" lnSpcReduction="20000"/>
          </a:bodyPr>
          <a:lstStyle/>
          <a:p>
            <a:r>
              <a:rPr lang="ru-RU" b="1" i="1" dirty="0" smtClean="0"/>
              <a:t>31. Май 2017 г. В общекомандном итоге спартакиады среди студентов СПО РС(Я).</a:t>
            </a:r>
            <a:endParaRPr lang="ru-RU" dirty="0" smtClean="0"/>
          </a:p>
          <a:p>
            <a:r>
              <a:rPr lang="ru-RU" b="1" i="1" dirty="0" smtClean="0"/>
              <a:t>32.  Первое место по волейболу (юноши),второе место (девушки),Первое место по настольному теннису, Второе место шведской эстафете, третья место по легкой атлетике, третья место по лыжным гонкам, третья место по гиревому спорту, ВТОРОЕ место по общему зачету в первом этапе </a:t>
            </a:r>
            <a:r>
              <a:rPr lang="en-US" b="1" i="1" dirty="0" smtClean="0"/>
              <a:t>IX</a:t>
            </a:r>
            <a:r>
              <a:rPr lang="ru-RU" b="1" i="1" dirty="0" smtClean="0"/>
              <a:t>–ой Универсиаде.</a:t>
            </a:r>
            <a:endParaRPr lang="ru-RU" dirty="0" smtClean="0"/>
          </a:p>
          <a:p>
            <a:r>
              <a:rPr lang="ru-RU" b="1" i="1" dirty="0" smtClean="0"/>
              <a:t>33. 30марта-1 апреля 2018 г. Первое место по волейболу ( юноши и девушки)на призы депутата Городской Думы Н.Н. Васильева среди СПО РС(Я).</a:t>
            </a:r>
            <a:endParaRPr lang="ru-RU" dirty="0" smtClean="0"/>
          </a:p>
          <a:p>
            <a:r>
              <a:rPr lang="ru-RU" b="1" i="1" dirty="0" smtClean="0"/>
              <a:t>34.  2-4 апреля 2018 г. Второе место по волейболу (девушки),третья место (юноши),третья место по лыжным гонкам, ТРЕТЬЯ общекомандное место на </a:t>
            </a:r>
            <a:r>
              <a:rPr lang="en-US" b="1" i="1" dirty="0" smtClean="0"/>
              <a:t>XI</a:t>
            </a:r>
            <a:r>
              <a:rPr lang="ru-RU" b="1" i="1" dirty="0" smtClean="0"/>
              <a:t>-</a:t>
            </a:r>
            <a:r>
              <a:rPr lang="ru-RU" b="1" i="1" dirty="0" err="1" smtClean="0"/>
              <a:t>й</a:t>
            </a:r>
            <a:r>
              <a:rPr lang="ru-RU" b="1" i="1" dirty="0" smtClean="0"/>
              <a:t> Универсиаде среди СПО,ВПО РС(Я).</a:t>
            </a:r>
            <a:endParaRPr lang="ru-RU" dirty="0" smtClean="0"/>
          </a:p>
          <a:p>
            <a:r>
              <a:rPr lang="ru-RU" b="1" i="1" dirty="0" smtClean="0"/>
              <a:t>35.12 апреля 2018 г. Третья место по борьбе «</a:t>
            </a:r>
            <a:r>
              <a:rPr lang="ru-RU" b="1" i="1" dirty="0" err="1" smtClean="0"/>
              <a:t>хапсагай</a:t>
            </a:r>
            <a:r>
              <a:rPr lang="ru-RU" b="1" i="1" dirty="0" smtClean="0"/>
              <a:t>» на призы МСМК по вольной борьбе Г.Н. Христофорова.</a:t>
            </a:r>
            <a:endParaRPr lang="ru-RU" dirty="0" smtClean="0"/>
          </a:p>
          <a:p>
            <a:r>
              <a:rPr lang="ru-RU" b="1" i="1" dirty="0" smtClean="0"/>
              <a:t>36.  9 мая 2018 г. Первое место 75-ой легкоатлетической эстафеты на призы газеты «Якутия».</a:t>
            </a:r>
            <a:endParaRPr lang="ru-RU" dirty="0" smtClean="0"/>
          </a:p>
          <a:p>
            <a:r>
              <a:rPr lang="ru-RU" b="1" i="1" dirty="0" smtClean="0"/>
              <a:t>37.Май 2018 г. Второе место(юноши),третья место (девушки) в студенческой лиге по волейболу среди студентов СПО РС(Я).</a:t>
            </a:r>
            <a:endParaRPr lang="ru-RU" dirty="0" smtClean="0"/>
          </a:p>
          <a:p>
            <a:r>
              <a:rPr lang="ru-RU" b="1" i="1" dirty="0" smtClean="0"/>
              <a:t>38. Декабрь 2018 г. Первое место по настольному теннису в студенческой ЛИГЕ среди СПО РС (Я).</a:t>
            </a:r>
            <a:endParaRPr lang="ru-RU" dirty="0" smtClean="0"/>
          </a:p>
          <a:p>
            <a:r>
              <a:rPr lang="ru-RU" b="1" i="1" dirty="0" smtClean="0"/>
              <a:t>39.  17 декабря 2018 г. Первое место по шашкам в чемпионате РС(Я) среди студентов СПО.</a:t>
            </a:r>
            <a:endParaRPr lang="ru-RU" dirty="0" smtClean="0"/>
          </a:p>
          <a:p>
            <a:r>
              <a:rPr lang="ru-RU" b="1" i="1" dirty="0" smtClean="0"/>
              <a:t>39.С 2017 по 2018 г. Неустроева Мария ( 2 ПС «В») чемпионка РС (Я), ДВФО, Всероссийского чемпионата по </a:t>
            </a:r>
            <a:r>
              <a:rPr lang="ru-RU" b="1" i="1" dirty="0" err="1" smtClean="0"/>
              <a:t>кикбоксингу</a:t>
            </a:r>
            <a:r>
              <a:rPr lang="ru-RU" b="1" i="1" dirty="0" smtClean="0"/>
              <a:t>.</a:t>
            </a:r>
            <a:endParaRPr lang="ru-RU" dirty="0" smtClean="0"/>
          </a:p>
          <a:p>
            <a:endParaRPr lang="ru-RU" dirty="0" smtClean="0"/>
          </a:p>
          <a:p>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User\Desktop\ООС\2018\2.jpeg"/>
          <p:cNvPicPr>
            <a:picLocks noChangeAspect="1" noChangeArrowheads="1"/>
          </p:cNvPicPr>
          <p:nvPr/>
        </p:nvPicPr>
        <p:blipFill>
          <a:blip r:embed="rId2" cstate="print"/>
          <a:srcRect/>
          <a:stretch>
            <a:fillRect/>
          </a:stretch>
        </p:blipFill>
        <p:spPr bwMode="auto">
          <a:xfrm>
            <a:off x="4643438" y="500042"/>
            <a:ext cx="4000496" cy="2906429"/>
          </a:xfrm>
          <a:prstGeom prst="rect">
            <a:avLst/>
          </a:prstGeom>
          <a:noFill/>
        </p:spPr>
      </p:pic>
      <p:pic>
        <p:nvPicPr>
          <p:cNvPr id="16388" name="Picture 4" descr="C:\Users\User\Desktop\ООС\2018\11.jpeg"/>
          <p:cNvPicPr>
            <a:picLocks noChangeAspect="1" noChangeArrowheads="1"/>
          </p:cNvPicPr>
          <p:nvPr/>
        </p:nvPicPr>
        <p:blipFill>
          <a:blip r:embed="rId3" cstate="print"/>
          <a:srcRect/>
          <a:stretch>
            <a:fillRect/>
          </a:stretch>
        </p:blipFill>
        <p:spPr bwMode="auto">
          <a:xfrm>
            <a:off x="357158" y="3571876"/>
            <a:ext cx="3964118" cy="2880000"/>
          </a:xfrm>
          <a:prstGeom prst="rect">
            <a:avLst/>
          </a:prstGeom>
          <a:noFill/>
        </p:spPr>
      </p:pic>
      <p:pic>
        <p:nvPicPr>
          <p:cNvPr id="16389" name="Picture 5" descr="C:\Users\User\Desktop\ООС\2018\13.jpeg"/>
          <p:cNvPicPr>
            <a:picLocks noChangeAspect="1" noChangeArrowheads="1"/>
          </p:cNvPicPr>
          <p:nvPr/>
        </p:nvPicPr>
        <p:blipFill>
          <a:blip r:embed="rId4" cstate="print"/>
          <a:srcRect/>
          <a:stretch>
            <a:fillRect/>
          </a:stretch>
        </p:blipFill>
        <p:spPr bwMode="auto">
          <a:xfrm>
            <a:off x="4643438" y="3571876"/>
            <a:ext cx="3964118" cy="2880000"/>
          </a:xfrm>
          <a:prstGeom prst="rect">
            <a:avLst/>
          </a:prstGeom>
          <a:noFill/>
        </p:spPr>
      </p:pic>
      <p:pic>
        <p:nvPicPr>
          <p:cNvPr id="16386" name="Picture 2" descr="C:\Users\User\Desktop\ООС\2018\1.jpeg"/>
          <p:cNvPicPr>
            <a:picLocks noGrp="1" noChangeAspect="1" noChangeArrowheads="1"/>
          </p:cNvPicPr>
          <p:nvPr>
            <p:ph sz="quarter" idx="1"/>
          </p:nvPr>
        </p:nvPicPr>
        <p:blipFill>
          <a:blip r:embed="rId5" cstate="print"/>
          <a:srcRect/>
          <a:stretch>
            <a:fillRect/>
          </a:stretch>
        </p:blipFill>
        <p:spPr bwMode="auto">
          <a:xfrm>
            <a:off x="357158" y="500042"/>
            <a:ext cx="3933292" cy="285752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098" name="Picture 2" descr="D:\фото\IMG_7566.JPG"/>
          <p:cNvPicPr>
            <a:picLocks noChangeAspect="1" noChangeArrowheads="1"/>
          </p:cNvPicPr>
          <p:nvPr/>
        </p:nvPicPr>
        <p:blipFill>
          <a:blip r:embed="rId2" cstate="print"/>
          <a:srcRect/>
          <a:stretch>
            <a:fillRect/>
          </a:stretch>
        </p:blipFill>
        <p:spPr bwMode="auto">
          <a:xfrm>
            <a:off x="-20116800" y="-13030200"/>
            <a:ext cx="1782000" cy="1188000"/>
          </a:xfrm>
          <a:prstGeom prst="rect">
            <a:avLst/>
          </a:prstGeom>
          <a:noFill/>
        </p:spPr>
      </p:pic>
      <p:pic>
        <p:nvPicPr>
          <p:cNvPr id="4099" name="Picture 3" descr="D:\фото\1.jpeg"/>
          <p:cNvPicPr>
            <a:picLocks noChangeAspect="1" noChangeArrowheads="1"/>
          </p:cNvPicPr>
          <p:nvPr/>
        </p:nvPicPr>
        <p:blipFill>
          <a:blip r:embed="rId3"/>
          <a:srcRect/>
          <a:stretch>
            <a:fillRect/>
          </a:stretch>
        </p:blipFill>
        <p:spPr bwMode="auto">
          <a:xfrm>
            <a:off x="1857356" y="107134"/>
            <a:ext cx="5072098" cy="2964676"/>
          </a:xfrm>
          <a:prstGeom prst="rect">
            <a:avLst/>
          </a:prstGeom>
          <a:noFill/>
        </p:spPr>
      </p:pic>
      <p:pic>
        <p:nvPicPr>
          <p:cNvPr id="4100" name="Picture 4" descr="D:\фото\IMG_7566.JPG"/>
          <p:cNvPicPr>
            <a:picLocks noGrp="1" noChangeAspect="1" noChangeArrowheads="1"/>
          </p:cNvPicPr>
          <p:nvPr>
            <p:ph sz="quarter" idx="1"/>
          </p:nvPr>
        </p:nvPicPr>
        <p:blipFill>
          <a:blip r:embed="rId4" cstate="print"/>
          <a:srcRect/>
          <a:stretch>
            <a:fillRect/>
          </a:stretch>
        </p:blipFill>
        <p:spPr bwMode="auto">
          <a:xfrm>
            <a:off x="1928794" y="3286124"/>
            <a:ext cx="5143536" cy="3261829"/>
          </a:xfrm>
          <a:prstGeom prst="rect">
            <a:avLst/>
          </a:prstGeom>
          <a:noFill/>
        </p:spPr>
      </p:pic>
      <p:pic>
        <p:nvPicPr>
          <p:cNvPr id="8" name="Picture 5" descr="D:\фото ООС\20180525_160015.jpg"/>
          <p:cNvPicPr>
            <a:picLocks noChangeAspect="1" noChangeArrowheads="1"/>
          </p:cNvPicPr>
          <p:nvPr/>
        </p:nvPicPr>
        <p:blipFill>
          <a:blip r:embed="rId5" cstate="print"/>
          <a:srcRect/>
          <a:stretch>
            <a:fillRect/>
          </a:stretch>
        </p:blipFill>
        <p:spPr bwMode="auto">
          <a:xfrm>
            <a:off x="-15087600" y="-11315700"/>
            <a:ext cx="4632000" cy="3474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фото ООС\20180525_160015.jpg"/>
          <p:cNvPicPr>
            <a:picLocks noGrp="1" noChangeAspect="1" noChangeArrowheads="1"/>
          </p:cNvPicPr>
          <p:nvPr>
            <p:ph sz="quarter" idx="1"/>
          </p:nvPr>
        </p:nvPicPr>
        <p:blipFill>
          <a:blip r:embed="rId2" cstate="print"/>
          <a:srcRect/>
          <a:stretch>
            <a:fillRect/>
          </a:stretch>
        </p:blipFill>
        <p:spPr bwMode="auto">
          <a:xfrm>
            <a:off x="500034" y="285728"/>
            <a:ext cx="3857652" cy="3214710"/>
          </a:xfrm>
          <a:prstGeom prst="rect">
            <a:avLst/>
          </a:prstGeom>
          <a:noFill/>
        </p:spPr>
      </p:pic>
      <p:pic>
        <p:nvPicPr>
          <p:cNvPr id="5122" name="Picture 2" descr="D:\фото ООС\IMG-20160509-WA0121.jpg"/>
          <p:cNvPicPr>
            <a:picLocks noChangeAspect="1" noChangeArrowheads="1"/>
          </p:cNvPicPr>
          <p:nvPr/>
        </p:nvPicPr>
        <p:blipFill>
          <a:blip r:embed="rId3"/>
          <a:srcRect/>
          <a:stretch>
            <a:fillRect/>
          </a:stretch>
        </p:blipFill>
        <p:spPr bwMode="auto">
          <a:xfrm>
            <a:off x="4813666" y="285728"/>
            <a:ext cx="3881915" cy="3214710"/>
          </a:xfrm>
          <a:prstGeom prst="rect">
            <a:avLst/>
          </a:prstGeom>
          <a:noFill/>
        </p:spPr>
      </p:pic>
      <p:pic>
        <p:nvPicPr>
          <p:cNvPr id="5" name="Picture 2" descr="D:\фото ООС\IMG-20180322-WA0143.jpg"/>
          <p:cNvPicPr>
            <a:picLocks noChangeAspect="1" noChangeArrowheads="1"/>
          </p:cNvPicPr>
          <p:nvPr/>
        </p:nvPicPr>
        <p:blipFill>
          <a:blip r:embed="rId4"/>
          <a:srcRect/>
          <a:stretch>
            <a:fillRect/>
          </a:stretch>
        </p:blipFill>
        <p:spPr bwMode="auto">
          <a:xfrm>
            <a:off x="428596" y="3643314"/>
            <a:ext cx="4000496" cy="3000372"/>
          </a:xfrm>
          <a:prstGeom prst="rect">
            <a:avLst/>
          </a:prstGeom>
          <a:noFill/>
        </p:spPr>
      </p:pic>
      <p:pic>
        <p:nvPicPr>
          <p:cNvPr id="6" name="Picture 3" descr="D:\фото ООС\IMG-20180412-WA0126.jpg"/>
          <p:cNvPicPr>
            <a:picLocks noChangeAspect="1" noChangeArrowheads="1"/>
          </p:cNvPicPr>
          <p:nvPr/>
        </p:nvPicPr>
        <p:blipFill>
          <a:blip r:embed="rId5"/>
          <a:srcRect/>
          <a:stretch>
            <a:fillRect/>
          </a:stretch>
        </p:blipFill>
        <p:spPr bwMode="auto">
          <a:xfrm>
            <a:off x="4929190" y="3643314"/>
            <a:ext cx="3917652" cy="293823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D:\фото ООС\IMG-20180404-WA0077.jpg"/>
          <p:cNvPicPr>
            <a:picLocks noGrp="1" noChangeAspect="1" noChangeArrowheads="1"/>
          </p:cNvPicPr>
          <p:nvPr>
            <p:ph sz="quarter" idx="1"/>
          </p:nvPr>
        </p:nvPicPr>
        <p:blipFill>
          <a:blip r:embed="rId2"/>
          <a:srcRect/>
          <a:stretch>
            <a:fillRect/>
          </a:stretch>
        </p:blipFill>
        <p:spPr bwMode="auto">
          <a:xfrm>
            <a:off x="785786" y="214290"/>
            <a:ext cx="7905805" cy="592935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b="1" i="1" dirty="0" smtClean="0">
                <a:latin typeface="Times New Roman" pitchFamily="18" charset="0"/>
                <a:cs typeface="Times New Roman" pitchFamily="18" charset="0"/>
              </a:rPr>
              <a:t>7. Эффективность работы по программно-методическому сопровождению образовательного процесса с внедрением наиболее эффективных форм, методов и средств физического воспитания обучающихся</a:t>
            </a:r>
            <a:endParaRPr lang="ru-RU" sz="1800" b="1" i="1" dirty="0">
              <a:latin typeface="Times New Roman" pitchFamily="18" charset="0"/>
              <a:cs typeface="Times New Roman" pitchFamily="18" charset="0"/>
            </a:endParaRPr>
          </a:p>
        </p:txBody>
      </p:sp>
      <p:sp>
        <p:nvSpPr>
          <p:cNvPr id="3" name="Содержимое 2"/>
          <p:cNvSpPr>
            <a:spLocks noGrp="1"/>
          </p:cNvSpPr>
          <p:nvPr>
            <p:ph sz="quarter" idx="1"/>
          </p:nvPr>
        </p:nvSpPr>
        <p:spPr/>
        <p:txBody>
          <a:bodyPr>
            <a:normAutofit fontScale="55000" lnSpcReduction="20000"/>
          </a:bodyPr>
          <a:lstStyle/>
          <a:p>
            <a:endParaRPr lang="ru-RU" dirty="0" smtClean="0">
              <a:latin typeface="Times New Roman" pitchFamily="18" charset="0"/>
              <a:cs typeface="Times New Roman" pitchFamily="18" charset="0"/>
            </a:endParaRPr>
          </a:p>
          <a:p>
            <a:pPr lvl="0"/>
            <a:r>
              <a:rPr lang="ru-RU" b="1" i="1" dirty="0" smtClean="0">
                <a:latin typeface="Times New Roman" pitchFamily="18" charset="0"/>
                <a:cs typeface="Times New Roman" pitchFamily="18" charset="0"/>
              </a:rPr>
              <a:t>Персональный сайт  учителя физкультуры.</a:t>
            </a:r>
            <a:r>
              <a:rPr lang="en-US" sz="3200" b="1" i="1" dirty="0" smtClean="0">
                <a:latin typeface="Times New Roman" pitchFamily="18" charset="0"/>
                <a:cs typeface="Times New Roman" pitchFamily="18" charset="0"/>
                <a:hlinkClick r:id="rId2"/>
              </a:rPr>
              <a:t> https</a:t>
            </a:r>
            <a:r>
              <a:rPr lang="ru-RU" sz="3200" b="1" i="1" dirty="0" smtClean="0">
                <a:latin typeface="Times New Roman" pitchFamily="18" charset="0"/>
                <a:cs typeface="Times New Roman" pitchFamily="18" charset="0"/>
                <a:hlinkClick r:id="rId2"/>
              </a:rPr>
              <a:t>://</a:t>
            </a:r>
            <a:r>
              <a:rPr lang="en-US" sz="3200" b="1" i="1" dirty="0" smtClean="0">
                <a:latin typeface="Times New Roman" pitchFamily="18" charset="0"/>
                <a:cs typeface="Times New Roman" pitchFamily="18" charset="0"/>
                <a:hlinkClick r:id="rId2"/>
              </a:rPr>
              <a:t>infourok.ru/</a:t>
            </a:r>
            <a:r>
              <a:rPr lang="en-US" sz="3200" b="1" i="1" dirty="0" err="1" smtClean="0">
                <a:latin typeface="Times New Roman" pitchFamily="18" charset="0"/>
                <a:cs typeface="Times New Roman" pitchFamily="18" charset="0"/>
                <a:hlinkClick r:id="rId2"/>
              </a:rPr>
              <a:t>osipov-oleg-sofronovich</a:t>
            </a:r>
            <a:r>
              <a:rPr lang="ru-RU" b="1" i="1" dirty="0" smtClean="0">
                <a:latin typeface="Times New Roman" pitchFamily="18" charset="0"/>
                <a:cs typeface="Times New Roman" pitchFamily="18" charset="0"/>
              </a:rPr>
              <a:t> Дата 27.03.2014 г. </a:t>
            </a:r>
          </a:p>
          <a:p>
            <a:pPr lvl="0"/>
            <a:r>
              <a:rPr lang="ru-RU" b="1" i="1" dirty="0" smtClean="0">
                <a:latin typeface="Times New Roman" pitchFamily="18" charset="0"/>
                <a:cs typeface="Times New Roman" pitchFamily="18" charset="0"/>
              </a:rPr>
              <a:t>Программы по ОГСЭ «Физическая культура» по всем специальностям; календарно-тематические планы; планы работы спортивных секций</a:t>
            </a:r>
          </a:p>
          <a:p>
            <a:pPr lvl="0"/>
            <a:r>
              <a:rPr lang="ru-RU" b="1" i="1" dirty="0" smtClean="0">
                <a:latin typeface="Times New Roman" pitchFamily="18" charset="0"/>
                <a:cs typeface="Times New Roman" pitchFamily="18" charset="0"/>
              </a:rPr>
              <a:t>Фонд оценочных средств по ОГСЭ «Физическая культура»</a:t>
            </a:r>
          </a:p>
          <a:p>
            <a:pPr lvl="0"/>
            <a:r>
              <a:rPr lang="ru-RU" b="1" i="1" dirty="0" smtClean="0">
                <a:latin typeface="Times New Roman" pitchFamily="18" charset="0"/>
                <a:cs typeface="Times New Roman" pitchFamily="18" charset="0"/>
              </a:rPr>
              <a:t>Методическ</a:t>
            </a:r>
            <a:r>
              <a:rPr lang="ru-RU" sz="2600" b="1" i="1" dirty="0" smtClean="0">
                <a:latin typeface="Times New Roman" pitchFamily="18" charset="0"/>
                <a:cs typeface="Times New Roman" pitchFamily="18" charset="0"/>
              </a:rPr>
              <a:t>ая </a:t>
            </a:r>
            <a:r>
              <a:rPr lang="ru-RU" b="1" i="1" dirty="0" smtClean="0">
                <a:latin typeface="Times New Roman" pitchFamily="18" charset="0"/>
                <a:cs typeface="Times New Roman" pitchFamily="18" charset="0"/>
              </a:rPr>
              <a:t>разработки преподавателя размещены на сайте </a:t>
            </a:r>
            <a:r>
              <a:rPr lang="en-US" sz="3200" b="1" i="1" dirty="0" smtClean="0">
                <a:latin typeface="Times New Roman" pitchFamily="18" charset="0"/>
                <a:cs typeface="Times New Roman" pitchFamily="18" charset="0"/>
                <a:hlinkClick r:id="rId2"/>
              </a:rPr>
              <a:t>https</a:t>
            </a:r>
            <a:r>
              <a:rPr lang="ru-RU" sz="3200" b="1" i="1" dirty="0" smtClean="0">
                <a:latin typeface="Times New Roman" pitchFamily="18" charset="0"/>
                <a:cs typeface="Times New Roman" pitchFamily="18" charset="0"/>
                <a:hlinkClick r:id="rId2"/>
              </a:rPr>
              <a:t>://</a:t>
            </a:r>
            <a:r>
              <a:rPr lang="en-US" sz="3200" b="1" i="1" dirty="0" smtClean="0">
                <a:latin typeface="Times New Roman" pitchFamily="18" charset="0"/>
                <a:cs typeface="Times New Roman" pitchFamily="18" charset="0"/>
                <a:hlinkClick r:id="rId2"/>
              </a:rPr>
              <a:t>infourok.ru/</a:t>
            </a:r>
            <a:r>
              <a:rPr lang="en-US" sz="3200" b="1" i="1" dirty="0" err="1" smtClean="0">
                <a:latin typeface="Times New Roman" pitchFamily="18" charset="0"/>
                <a:cs typeface="Times New Roman" pitchFamily="18" charset="0"/>
                <a:hlinkClick r:id="rId2"/>
              </a:rPr>
              <a:t>osipov-oleg-sofronovich</a:t>
            </a:r>
            <a:r>
              <a:rPr lang="en-US" sz="3200" b="1" i="1" dirty="0" smtClean="0">
                <a:latin typeface="Times New Roman" pitchFamily="18" charset="0"/>
                <a:cs typeface="Times New Roman" pitchFamily="18" charset="0"/>
                <a:hlinkClick r:id="rId2"/>
              </a:rPr>
              <a:t> </a:t>
            </a:r>
            <a:endParaRPr lang="ru-RU" sz="3200" b="1" i="1" dirty="0" smtClean="0">
              <a:latin typeface="Times New Roman" pitchFamily="18" charset="0"/>
              <a:cs typeface="Times New Roman" pitchFamily="18" charset="0"/>
            </a:endParaRPr>
          </a:p>
          <a:p>
            <a:pPr lvl="0"/>
            <a:r>
              <a:rPr lang="ru-RU" b="1" i="1" dirty="0" smtClean="0">
                <a:latin typeface="Times New Roman" pitchFamily="18" charset="0"/>
                <a:cs typeface="Times New Roman" pitchFamily="18" charset="0"/>
              </a:rPr>
              <a:t>Методическая разработка«Формирование культуры физического и духовного здоровья среди субъектов образовательного процесса» размещена на сайте</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Методическая разработка  «Рекомендации по организации и проведению уроков  легкой атлетики в ССУЗ»</a:t>
            </a:r>
          </a:p>
          <a:p>
            <a:pPr lvl="0"/>
            <a:r>
              <a:rPr lang="ru-RU" b="1" i="1" dirty="0" smtClean="0">
                <a:latin typeface="Times New Roman" pitchFamily="18" charset="0"/>
                <a:cs typeface="Times New Roman" pitchFamily="18" charset="0"/>
              </a:rPr>
              <a:t>Методическая разработка «Методика обучения студентов волейболу в Якутском сельскохозяйственном техникуме» 2015 г.</a:t>
            </a:r>
            <a:endParaRPr lang="ru-RU" dirty="0" smtClean="0">
              <a:latin typeface="Times New Roman" pitchFamily="18" charset="0"/>
              <a:cs typeface="Times New Roman" pitchFamily="18" charset="0"/>
            </a:endParaRPr>
          </a:p>
          <a:p>
            <a:r>
              <a:rPr lang="ru-RU" b="1" i="1" dirty="0" smtClean="0">
                <a:latin typeface="Times New Roman" pitchFamily="18" charset="0"/>
                <a:cs typeface="Times New Roman" pitchFamily="18" charset="0"/>
              </a:rPr>
              <a:t>Программа физкультурно-спортивной направленности «Волейбол» для проведения секционных занятий.2018 г.</a:t>
            </a:r>
            <a:endParaRPr lang="ru-RU"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Администратор\Рабочий стол\Олег Софронович2\IMG.jpg"/>
          <p:cNvPicPr>
            <a:picLocks noChangeAspect="1" noChangeArrowheads="1"/>
          </p:cNvPicPr>
          <p:nvPr/>
        </p:nvPicPr>
        <p:blipFill>
          <a:blip r:embed="rId2"/>
          <a:srcRect/>
          <a:stretch>
            <a:fillRect/>
          </a:stretch>
        </p:blipFill>
        <p:spPr bwMode="auto">
          <a:xfrm>
            <a:off x="482782" y="1772816"/>
            <a:ext cx="8370951" cy="4392488"/>
          </a:xfrm>
          <a:prstGeom prst="rect">
            <a:avLst/>
          </a:prstGeom>
          <a:noFill/>
          <a:ln w="9525">
            <a:noFill/>
            <a:miter lim="800000"/>
            <a:headEnd/>
            <a:tailEnd/>
          </a:ln>
        </p:spPr>
      </p:pic>
      <p:sp>
        <p:nvSpPr>
          <p:cNvPr id="5" name="Rectangle 1"/>
          <p:cNvSpPr>
            <a:spLocks noChangeArrowheads="1"/>
          </p:cNvSpPr>
          <p:nvPr/>
        </p:nvSpPr>
        <p:spPr bwMode="auto">
          <a:xfrm>
            <a:off x="642938" y="500063"/>
            <a:ext cx="8215312" cy="646331"/>
          </a:xfrm>
          <a:prstGeom prst="rect">
            <a:avLst/>
          </a:prstGeom>
          <a:noFill/>
          <a:ln w="9525">
            <a:noFill/>
            <a:miter lim="800000"/>
            <a:headEnd/>
            <a:tailEnd/>
          </a:ln>
          <a:effectLst/>
        </p:spPr>
        <p:txBody>
          <a:bodyPr anchor="ctr">
            <a:spAutoFit/>
          </a:bodyPr>
          <a:lstStyle/>
          <a:p>
            <a:pPr algn="ctr">
              <a:defRPr/>
            </a:pPr>
            <a:r>
              <a:rPr lang="ru-RU" b="1" i="1" dirty="0" smtClean="0">
                <a:latin typeface="Times New Roman" pitchFamily="18" charset="0"/>
                <a:ea typeface="Calibri" pitchFamily="34" charset="0"/>
                <a:cs typeface="Times New Roman" pitchFamily="18" charset="0"/>
              </a:rPr>
              <a:t>Нагрудный </a:t>
            </a:r>
            <a:r>
              <a:rPr lang="ru-RU" b="1" i="1" dirty="0">
                <a:latin typeface="Times New Roman" pitchFamily="18" charset="0"/>
                <a:ea typeface="Calibri" pitchFamily="34" charset="0"/>
                <a:cs typeface="Times New Roman" pitchFamily="18" charset="0"/>
              </a:rPr>
              <a:t>знак</a:t>
            </a:r>
          </a:p>
          <a:p>
            <a:pPr algn="ctr">
              <a:defRPr/>
            </a:pPr>
            <a:r>
              <a:rPr lang="ru-RU" b="1" i="1" dirty="0">
                <a:latin typeface="Times New Roman" pitchFamily="18" charset="0"/>
                <a:ea typeface="Calibri" pitchFamily="34" charset="0"/>
                <a:cs typeface="Times New Roman" pitchFamily="18" charset="0"/>
              </a:rPr>
              <a:t> «Отличник образования РС (Я)», 2008г.</a:t>
            </a:r>
            <a:endParaRPr lang="ru-RU" b="1" i="1" dirty="0">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dirty="0" smtClean="0"/>
              <a:t/>
            </a:r>
            <a:br>
              <a:rPr lang="ru-RU" sz="2700" dirty="0" smtClean="0"/>
            </a:br>
            <a:r>
              <a:rPr lang="ru-RU" sz="2700" dirty="0" smtClean="0"/>
              <a:t/>
            </a:r>
            <a:br>
              <a:rPr lang="ru-RU" sz="2700" dirty="0" smtClean="0"/>
            </a:br>
            <a:r>
              <a:rPr lang="ru-RU" sz="2700" dirty="0" smtClean="0"/>
              <a:t/>
            </a:r>
            <a:br>
              <a:rPr lang="ru-RU" sz="2700" dirty="0" smtClean="0"/>
            </a:br>
            <a:r>
              <a:rPr lang="ru-RU" sz="2200" b="1" i="1" dirty="0" smtClean="0">
                <a:latin typeface="Times New Roman" pitchFamily="18" charset="0"/>
                <a:cs typeface="Times New Roman" pitchFamily="18" charset="0"/>
              </a:rPr>
              <a:t>8. Обобщение и распространение в педагогических коллективах, спортивных сообществах  опыта практических результатов своей профессиональной деятельности</a:t>
            </a:r>
            <a:r>
              <a:rPr lang="ru-RU" sz="4000" b="1" i="1" dirty="0" smtClean="0">
                <a:latin typeface="Times New Roman" pitchFamily="18" charset="0"/>
                <a:cs typeface="Times New Roman" pitchFamily="18" charset="0"/>
              </a:rPr>
              <a:t/>
            </a:r>
            <a:br>
              <a:rPr lang="ru-RU" sz="4000" b="1" i="1" dirty="0" smtClean="0">
                <a:latin typeface="Times New Roman" pitchFamily="18" charset="0"/>
                <a:cs typeface="Times New Roman" pitchFamily="18" charset="0"/>
              </a:rPr>
            </a:br>
            <a:r>
              <a:rPr lang="ru-RU" sz="4000" b="1" i="1" dirty="0" smtClean="0">
                <a:latin typeface="Times New Roman" pitchFamily="18" charset="0"/>
                <a:cs typeface="Times New Roman" pitchFamily="18" charset="0"/>
              </a:rPr>
              <a:t> </a:t>
            </a:r>
            <a:r>
              <a:rPr lang="ru-RU" dirty="0" smtClean="0"/>
              <a:t/>
            </a:r>
            <a:br>
              <a:rPr lang="ru-RU" dirty="0" smtClean="0"/>
            </a:br>
            <a:endParaRPr lang="ru-RU" dirty="0"/>
          </a:p>
        </p:txBody>
      </p:sp>
      <p:sp>
        <p:nvSpPr>
          <p:cNvPr id="3" name="Содержимое 2"/>
          <p:cNvSpPr>
            <a:spLocks noGrp="1"/>
          </p:cNvSpPr>
          <p:nvPr>
            <p:ph sz="quarter" idx="1"/>
          </p:nvPr>
        </p:nvSpPr>
        <p:spPr>
          <a:xfrm>
            <a:off x="3428992" y="1571612"/>
            <a:ext cx="5295880" cy="5072098"/>
          </a:xfrm>
        </p:spPr>
        <p:txBody>
          <a:bodyPr>
            <a:normAutofit fontScale="92500" lnSpcReduction="20000"/>
          </a:bodyPr>
          <a:lstStyle/>
          <a:p>
            <a:r>
              <a:rPr lang="ru-RU" sz="1800" b="1" i="1" dirty="0" smtClean="0">
                <a:latin typeface="Times New Roman" pitchFamily="18" charset="0"/>
                <a:cs typeface="Times New Roman" pitchFamily="18" charset="0"/>
              </a:rPr>
              <a:t>Участие на республиканских педагогических чтениях «Проблемы и перспективы реализации  </a:t>
            </a:r>
            <a:r>
              <a:rPr lang="ru-RU" sz="1800" b="1" i="1" dirty="0" err="1" smtClean="0">
                <a:latin typeface="Times New Roman" pitchFamily="18" charset="0"/>
                <a:cs typeface="Times New Roman" pitchFamily="18" charset="0"/>
              </a:rPr>
              <a:t>компетентностного</a:t>
            </a:r>
            <a:r>
              <a:rPr lang="ru-RU" sz="1800" b="1" i="1" dirty="0" smtClean="0">
                <a:latin typeface="Times New Roman" pitchFamily="18" charset="0"/>
                <a:cs typeface="Times New Roman" pitchFamily="18" charset="0"/>
              </a:rPr>
              <a:t> подхода к обучению в учреждениях среднего профессионального образования» в секции «Дополнительное  образование как ресурс организации внеурочной деятельности студентов». Авторская публикация «Отношение студентов к самостоятельным занятиям по физической культуре». 16 ноября 2016 г.</a:t>
            </a:r>
          </a:p>
          <a:p>
            <a:r>
              <a:rPr lang="ru-RU" sz="1800" b="1" i="1" dirty="0" smtClean="0">
                <a:latin typeface="Times New Roman" pitchFamily="18" charset="0"/>
                <a:cs typeface="Times New Roman" pitchFamily="18" charset="0"/>
              </a:rPr>
              <a:t>Благодарственное письмо Оргкомитета </a:t>
            </a:r>
            <a:r>
              <a:rPr lang="en-US" sz="1800" b="1" i="1" dirty="0" smtClean="0">
                <a:latin typeface="Times New Roman" pitchFamily="18" charset="0"/>
                <a:cs typeface="Times New Roman" pitchFamily="18" charset="0"/>
              </a:rPr>
              <a:t>X</a:t>
            </a:r>
            <a:r>
              <a:rPr lang="ru-RU" sz="1800" b="1" i="1" dirty="0" smtClean="0">
                <a:latin typeface="Times New Roman" pitchFamily="18" charset="0"/>
                <a:cs typeface="Times New Roman" pitchFamily="18" charset="0"/>
              </a:rPr>
              <a:t> Республиканской </a:t>
            </a:r>
            <a:r>
              <a:rPr lang="ru-RU" sz="1800" b="1" i="1" dirty="0" smtClean="0">
                <a:latin typeface="Times New Roman" pitchFamily="18" charset="0"/>
                <a:cs typeface="Times New Roman" pitchFamily="18" charset="0"/>
              </a:rPr>
              <a:t> НПК «Шаг </a:t>
            </a:r>
            <a:r>
              <a:rPr lang="ru-RU" sz="1800" b="1" i="1" dirty="0" smtClean="0">
                <a:latin typeface="Times New Roman" pitchFamily="18" charset="0"/>
                <a:cs typeface="Times New Roman" pitchFamily="18" charset="0"/>
              </a:rPr>
              <a:t>в будущую профессию», посвященной 95-летию С.П. Данилова,100-летию С.П.Данилова. 2016г.</a:t>
            </a:r>
          </a:p>
          <a:p>
            <a:pPr algn="just"/>
            <a:r>
              <a:rPr lang="ru-RU" sz="1800" b="1" i="1" dirty="0" smtClean="0">
                <a:latin typeface="Times New Roman" pitchFamily="18" charset="0"/>
                <a:cs typeface="Times New Roman" pitchFamily="18" charset="0"/>
              </a:rPr>
              <a:t>Авторская публикация «Формирование гражданской позиции у студентов через спортивно-патриотическое мероприятие» опубликована в сборнике методических разработок «Вектор развития»: методические разработки педагогических работников ГБПОУ «Якутский сельскохозяйственный техникум» . 2018 г.</a:t>
            </a:r>
            <a:endParaRPr lang="ru-RU" sz="1800"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srcRect/>
          <a:stretch>
            <a:fillRect/>
          </a:stretch>
        </p:blipFill>
        <p:spPr bwMode="auto">
          <a:xfrm>
            <a:off x="92145" y="1245987"/>
            <a:ext cx="3260279" cy="2286016"/>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857224" y="3354846"/>
            <a:ext cx="2418632" cy="3329077"/>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i="1" dirty="0" smtClean="0">
                <a:latin typeface="Times New Roman" pitchFamily="18" charset="0"/>
                <a:cs typeface="Times New Roman" pitchFamily="18" charset="0"/>
              </a:rPr>
              <a:t>8. </a:t>
            </a:r>
            <a:r>
              <a:rPr lang="ru-RU" sz="1800" b="1" i="1" dirty="0" smtClean="0">
                <a:latin typeface="Times New Roman" pitchFamily="18" charset="0"/>
                <a:cs typeface="Times New Roman" pitchFamily="18" charset="0"/>
              </a:rPr>
              <a:t>Обобщение и распространение в педагогических коллективах, спортивных сообществах  опыта практических результатов своей профессиональной деятельности</a:t>
            </a:r>
            <a:endParaRPr lang="ru-RU" sz="2400" dirty="0">
              <a:latin typeface="Times New Roman" pitchFamily="18" charset="0"/>
              <a:cs typeface="Times New Roman" pitchFamily="18" charset="0"/>
            </a:endParaRPr>
          </a:p>
        </p:txBody>
      </p:sp>
      <p:pic>
        <p:nvPicPr>
          <p:cNvPr id="3076" name="Picture 4" descr="C:\Users\User\Desktop\ООС\17.jpeg"/>
          <p:cNvPicPr>
            <a:picLocks noChangeAspect="1" noChangeArrowheads="1"/>
          </p:cNvPicPr>
          <p:nvPr/>
        </p:nvPicPr>
        <p:blipFill rotWithShape="1">
          <a:blip r:embed="rId2" cstate="print"/>
          <a:srcRect t="3200" r="6282" b="3430"/>
          <a:stretch/>
        </p:blipFill>
        <p:spPr bwMode="auto">
          <a:xfrm>
            <a:off x="5436096" y="1153763"/>
            <a:ext cx="3553900" cy="4873595"/>
          </a:xfrm>
          <a:prstGeom prst="rect">
            <a:avLst/>
          </a:prstGeom>
          <a:noFill/>
        </p:spPr>
      </p:pic>
      <p:pic>
        <p:nvPicPr>
          <p:cNvPr id="3075" name="Picture 3" descr="C:\Users\User\Desktop\ООС\12 - копия.jpeg"/>
          <p:cNvPicPr>
            <a:picLocks noGrp="1" noChangeAspect="1" noChangeArrowheads="1"/>
          </p:cNvPicPr>
          <p:nvPr>
            <p:ph sz="quarter" idx="1"/>
          </p:nvPr>
        </p:nvPicPr>
        <p:blipFill rotWithShape="1">
          <a:blip r:embed="rId3" cstate="print"/>
          <a:srcRect l="3330" r="-1"/>
          <a:stretch/>
        </p:blipFill>
        <p:spPr bwMode="auto">
          <a:xfrm>
            <a:off x="3059832" y="4077072"/>
            <a:ext cx="3816424" cy="2612581"/>
          </a:xfrm>
          <a:prstGeom prst="rect">
            <a:avLst/>
          </a:prstGeom>
          <a:noFill/>
        </p:spPr>
      </p:pic>
      <p:pic>
        <p:nvPicPr>
          <p:cNvPr id="3077" name="Picture 5" descr="C:\Users\User\Desktop\ООС\18.jpeg"/>
          <p:cNvPicPr>
            <a:picLocks noChangeAspect="1" noChangeArrowheads="1"/>
          </p:cNvPicPr>
          <p:nvPr/>
        </p:nvPicPr>
        <p:blipFill rotWithShape="1">
          <a:blip r:embed="rId4" cstate="print"/>
          <a:srcRect t="1852" r="6563" b="-1540"/>
          <a:stretch/>
        </p:blipFill>
        <p:spPr bwMode="auto">
          <a:xfrm>
            <a:off x="6539" y="1579418"/>
            <a:ext cx="3414755" cy="4938529"/>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dirty="0" smtClean="0"/>
              <a:t/>
            </a:r>
            <a:br>
              <a:rPr lang="ru-RU" sz="3100" dirty="0" smtClean="0"/>
            </a:br>
            <a:r>
              <a:rPr lang="ru-RU" sz="2200" b="1" i="1" dirty="0" smtClean="0">
                <a:latin typeface="Times New Roman" pitchFamily="18" charset="0"/>
                <a:cs typeface="Times New Roman" pitchFamily="18" charset="0"/>
              </a:rPr>
              <a:t>9. </a:t>
            </a:r>
            <a:r>
              <a:rPr lang="ru-RU" sz="2000" b="1" i="1" dirty="0" smtClean="0">
                <a:latin typeface="Times New Roman" pitchFamily="18" charset="0"/>
                <a:cs typeface="Times New Roman" pitchFamily="18" charset="0"/>
              </a:rPr>
              <a:t>Организация проведения медицинского обследования  и тестирования обучающихся по физической подготовке с участием учреждений здравоохранения</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sz="quarter" idx="1"/>
          </p:nvPr>
        </p:nvSpPr>
        <p:spPr>
          <a:xfrm>
            <a:off x="285720" y="1600200"/>
            <a:ext cx="3500462" cy="4495800"/>
          </a:xfrm>
        </p:spPr>
        <p:txBody>
          <a:bodyPr>
            <a:normAutofit lnSpcReduction="10000"/>
          </a:bodyPr>
          <a:lstStyle/>
          <a:p>
            <a:r>
              <a:rPr lang="ru-RU" sz="1800" b="1" i="1" dirty="0" smtClean="0">
                <a:latin typeface="Times New Roman" pitchFamily="18" charset="0"/>
                <a:cs typeface="Times New Roman" pitchFamily="18" charset="0"/>
              </a:rPr>
              <a:t>Медицинское обследование осуществляется системно по плану в течение учебного года;</a:t>
            </a:r>
          </a:p>
          <a:p>
            <a:r>
              <a:rPr lang="ru-RU" sz="1800" b="1" i="1" dirty="0" smtClean="0">
                <a:latin typeface="Times New Roman" pitchFamily="18" charset="0"/>
                <a:cs typeface="Times New Roman" pitchFamily="18" charset="0"/>
              </a:rPr>
              <a:t>Спортсмены проходят обязательную спортивную </a:t>
            </a:r>
            <a:r>
              <a:rPr lang="ru-RU" sz="1800" b="1" i="1" dirty="0" err="1" smtClean="0">
                <a:latin typeface="Times New Roman" pitchFamily="18" charset="0"/>
                <a:cs typeface="Times New Roman" pitchFamily="18" charset="0"/>
              </a:rPr>
              <a:t>медстраховку</a:t>
            </a:r>
            <a:r>
              <a:rPr lang="ru-RU" sz="1800" b="1" i="1" dirty="0" smtClean="0">
                <a:latin typeface="Times New Roman" pitchFamily="18" charset="0"/>
                <a:cs typeface="Times New Roman" pitchFamily="18" charset="0"/>
              </a:rPr>
              <a:t> на полгода или на год </a:t>
            </a:r>
            <a:r>
              <a:rPr lang="ru-RU" sz="1800" b="1" i="1" dirty="0">
                <a:latin typeface="Times New Roman" pitchFamily="18" charset="0"/>
                <a:cs typeface="Times New Roman" pitchFamily="18" charset="0"/>
              </a:rPr>
              <a:t>в</a:t>
            </a:r>
            <a:r>
              <a:rPr lang="ru-RU" sz="1800" b="1" i="1" dirty="0" smtClean="0">
                <a:latin typeface="Times New Roman" pitchFamily="18" charset="0"/>
                <a:cs typeface="Times New Roman" pitchFamily="18" charset="0"/>
              </a:rPr>
              <a:t> </a:t>
            </a:r>
            <a:r>
              <a:rPr lang="ru-RU" sz="1800" b="1" i="1" dirty="0" smtClean="0">
                <a:latin typeface="Times New Roman" pitchFamily="18" charset="0"/>
                <a:cs typeface="Times New Roman" pitchFamily="18" charset="0"/>
              </a:rPr>
              <a:t>зависимости </a:t>
            </a:r>
            <a:r>
              <a:rPr lang="ru-RU" sz="1800" b="1" i="1" dirty="0" smtClean="0">
                <a:latin typeface="Times New Roman" pitchFamily="18" charset="0"/>
                <a:cs typeface="Times New Roman" pitchFamily="18" charset="0"/>
              </a:rPr>
              <a:t> от </a:t>
            </a:r>
            <a:r>
              <a:rPr lang="ru-RU" sz="1800" b="1" i="1" dirty="0" smtClean="0">
                <a:latin typeface="Times New Roman" pitchFamily="18" charset="0"/>
                <a:cs typeface="Times New Roman" pitchFamily="18" charset="0"/>
              </a:rPr>
              <a:t>графика проведения соревнований в страховых компаниях «СТЕРХ» и «</a:t>
            </a:r>
            <a:r>
              <a:rPr lang="ru-RU" sz="1800" b="1" i="1" dirty="0" err="1" smtClean="0">
                <a:latin typeface="Times New Roman" pitchFamily="18" charset="0"/>
                <a:cs typeface="Times New Roman" pitchFamily="18" charset="0"/>
              </a:rPr>
              <a:t>Сахамедстрах</a:t>
            </a:r>
            <a:r>
              <a:rPr lang="ru-RU" sz="1800" b="1" i="1" dirty="0" smtClean="0">
                <a:latin typeface="Times New Roman" pitchFamily="18" charset="0"/>
                <a:cs typeface="Times New Roman" pitchFamily="18" charset="0"/>
              </a:rPr>
              <a:t>»;</a:t>
            </a:r>
          </a:p>
          <a:p>
            <a:r>
              <a:rPr lang="ru-RU" sz="1800" b="1" i="1" dirty="0" smtClean="0">
                <a:latin typeface="Times New Roman" pitchFamily="18" charset="0"/>
                <a:cs typeface="Times New Roman" pitchFamily="18" charset="0"/>
              </a:rPr>
              <a:t>Тестирование уровня  физической подготовки проводится  регулярно по плану учебной работы.</a:t>
            </a:r>
            <a:endParaRPr lang="ru-RU" sz="1800" b="1" i="1"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srcRect l="9057" t="19240" r="10372"/>
          <a:stretch/>
        </p:blipFill>
        <p:spPr bwMode="auto">
          <a:xfrm>
            <a:off x="3817437" y="1916832"/>
            <a:ext cx="5062257" cy="3384376"/>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b="1" i="1" dirty="0" smtClean="0">
                <a:latin typeface="Times New Roman" pitchFamily="18" charset="0"/>
                <a:cs typeface="Times New Roman" pitchFamily="18" charset="0"/>
              </a:rPr>
              <a:t>10. Признание профессиональным сообществом высокой квалификации педагогического работника; участие в работе экспертных комиссий, групп; жюри олимпиад, судейство соревнований</a:t>
            </a:r>
            <a:endParaRPr lang="ru-RU" sz="1800" b="1" i="1" dirty="0">
              <a:latin typeface="Times New Roman" pitchFamily="18" charset="0"/>
              <a:cs typeface="Times New Roman" pitchFamily="18" charset="0"/>
            </a:endParaRPr>
          </a:p>
        </p:txBody>
      </p:sp>
      <p:sp>
        <p:nvSpPr>
          <p:cNvPr id="3" name="Содержимое 2"/>
          <p:cNvSpPr>
            <a:spLocks noGrp="1"/>
          </p:cNvSpPr>
          <p:nvPr>
            <p:ph sz="quarter" idx="1"/>
          </p:nvPr>
        </p:nvSpPr>
        <p:spPr>
          <a:xfrm>
            <a:off x="4071934" y="1600200"/>
            <a:ext cx="4694114" cy="4900634"/>
          </a:xfrm>
        </p:spPr>
        <p:txBody>
          <a:bodyPr>
            <a:noAutofit/>
          </a:bodyPr>
          <a:lstStyle/>
          <a:p>
            <a:r>
              <a:rPr lang="ru-RU" sz="1800" b="1" i="1" dirty="0" smtClean="0">
                <a:latin typeface="Times New Roman" pitchFamily="18" charset="0"/>
                <a:cs typeface="Times New Roman" pitchFamily="18" charset="0"/>
              </a:rPr>
              <a:t>Участие в качестве судьи на проведение соревнований РССС по легкой атлетике и по волейболу  г.Якутск</a:t>
            </a:r>
          </a:p>
          <a:p>
            <a:r>
              <a:rPr lang="ru-RU" sz="1800" b="1" i="1" dirty="0" smtClean="0">
                <a:latin typeface="Times New Roman" pitchFamily="18" charset="0"/>
                <a:cs typeface="Times New Roman" pitchFamily="18" charset="0"/>
              </a:rPr>
              <a:t>Участие в течение 30 лет в качестве </a:t>
            </a:r>
            <a:r>
              <a:rPr lang="ru-RU" sz="1800" b="1" i="1" dirty="0" smtClean="0">
                <a:solidFill>
                  <a:srgbClr val="C00000"/>
                </a:solidFill>
                <a:latin typeface="Times New Roman" pitchFamily="18" charset="0"/>
                <a:cs typeface="Times New Roman" pitchFamily="18" charset="0"/>
              </a:rPr>
              <a:t>СУДЬИ РЕСПУБЛИКАНСКОЙ КАТЕГОРИИ </a:t>
            </a:r>
            <a:r>
              <a:rPr lang="ru-RU" sz="1800" b="1" i="1" dirty="0" smtClean="0">
                <a:latin typeface="Times New Roman" pitchFamily="18" charset="0"/>
                <a:cs typeface="Times New Roman" pitchFamily="18" charset="0"/>
              </a:rPr>
              <a:t>по легкой </a:t>
            </a:r>
            <a:r>
              <a:rPr lang="ru-RU" sz="1800" b="1" i="1" dirty="0" smtClean="0">
                <a:latin typeface="Times New Roman" pitchFamily="18" charset="0"/>
                <a:cs typeface="Times New Roman" pitchFamily="18" charset="0"/>
              </a:rPr>
              <a:t>атлетике  </a:t>
            </a:r>
            <a:r>
              <a:rPr lang="ru-RU" sz="1800" b="1" i="1" dirty="0" smtClean="0">
                <a:latin typeface="Times New Roman" pitchFamily="18" charset="0"/>
                <a:cs typeface="Times New Roman" pitchFamily="18" charset="0"/>
              </a:rPr>
              <a:t>на Спортивных играх  народов РС(Я),  Спартакиадах </a:t>
            </a:r>
            <a:r>
              <a:rPr lang="ru-RU" sz="1800" b="1" i="1" dirty="0" err="1" smtClean="0">
                <a:latin typeface="Times New Roman" pitchFamily="18" charset="0"/>
                <a:cs typeface="Times New Roman" pitchFamily="18" charset="0"/>
              </a:rPr>
              <a:t>Манчаары</a:t>
            </a:r>
            <a:r>
              <a:rPr lang="ru-RU" sz="1800" b="1" i="1" dirty="0" smtClean="0">
                <a:latin typeface="Times New Roman" pitchFamily="18" charset="0"/>
                <a:cs typeface="Times New Roman" pitchFamily="18" charset="0"/>
              </a:rPr>
              <a:t> и мн.др. республиканских первенств и турниров.</a:t>
            </a:r>
          </a:p>
          <a:p>
            <a:r>
              <a:rPr lang="ru-RU" sz="1800" b="1" i="1" dirty="0" smtClean="0">
                <a:latin typeface="Times New Roman" pitchFamily="18" charset="0"/>
                <a:cs typeface="Times New Roman" pitchFamily="18" charset="0"/>
              </a:rPr>
              <a:t>Участие в качестве  судьи </a:t>
            </a:r>
            <a:r>
              <a:rPr lang="ru-RU" sz="1800" b="1" i="1" dirty="0" smtClean="0">
                <a:solidFill>
                  <a:srgbClr val="C00000"/>
                </a:solidFill>
                <a:latin typeface="Times New Roman" pitchFamily="18" charset="0"/>
                <a:cs typeface="Times New Roman" pitchFamily="18" charset="0"/>
              </a:rPr>
              <a:t>Всероссийских соревнований в </a:t>
            </a:r>
            <a:r>
              <a:rPr lang="ru-RU" sz="1800" b="1" i="1" dirty="0" smtClean="0">
                <a:solidFill>
                  <a:srgbClr val="C00000"/>
                </a:solidFill>
                <a:latin typeface="Times New Roman" pitchFamily="18" charset="0"/>
                <a:cs typeface="Times New Roman" pitchFamily="18" charset="0"/>
              </a:rPr>
              <a:t>городах Хабаровск </a:t>
            </a:r>
            <a:r>
              <a:rPr lang="ru-RU" sz="1800" b="1" i="1" dirty="0" smtClean="0">
                <a:solidFill>
                  <a:srgbClr val="C00000"/>
                </a:solidFill>
                <a:latin typeface="Times New Roman" pitchFamily="18" charset="0"/>
                <a:cs typeface="Times New Roman" pitchFamily="18" charset="0"/>
              </a:rPr>
              <a:t>и </a:t>
            </a:r>
            <a:r>
              <a:rPr lang="ru-RU" sz="1800" b="1" i="1" dirty="0" smtClean="0">
                <a:solidFill>
                  <a:srgbClr val="C00000"/>
                </a:solidFill>
                <a:latin typeface="Times New Roman" pitchFamily="18" charset="0"/>
                <a:cs typeface="Times New Roman" pitchFamily="18" charset="0"/>
              </a:rPr>
              <a:t>Владивосток</a:t>
            </a:r>
            <a:r>
              <a:rPr lang="ru-RU" sz="1800" b="1" i="1" dirty="0" smtClean="0">
                <a:latin typeface="Times New Roman" pitchFamily="18" charset="0"/>
                <a:cs typeface="Times New Roman" pitchFamily="18" charset="0"/>
              </a:rPr>
              <a:t>. </a:t>
            </a:r>
            <a:endParaRPr lang="ru-RU" sz="1800" b="1" i="1" dirty="0" smtClean="0">
              <a:latin typeface="Times New Roman" pitchFamily="18" charset="0"/>
              <a:cs typeface="Times New Roman" pitchFamily="18" charset="0"/>
            </a:endParaRPr>
          </a:p>
          <a:p>
            <a:r>
              <a:rPr lang="ru-RU" sz="1800" b="1" i="1" dirty="0" smtClean="0">
                <a:latin typeface="Times New Roman" pitchFamily="18" charset="0"/>
                <a:cs typeface="Times New Roman" pitchFamily="18" charset="0"/>
              </a:rPr>
              <a:t>Работа в качестве судьи по легкой атлетике   </a:t>
            </a:r>
            <a:r>
              <a:rPr lang="en-US" sz="1800" b="1" i="1" dirty="0" smtClean="0">
                <a:latin typeface="Times New Roman" pitchFamily="18" charset="0"/>
                <a:cs typeface="Times New Roman" pitchFamily="18" charset="0"/>
              </a:rPr>
              <a:t>I</a:t>
            </a:r>
            <a:r>
              <a:rPr lang="ru-RU" sz="1800" b="1" i="1" dirty="0" smtClean="0">
                <a:latin typeface="Times New Roman" pitchFamily="18" charset="0"/>
                <a:cs typeface="Times New Roman" pitchFamily="18" charset="0"/>
              </a:rPr>
              <a:t>-</a:t>
            </a:r>
            <a:r>
              <a:rPr lang="en-US" sz="1800" b="1" i="1" dirty="0" smtClean="0">
                <a:latin typeface="Times New Roman" pitchFamily="18" charset="0"/>
                <a:cs typeface="Times New Roman" pitchFamily="18" charset="0"/>
              </a:rPr>
              <a:t>VI</a:t>
            </a:r>
            <a:r>
              <a:rPr lang="ru-RU" sz="1800" b="1" i="1" dirty="0" smtClean="0">
                <a:latin typeface="Times New Roman" pitchFamily="18" charset="0"/>
                <a:cs typeface="Times New Roman" pitchFamily="18" charset="0"/>
              </a:rPr>
              <a:t>-</a:t>
            </a:r>
            <a:r>
              <a:rPr lang="ru-RU" sz="1800" b="1" i="1" dirty="0" err="1" smtClean="0">
                <a:latin typeface="Times New Roman" pitchFamily="18" charset="0"/>
                <a:cs typeface="Times New Roman" pitchFamily="18" charset="0"/>
              </a:rPr>
              <a:t>ых</a:t>
            </a:r>
            <a:r>
              <a:rPr lang="ru-RU" sz="1800" b="1" i="1" dirty="0" smtClean="0">
                <a:latin typeface="Times New Roman" pitchFamily="18" charset="0"/>
                <a:cs typeface="Times New Roman" pitchFamily="18" charset="0"/>
              </a:rPr>
              <a:t> спортивных </a:t>
            </a:r>
            <a:r>
              <a:rPr lang="ru-RU" sz="1800" b="1" i="1" dirty="0" smtClean="0">
                <a:solidFill>
                  <a:srgbClr val="C00000"/>
                </a:solidFill>
                <a:latin typeface="Times New Roman" pitchFamily="18" charset="0"/>
                <a:cs typeface="Times New Roman" pitchFamily="18" charset="0"/>
              </a:rPr>
              <a:t>Международных Игр «ДЕТИ АЗИИ»</a:t>
            </a:r>
            <a:endParaRPr lang="ru-RU" sz="1800" b="1" i="1" dirty="0">
              <a:solidFill>
                <a:srgbClr val="C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cstate="print"/>
          <a:srcRect l="3067"/>
          <a:stretch/>
        </p:blipFill>
        <p:spPr bwMode="auto">
          <a:xfrm>
            <a:off x="395536" y="1500174"/>
            <a:ext cx="3471331" cy="4929198"/>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b="1" i="1" dirty="0" smtClean="0">
                <a:latin typeface="Times New Roman" pitchFamily="18" charset="0"/>
                <a:cs typeface="Times New Roman" pitchFamily="18" charset="0"/>
              </a:rPr>
              <a:t>11. Поощрения за профессиональную деятельность</a:t>
            </a:r>
            <a:endParaRPr lang="ru-RU" sz="2000" b="1" i="1" dirty="0">
              <a:latin typeface="Times New Roman" pitchFamily="18" charset="0"/>
              <a:cs typeface="Times New Roman" pitchFamily="18" charset="0"/>
            </a:endParaRPr>
          </a:p>
        </p:txBody>
      </p:sp>
      <p:sp>
        <p:nvSpPr>
          <p:cNvPr id="3" name="Содержимое 2"/>
          <p:cNvSpPr>
            <a:spLocks noGrp="1"/>
          </p:cNvSpPr>
          <p:nvPr>
            <p:ph sz="quarter" idx="1"/>
          </p:nvPr>
        </p:nvSpPr>
        <p:spPr>
          <a:xfrm>
            <a:off x="612648" y="1600200"/>
            <a:ext cx="8153400" cy="4829196"/>
          </a:xfrm>
        </p:spPr>
        <p:txBody>
          <a:bodyPr>
            <a:normAutofit fontScale="40000" lnSpcReduction="20000"/>
          </a:bodyPr>
          <a:lstStyle/>
          <a:p>
            <a:r>
              <a:rPr lang="ru-RU" sz="3800" b="1" i="1" dirty="0" smtClean="0">
                <a:latin typeface="Times New Roman" pitchFamily="18" charset="0"/>
                <a:cs typeface="Times New Roman" pitchFamily="18" charset="0"/>
              </a:rPr>
              <a:t>«За вклад развитие профессионального образования» ,2018г.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Медаль «За вклад повышение статуса отца и укрепление института семьи»,2018г.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Оргкомитета </a:t>
            </a:r>
            <a:r>
              <a:rPr lang="en-US" sz="3800" b="1" i="1" dirty="0" smtClean="0">
                <a:latin typeface="Times New Roman" pitchFamily="18" charset="0"/>
                <a:cs typeface="Times New Roman" pitchFamily="18" charset="0"/>
              </a:rPr>
              <a:t>X</a:t>
            </a:r>
            <a:r>
              <a:rPr lang="ru-RU" sz="3800" b="1" i="1" dirty="0" smtClean="0">
                <a:latin typeface="Times New Roman" pitchFamily="18" charset="0"/>
                <a:cs typeface="Times New Roman" pitchFamily="18" charset="0"/>
              </a:rPr>
              <a:t> Республиканской </a:t>
            </a:r>
            <a:r>
              <a:rPr lang="ru-RU" sz="3800" b="1" i="1" dirty="0" smtClean="0">
                <a:latin typeface="Times New Roman" pitchFamily="18" charset="0"/>
                <a:cs typeface="Times New Roman" pitchFamily="18" charset="0"/>
              </a:rPr>
              <a:t>НПК </a:t>
            </a:r>
            <a:r>
              <a:rPr lang="ru-RU" sz="3800" b="1" i="1" dirty="0" smtClean="0">
                <a:latin typeface="Times New Roman" pitchFamily="18" charset="0"/>
                <a:cs typeface="Times New Roman" pitchFamily="18" charset="0"/>
              </a:rPr>
              <a:t>«Шаг в будущую профессию», </a:t>
            </a:r>
            <a:r>
              <a:rPr lang="ru-RU" sz="3800" b="1" i="1" dirty="0" smtClean="0">
                <a:latin typeface="Times New Roman" pitchFamily="18" charset="0"/>
                <a:cs typeface="Times New Roman" pitchFamily="18" charset="0"/>
              </a:rPr>
              <a:t>посвященной </a:t>
            </a:r>
            <a:r>
              <a:rPr lang="ru-RU" sz="3800" b="1" i="1" dirty="0" smtClean="0">
                <a:latin typeface="Times New Roman" pitchFamily="18" charset="0"/>
                <a:cs typeface="Times New Roman" pitchFamily="18" charset="0"/>
              </a:rPr>
              <a:t>95-летию С.П. Данилова,100-летию С.П.Данилова. 2016г.</a:t>
            </a:r>
          </a:p>
          <a:p>
            <a:r>
              <a:rPr lang="ru-RU" sz="3800" b="1" i="1" dirty="0" smtClean="0">
                <a:latin typeface="Times New Roman" pitchFamily="18" charset="0"/>
                <a:cs typeface="Times New Roman" pitchFamily="18" charset="0"/>
              </a:rPr>
              <a:t>Благодарственное письмо </a:t>
            </a:r>
            <a:r>
              <a:rPr lang="ru-RU" sz="3800" b="1" i="1" dirty="0" smtClean="0">
                <a:latin typeface="Times New Roman" pitchFamily="18" charset="0"/>
                <a:cs typeface="Times New Roman" pitchFamily="18" charset="0"/>
              </a:rPr>
              <a:t>Министерства </a:t>
            </a:r>
            <a:r>
              <a:rPr lang="ru-RU" sz="3800" b="1" i="1" dirty="0" smtClean="0">
                <a:latin typeface="Times New Roman" pitchFamily="18" charset="0"/>
                <a:cs typeface="Times New Roman" pitchFamily="18" charset="0"/>
              </a:rPr>
              <a:t>по делам молодежи и семейной политике </a:t>
            </a:r>
            <a:r>
              <a:rPr lang="ru-RU" sz="3800" b="1" i="1" dirty="0" smtClean="0">
                <a:latin typeface="Times New Roman" pitchFamily="18" charset="0"/>
                <a:cs typeface="Times New Roman" pitchFamily="18" charset="0"/>
              </a:rPr>
              <a:t>РС(Я), 2016г</a:t>
            </a:r>
            <a:r>
              <a:rPr lang="ru-RU" sz="3800" b="1" i="1" dirty="0" smtClean="0">
                <a:latin typeface="Times New Roman" pitchFamily="18" charset="0"/>
                <a:cs typeface="Times New Roman" pitchFamily="18" charset="0"/>
              </a:rPr>
              <a:t>.</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a:t>
            </a:r>
            <a:r>
              <a:rPr lang="ru-RU" sz="3800" b="1" i="1" dirty="0" smtClean="0">
                <a:latin typeface="Times New Roman" pitchFamily="18" charset="0"/>
                <a:cs typeface="Times New Roman" pitchFamily="18" charset="0"/>
              </a:rPr>
              <a:t>Министерства </a:t>
            </a:r>
            <a:r>
              <a:rPr lang="ru-RU" sz="3800" b="1" i="1" dirty="0" smtClean="0">
                <a:latin typeface="Times New Roman" pitchFamily="18" charset="0"/>
                <a:cs typeface="Times New Roman" pitchFamily="18" charset="0"/>
              </a:rPr>
              <a:t>спорта РС(Я),2017г.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администрации ГБПОУ РС(Я) </a:t>
            </a:r>
            <a:r>
              <a:rPr lang="ru-RU" sz="3800" b="1" i="1" dirty="0" smtClean="0">
                <a:latin typeface="Times New Roman" pitchFamily="18" charset="0"/>
                <a:cs typeface="Times New Roman" pitchFamily="18" charset="0"/>
              </a:rPr>
              <a:t>«ЯСХТ», 2017 </a:t>
            </a:r>
            <a:r>
              <a:rPr lang="ru-RU" sz="3800" b="1" i="1" dirty="0" smtClean="0">
                <a:latin typeface="Times New Roman" pitchFamily="18" charset="0"/>
                <a:cs typeface="Times New Roman" pitchFamily="18" charset="0"/>
              </a:rPr>
              <a:t>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МБОУ ДО «Детский (подростковый</a:t>
            </a:r>
            <a:r>
              <a:rPr lang="ru-RU" sz="3800" b="1" i="1" dirty="0" smtClean="0">
                <a:latin typeface="Times New Roman" pitchFamily="18" charset="0"/>
                <a:cs typeface="Times New Roman" pitchFamily="18" charset="0"/>
              </a:rPr>
              <a:t>) Центр</a:t>
            </a:r>
            <a:r>
              <a:rPr lang="ru-RU" sz="3800" b="1" i="1" dirty="0" smtClean="0">
                <a:latin typeface="Times New Roman" pitchFamily="18" charset="0"/>
                <a:cs typeface="Times New Roman" pitchFamily="18" charset="0"/>
              </a:rPr>
              <a:t>» ГО «г.Якутск».2017г.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Федерации профсоюзов РС(Я),2018г.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a:t>
            </a:r>
            <a:r>
              <a:rPr lang="ru-RU" sz="3800" b="1" i="1" dirty="0" smtClean="0">
                <a:latin typeface="Times New Roman" pitchFamily="18" charset="0"/>
                <a:cs typeface="Times New Roman" pitchFamily="18" charset="0"/>
              </a:rPr>
              <a:t>Министерства </a:t>
            </a:r>
            <a:r>
              <a:rPr lang="ru-RU" sz="3800" b="1" i="1" dirty="0" smtClean="0">
                <a:latin typeface="Times New Roman" pitchFamily="18" charset="0"/>
                <a:cs typeface="Times New Roman" pitchFamily="18" charset="0"/>
              </a:rPr>
              <a:t>образования и науки РС(Я),2018 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a:t>
            </a:r>
            <a:r>
              <a:rPr lang="ru-RU" sz="3800" b="1" i="1" dirty="0" smtClean="0">
                <a:latin typeface="Times New Roman" pitchFamily="18" charset="0"/>
                <a:cs typeface="Times New Roman" pitchFamily="18" charset="0"/>
              </a:rPr>
              <a:t>Правительства </a:t>
            </a:r>
            <a:r>
              <a:rPr lang="ru-RU" sz="3800" b="1" i="1" dirty="0" smtClean="0">
                <a:latin typeface="Times New Roman" pitchFamily="18" charset="0"/>
                <a:cs typeface="Times New Roman" pitchFamily="18" charset="0"/>
              </a:rPr>
              <a:t>Республики Саха(Якутия),2018г.</a:t>
            </a:r>
            <a:endParaRPr lang="ru-RU" sz="3800" i="1" dirty="0" smtClean="0">
              <a:latin typeface="Times New Roman" pitchFamily="18" charset="0"/>
              <a:cs typeface="Times New Roman" pitchFamily="18" charset="0"/>
            </a:endParaRPr>
          </a:p>
          <a:p>
            <a:r>
              <a:rPr lang="ru-RU" sz="3800" b="1" i="1" dirty="0" smtClean="0">
                <a:latin typeface="Times New Roman" pitchFamily="18" charset="0"/>
                <a:cs typeface="Times New Roman" pitchFamily="18" charset="0"/>
              </a:rPr>
              <a:t>Благодарственное письмо семьи </a:t>
            </a:r>
            <a:r>
              <a:rPr lang="ru-RU" sz="3800" b="1" i="1" dirty="0" err="1" smtClean="0">
                <a:latin typeface="Times New Roman" pitchFamily="18" charset="0"/>
                <a:cs typeface="Times New Roman" pitchFamily="18" charset="0"/>
              </a:rPr>
              <a:t>Н.Н.Матчитова</a:t>
            </a:r>
            <a:r>
              <a:rPr lang="ru-RU" sz="3800" b="1" i="1" dirty="0" smtClean="0">
                <a:latin typeface="Times New Roman" pitchFamily="18" charset="0"/>
                <a:cs typeface="Times New Roman" pitchFamily="18" charset="0"/>
              </a:rPr>
              <a:t>, 2018г</a:t>
            </a:r>
            <a:r>
              <a:rPr lang="ru-RU" sz="3800" b="1" i="1" dirty="0" smtClean="0">
                <a:latin typeface="Times New Roman" pitchFamily="18" charset="0"/>
                <a:cs typeface="Times New Roman" pitchFamily="18" charset="0"/>
              </a:rPr>
              <a:t>.</a:t>
            </a:r>
            <a:endParaRPr lang="ru-RU" sz="3800" i="1" dirty="0" smtClean="0">
              <a:latin typeface="Times New Roman" pitchFamily="18" charset="0"/>
              <a:cs typeface="Times New Roman" pitchFamily="18" charset="0"/>
            </a:endParaRPr>
          </a:p>
          <a:p>
            <a:endParaRPr lang="ru-RU"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
          </p:nvPr>
        </p:nvPicPr>
        <p:blipFill>
          <a:blip r:embed="rId2"/>
          <a:srcRect/>
          <a:stretch>
            <a:fillRect/>
          </a:stretch>
        </p:blipFill>
        <p:spPr bwMode="auto">
          <a:xfrm>
            <a:off x="-1" y="1855238"/>
            <a:ext cx="3476409" cy="4784735"/>
          </a:xfrm>
          <a:prstGeom prst="rect">
            <a:avLst/>
          </a:prstGeom>
          <a:noFill/>
          <a:ln w="9525">
            <a:noFill/>
            <a:miter lim="800000"/>
            <a:headEnd/>
            <a:tailEnd/>
          </a:ln>
          <a:effectLst/>
        </p:spPr>
      </p:pic>
      <p:pic>
        <p:nvPicPr>
          <p:cNvPr id="6148" name="Picture 4"/>
          <p:cNvPicPr>
            <a:picLocks noChangeAspect="1" noChangeArrowheads="1"/>
          </p:cNvPicPr>
          <p:nvPr/>
        </p:nvPicPr>
        <p:blipFill rotWithShape="1">
          <a:blip r:embed="rId3"/>
          <a:srcRect r="5163"/>
          <a:stretch/>
        </p:blipFill>
        <p:spPr bwMode="auto">
          <a:xfrm>
            <a:off x="5724128" y="1855239"/>
            <a:ext cx="3296897" cy="4784735"/>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2627784" y="188640"/>
            <a:ext cx="3656448" cy="5032531"/>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t="1195" r="6904" b="2520"/>
          <a:stretch/>
        </p:blipFill>
        <p:spPr bwMode="auto">
          <a:xfrm>
            <a:off x="4716015" y="692696"/>
            <a:ext cx="3869805" cy="5508567"/>
          </a:xfrm>
          <a:prstGeom prst="rect">
            <a:avLst/>
          </a:prstGeom>
          <a:noFill/>
          <a:ln w="9525">
            <a:noFill/>
            <a:miter lim="800000"/>
            <a:headEnd/>
            <a:tailEnd/>
          </a:ln>
          <a:effectLst/>
        </p:spPr>
      </p:pic>
      <p:pic>
        <p:nvPicPr>
          <p:cNvPr id="2051" name="Picture 3"/>
          <p:cNvPicPr>
            <a:picLocks noChangeAspect="1" noChangeArrowheads="1"/>
          </p:cNvPicPr>
          <p:nvPr/>
        </p:nvPicPr>
        <p:blipFill rotWithShape="1">
          <a:blip r:embed="rId3" cstate="print"/>
          <a:srcRect t="2709" r="5349" b="2163"/>
          <a:stretch/>
        </p:blipFill>
        <p:spPr bwMode="auto">
          <a:xfrm>
            <a:off x="347932" y="692696"/>
            <a:ext cx="4008044" cy="55446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2" cstate="print"/>
          <a:srcRect t="4274" r="6709"/>
          <a:stretch/>
        </p:blipFill>
        <p:spPr bwMode="auto">
          <a:xfrm>
            <a:off x="1979712" y="160956"/>
            <a:ext cx="3024335" cy="4271191"/>
          </a:xfrm>
          <a:prstGeom prst="rect">
            <a:avLst/>
          </a:prstGeom>
          <a:noFill/>
          <a:ln w="9525">
            <a:noFill/>
            <a:miter lim="800000"/>
            <a:headEnd/>
            <a:tailEnd/>
          </a:ln>
          <a:effectLst/>
        </p:spPr>
      </p:pic>
      <p:pic>
        <p:nvPicPr>
          <p:cNvPr id="5123" name="Picture 3" descr="E:\ООС\5.jpeg"/>
          <p:cNvPicPr>
            <a:picLocks noChangeAspect="1" noChangeArrowheads="1"/>
          </p:cNvPicPr>
          <p:nvPr/>
        </p:nvPicPr>
        <p:blipFill rotWithShape="1">
          <a:blip r:embed="rId3" cstate="print"/>
          <a:srcRect l="5086" t="2532" r="5873" b="2852"/>
          <a:stretch/>
        </p:blipFill>
        <p:spPr bwMode="auto">
          <a:xfrm>
            <a:off x="83126" y="2564904"/>
            <a:ext cx="2757055" cy="4032448"/>
          </a:xfrm>
          <a:prstGeom prst="rect">
            <a:avLst/>
          </a:prstGeom>
          <a:noFill/>
        </p:spPr>
      </p:pic>
      <p:pic>
        <p:nvPicPr>
          <p:cNvPr id="5126" name="Picture 6"/>
          <p:cNvPicPr>
            <a:picLocks noChangeAspect="1" noChangeArrowheads="1"/>
          </p:cNvPicPr>
          <p:nvPr/>
        </p:nvPicPr>
        <p:blipFill rotWithShape="1">
          <a:blip r:embed="rId4" cstate="print"/>
          <a:srcRect l="6824" t="2307"/>
          <a:stretch/>
        </p:blipFill>
        <p:spPr bwMode="auto">
          <a:xfrm>
            <a:off x="5868144" y="160956"/>
            <a:ext cx="3096344" cy="4468502"/>
          </a:xfrm>
          <a:prstGeom prst="rect">
            <a:avLst/>
          </a:prstGeom>
          <a:noFill/>
          <a:ln w="9525">
            <a:noFill/>
            <a:miter lim="800000"/>
            <a:headEnd/>
            <a:tailEnd/>
          </a:ln>
          <a:effectLst/>
        </p:spPr>
      </p:pic>
      <p:pic>
        <p:nvPicPr>
          <p:cNvPr id="5122" name="Picture 2"/>
          <p:cNvPicPr>
            <a:picLocks noChangeAspect="1" noChangeArrowheads="1"/>
          </p:cNvPicPr>
          <p:nvPr/>
        </p:nvPicPr>
        <p:blipFill>
          <a:blip r:embed="rId5"/>
          <a:srcRect/>
          <a:stretch>
            <a:fillRect/>
          </a:stretch>
        </p:blipFill>
        <p:spPr bwMode="auto">
          <a:xfrm>
            <a:off x="4244312" y="2936681"/>
            <a:ext cx="2800337" cy="3854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85813" y="500063"/>
            <a:ext cx="8072437" cy="646331"/>
          </a:xfrm>
          <a:prstGeom prst="rect">
            <a:avLst/>
          </a:prstGeom>
          <a:noFill/>
          <a:ln w="9525">
            <a:noFill/>
            <a:miter lim="800000"/>
            <a:headEnd/>
            <a:tailEnd/>
          </a:ln>
          <a:effectLst/>
        </p:spPr>
        <p:txBody>
          <a:bodyPr anchor="ctr">
            <a:spAutoFit/>
          </a:bodyPr>
          <a:lstStyle/>
          <a:p>
            <a:pPr algn="ctr">
              <a:defRPr/>
            </a:pPr>
            <a:r>
              <a:rPr lang="ru-RU" b="1" i="1" dirty="0" smtClean="0">
                <a:latin typeface="Times New Roman" pitchFamily="18" charset="0"/>
                <a:ea typeface="Calibri" pitchFamily="34" charset="0"/>
                <a:cs typeface="Times New Roman" pitchFamily="18" charset="0"/>
              </a:rPr>
              <a:t>Нагрудный </a:t>
            </a:r>
            <a:r>
              <a:rPr lang="ru-RU" b="1" i="1" dirty="0">
                <a:latin typeface="Times New Roman" pitchFamily="18" charset="0"/>
                <a:ea typeface="Calibri" pitchFamily="34" charset="0"/>
                <a:cs typeface="Times New Roman" pitchFamily="18" charset="0"/>
              </a:rPr>
              <a:t>знак </a:t>
            </a:r>
            <a:endParaRPr lang="ru-RU" b="1" i="1" dirty="0">
              <a:latin typeface="Times New Roman" pitchFamily="18" charset="0"/>
              <a:cs typeface="Times New Roman" pitchFamily="18" charset="0"/>
            </a:endParaRPr>
          </a:p>
          <a:p>
            <a:pPr algn="ctr" eaLnBrk="0" hangingPunct="0">
              <a:defRPr/>
            </a:pPr>
            <a:r>
              <a:rPr lang="ru-RU" b="1" i="1" dirty="0">
                <a:latin typeface="Times New Roman" pitchFamily="18" charset="0"/>
                <a:ea typeface="Calibri" pitchFamily="34" charset="0"/>
                <a:cs typeface="Times New Roman" pitchFamily="18" charset="0"/>
              </a:rPr>
              <a:t>Почетный работник ДСО «Урожай» , 2012г.</a:t>
            </a:r>
            <a:endParaRPr lang="ru-RU" b="1" i="1" dirty="0">
              <a:latin typeface="Times New Roman" pitchFamily="18" charset="0"/>
              <a:cs typeface="Times New Roman" pitchFamily="18" charset="0"/>
            </a:endParaRPr>
          </a:p>
        </p:txBody>
      </p:sp>
      <p:pic>
        <p:nvPicPr>
          <p:cNvPr id="51203" name="Picture 4" descr="C:\Documents and Settings\Администратор\Рабочий стол\Олег Софронович2\12.jpeg"/>
          <p:cNvPicPr>
            <a:picLocks noChangeAspect="1" noChangeArrowheads="1"/>
          </p:cNvPicPr>
          <p:nvPr/>
        </p:nvPicPr>
        <p:blipFill>
          <a:blip r:embed="rId2"/>
          <a:srcRect l="15508" t="23521" r="9853" b="15594"/>
          <a:stretch>
            <a:fillRect/>
          </a:stretch>
        </p:blipFill>
        <p:spPr bwMode="auto">
          <a:xfrm>
            <a:off x="741173" y="1628800"/>
            <a:ext cx="8000719" cy="4615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642938" y="214313"/>
            <a:ext cx="8501062" cy="646331"/>
          </a:xfrm>
          <a:prstGeom prst="rect">
            <a:avLst/>
          </a:prstGeom>
          <a:noFill/>
          <a:ln w="9525">
            <a:noFill/>
            <a:miter lim="800000"/>
            <a:headEnd/>
            <a:tailEnd/>
          </a:ln>
          <a:effectLst/>
        </p:spPr>
        <p:txBody>
          <a:bodyPr wrap="square" anchor="ctr">
            <a:spAutoFit/>
          </a:bodyPr>
          <a:lstStyle/>
          <a:p>
            <a:pPr algn="ctr">
              <a:defRPr/>
            </a:pPr>
            <a:r>
              <a:rPr lang="ru-RU" b="1" dirty="0" smtClean="0">
                <a:latin typeface="Times New Roman" pitchFamily="18" charset="0"/>
                <a:ea typeface="Calibri" pitchFamily="34" charset="0"/>
                <a:cs typeface="Times New Roman" pitchFamily="18" charset="0"/>
              </a:rPr>
              <a:t> </a:t>
            </a:r>
            <a:r>
              <a:rPr lang="ru-RU" b="1" dirty="0">
                <a:latin typeface="Times New Roman" pitchFamily="18" charset="0"/>
                <a:ea typeface="Calibri" pitchFamily="34" charset="0"/>
                <a:cs typeface="Times New Roman" pitchFamily="18" charset="0"/>
              </a:rPr>
              <a:t>«Почетный работник среднего профессионального </a:t>
            </a:r>
            <a:r>
              <a:rPr lang="ru-RU" b="1" dirty="0" smtClean="0">
                <a:latin typeface="Times New Roman" pitchFamily="18" charset="0"/>
                <a:ea typeface="Calibri" pitchFamily="34" charset="0"/>
                <a:cs typeface="Times New Roman" pitchFamily="18" charset="0"/>
              </a:rPr>
              <a:t>образования РФ</a:t>
            </a:r>
            <a:r>
              <a:rPr lang="ru-RU" b="1" dirty="0">
                <a:latin typeface="Times New Roman" pitchFamily="18" charset="0"/>
                <a:ea typeface="Calibri" pitchFamily="34" charset="0"/>
                <a:cs typeface="Times New Roman" pitchFamily="18" charset="0"/>
              </a:rPr>
              <a:t>», </a:t>
            </a:r>
            <a:endParaRPr lang="ru-RU" b="1" dirty="0" smtClean="0">
              <a:latin typeface="Times New Roman" pitchFamily="18" charset="0"/>
              <a:ea typeface="Calibri" pitchFamily="34" charset="0"/>
              <a:cs typeface="Times New Roman" pitchFamily="18" charset="0"/>
            </a:endParaRPr>
          </a:p>
          <a:p>
            <a:pPr algn="ctr">
              <a:defRPr/>
            </a:pPr>
            <a:r>
              <a:rPr lang="ru-RU" b="1" dirty="0" smtClean="0">
                <a:latin typeface="Times New Roman" pitchFamily="18" charset="0"/>
                <a:ea typeface="Calibri" pitchFamily="34" charset="0"/>
                <a:cs typeface="Times New Roman" pitchFamily="18" charset="0"/>
              </a:rPr>
              <a:t>2013г</a:t>
            </a:r>
            <a:r>
              <a:rPr lang="ru-RU" b="1" dirty="0">
                <a:latin typeface="Times New Roman" pitchFamily="18" charset="0"/>
                <a:ea typeface="Calibri" pitchFamily="34" charset="0"/>
                <a:cs typeface="Times New Roman" pitchFamily="18" charset="0"/>
              </a:rPr>
              <a:t>.</a:t>
            </a:r>
            <a:endParaRPr lang="ru-RU" dirty="0">
              <a:latin typeface="Times New Roman" pitchFamily="18" charset="0"/>
              <a:cs typeface="Times New Roman" pitchFamily="18" charset="0"/>
            </a:endParaRPr>
          </a:p>
        </p:txBody>
      </p:sp>
      <p:pic>
        <p:nvPicPr>
          <p:cNvPr id="46084" name="Picture 5" descr="C:\Documents and Settings\Администратор\Рабочий стол\Олег Софронович2\13.jpeg"/>
          <p:cNvPicPr>
            <a:picLocks noChangeAspect="1" noChangeArrowheads="1"/>
          </p:cNvPicPr>
          <p:nvPr/>
        </p:nvPicPr>
        <p:blipFill>
          <a:blip r:embed="rId2"/>
          <a:srcRect l="12811" t="23277" r="7645" b="6274"/>
          <a:stretch>
            <a:fillRect/>
          </a:stretch>
        </p:blipFill>
        <p:spPr bwMode="auto">
          <a:xfrm>
            <a:off x="1043608" y="1508497"/>
            <a:ext cx="7662853" cy="4800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4" descr="C:\Documents and Settings\Администратор\Рабочий стол\Олег Софронович2\11.jpeg"/>
          <p:cNvPicPr>
            <a:picLocks noChangeAspect="1" noChangeArrowheads="1"/>
          </p:cNvPicPr>
          <p:nvPr/>
        </p:nvPicPr>
        <p:blipFill>
          <a:blip r:embed="rId2"/>
          <a:srcRect l="19402" t="23561" r="3966" b="16092"/>
          <a:stretch>
            <a:fillRect/>
          </a:stretch>
        </p:blipFill>
        <p:spPr bwMode="auto">
          <a:xfrm>
            <a:off x="827583" y="1966550"/>
            <a:ext cx="7797245" cy="4342770"/>
          </a:xfrm>
          <a:prstGeom prst="rect">
            <a:avLst/>
          </a:prstGeom>
          <a:noFill/>
          <a:ln w="9525">
            <a:noFill/>
            <a:miter lim="800000"/>
            <a:headEnd/>
            <a:tailEnd/>
          </a:ln>
        </p:spPr>
      </p:pic>
      <p:sp>
        <p:nvSpPr>
          <p:cNvPr id="50180" name="Прямоугольник 4"/>
          <p:cNvSpPr>
            <a:spLocks noChangeArrowheads="1"/>
          </p:cNvSpPr>
          <p:nvPr/>
        </p:nvSpPr>
        <p:spPr bwMode="auto">
          <a:xfrm>
            <a:off x="1785938" y="428625"/>
            <a:ext cx="6143625" cy="646331"/>
          </a:xfrm>
          <a:prstGeom prst="rect">
            <a:avLst/>
          </a:prstGeom>
          <a:noFill/>
          <a:ln w="9525">
            <a:noFill/>
            <a:miter lim="800000"/>
            <a:headEnd/>
            <a:tailEnd/>
          </a:ln>
        </p:spPr>
        <p:txBody>
          <a:bodyPr>
            <a:spAutoFit/>
          </a:bodyPr>
          <a:lstStyle/>
          <a:p>
            <a:pPr algn="ctr"/>
            <a:r>
              <a:rPr lang="ru-RU" b="1" i="1" dirty="0">
                <a:latin typeface="Times New Roman" pitchFamily="18" charset="0"/>
                <a:ea typeface="Calibri" pitchFamily="34" charset="0"/>
                <a:cs typeface="Times New Roman" pitchFamily="18" charset="0"/>
              </a:rPr>
              <a:t>Ю</a:t>
            </a:r>
            <a:r>
              <a:rPr lang="ru-RU" b="1" i="1" dirty="0" smtClean="0">
                <a:latin typeface="Times New Roman" pitchFamily="18" charset="0"/>
                <a:ea typeface="Calibri" pitchFamily="34" charset="0"/>
                <a:cs typeface="Times New Roman" pitchFamily="18" charset="0"/>
              </a:rPr>
              <a:t>билейный </a:t>
            </a:r>
            <a:r>
              <a:rPr lang="ru-RU" b="1" i="1" dirty="0">
                <a:latin typeface="Times New Roman" pitchFamily="18" charset="0"/>
                <a:ea typeface="Calibri" pitchFamily="34" charset="0"/>
                <a:cs typeface="Times New Roman" pitchFamily="18" charset="0"/>
              </a:rPr>
              <a:t>знак </a:t>
            </a:r>
          </a:p>
          <a:p>
            <a:pPr algn="ctr" eaLnBrk="0" hangingPunct="0"/>
            <a:r>
              <a:rPr lang="ru-RU" b="1" i="1" dirty="0">
                <a:latin typeface="Times New Roman" pitchFamily="18" charset="0"/>
                <a:ea typeface="Calibri" pitchFamily="34" charset="0"/>
                <a:cs typeface="Times New Roman" pitchFamily="18" charset="0"/>
              </a:rPr>
              <a:t>«380 – </a:t>
            </a:r>
            <a:r>
              <a:rPr lang="ru-RU" b="1" i="1" dirty="0" err="1">
                <a:latin typeface="Times New Roman" pitchFamily="18" charset="0"/>
                <a:ea typeface="Calibri" pitchFamily="34" charset="0"/>
                <a:cs typeface="Times New Roman" pitchFamily="18" charset="0"/>
              </a:rPr>
              <a:t>летие</a:t>
            </a:r>
            <a:r>
              <a:rPr lang="ru-RU" b="1" i="1" dirty="0">
                <a:latin typeface="Times New Roman" pitchFamily="18" charset="0"/>
                <a:ea typeface="Calibri" pitchFamily="34" charset="0"/>
                <a:cs typeface="Times New Roman" pitchFamily="18" charset="0"/>
              </a:rPr>
              <a:t> основания города ЯКУТСКА», 2013 г</a:t>
            </a:r>
            <a:r>
              <a:rPr lang="ru-RU" b="1" i="1" dirty="0">
                <a:solidFill>
                  <a:srgbClr val="922223"/>
                </a:solidFill>
                <a:latin typeface="Times New Roman" pitchFamily="18" charset="0"/>
                <a:ea typeface="Calibri" pitchFamily="34" charset="0"/>
                <a:cs typeface="Times New Roman" pitchFamily="18"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1800" b="1" i="1" dirty="0" smtClean="0">
                <a:solidFill>
                  <a:schemeClr val="tx1"/>
                </a:solidFill>
                <a:latin typeface="Times New Roman" pitchFamily="18" charset="0"/>
                <a:cs typeface="Times New Roman" pitchFamily="18" charset="0"/>
              </a:rPr>
              <a:t>Отраслевой знак «За вклад в развитие профессионального образования»</a:t>
            </a:r>
            <a:endParaRPr lang="ru-RU" sz="1800" b="1" i="1" dirty="0">
              <a:solidFill>
                <a:schemeClr val="tx1"/>
              </a:solidFill>
              <a:latin typeface="Times New Roman" pitchFamily="18" charset="0"/>
              <a:cs typeface="Times New Roman" pitchFamily="18" charset="0"/>
            </a:endParaRPr>
          </a:p>
        </p:txBody>
      </p:sp>
      <p:pic>
        <p:nvPicPr>
          <p:cNvPr id="1026" name="Picture 2" descr="C:\Users\User\Desktop\445f1a51-711e-4093-8ca0-e0341b8dd4c3.jpg"/>
          <p:cNvPicPr>
            <a:picLocks noGrp="1" noChangeAspect="1" noChangeArrowheads="1"/>
          </p:cNvPicPr>
          <p:nvPr>
            <p:ph sz="quarter" idx="1"/>
          </p:nvPr>
        </p:nvPicPr>
        <p:blipFill rotWithShape="1">
          <a:blip r:embed="rId2"/>
          <a:srcRect t="20917" b="15925"/>
          <a:stretch/>
        </p:blipFill>
        <p:spPr bwMode="auto">
          <a:xfrm>
            <a:off x="483546" y="1844824"/>
            <a:ext cx="8360928" cy="396044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28662" y="142852"/>
            <a:ext cx="7000924" cy="923330"/>
          </a:xfrm>
          <a:prstGeom prst="rect">
            <a:avLst/>
          </a:prstGeom>
        </p:spPr>
        <p:txBody>
          <a:bodyPr wrap="square">
            <a:spAutoFit/>
          </a:bodyPr>
          <a:lstStyle/>
          <a:p>
            <a:pPr algn="ctr"/>
            <a:r>
              <a:rPr lang="ru-RU" b="1" i="1" dirty="0" smtClean="0">
                <a:latin typeface="Times New Roman" pitchFamily="18" charset="0"/>
                <a:cs typeface="Times New Roman" pitchFamily="18" charset="0"/>
              </a:rPr>
              <a:t>1.Результаты повышения квалификации по профилю педагогической деятельности в </a:t>
            </a:r>
            <a:r>
              <a:rPr lang="ru-RU" b="1" i="1" dirty="0" err="1" smtClean="0">
                <a:latin typeface="Times New Roman" pitchFamily="18" charset="0"/>
                <a:cs typeface="Times New Roman" pitchFamily="18" charset="0"/>
              </a:rPr>
              <a:t>межаттестационный</a:t>
            </a:r>
            <a:r>
              <a:rPr lang="ru-RU" b="1" i="1" dirty="0" smtClean="0">
                <a:latin typeface="Times New Roman" pitchFamily="18" charset="0"/>
                <a:cs typeface="Times New Roman" pitchFamily="18" charset="0"/>
              </a:rPr>
              <a:t> период  </a:t>
            </a:r>
            <a:r>
              <a:rPr lang="ru-RU" i="1" dirty="0" smtClean="0"/>
              <a:t/>
            </a:r>
            <a:br>
              <a:rPr lang="ru-RU" i="1" dirty="0" smtClean="0"/>
            </a:br>
            <a:endParaRPr lang="ru-RU" dirty="0"/>
          </a:p>
        </p:txBody>
      </p:sp>
      <p:pic>
        <p:nvPicPr>
          <p:cNvPr id="1027" name="Picture 3" descr="C:\Users\User\Desktop\ООС\13.jpeg"/>
          <p:cNvPicPr>
            <a:picLocks noChangeAspect="1" noChangeArrowheads="1"/>
          </p:cNvPicPr>
          <p:nvPr/>
        </p:nvPicPr>
        <p:blipFill>
          <a:blip r:embed="rId2" cstate="print"/>
          <a:srcRect/>
          <a:stretch>
            <a:fillRect/>
          </a:stretch>
        </p:blipFill>
        <p:spPr bwMode="auto">
          <a:xfrm>
            <a:off x="214282" y="1571612"/>
            <a:ext cx="2714642" cy="2428893"/>
          </a:xfrm>
          <a:prstGeom prst="rect">
            <a:avLst/>
          </a:prstGeom>
          <a:noFill/>
        </p:spPr>
      </p:pic>
      <p:pic>
        <p:nvPicPr>
          <p:cNvPr id="1028" name="Picture 4" descr="C:\Users\User\Desktop\ООС\14.jpeg"/>
          <p:cNvPicPr>
            <a:picLocks noChangeAspect="1" noChangeArrowheads="1"/>
          </p:cNvPicPr>
          <p:nvPr/>
        </p:nvPicPr>
        <p:blipFill>
          <a:blip r:embed="rId3" cstate="print"/>
          <a:srcRect/>
          <a:stretch>
            <a:fillRect/>
          </a:stretch>
        </p:blipFill>
        <p:spPr bwMode="auto">
          <a:xfrm>
            <a:off x="142844" y="4143380"/>
            <a:ext cx="2786018" cy="2030822"/>
          </a:xfrm>
          <a:prstGeom prst="rect">
            <a:avLst/>
          </a:prstGeom>
          <a:noFill/>
        </p:spPr>
      </p:pic>
      <p:sp>
        <p:nvSpPr>
          <p:cNvPr id="12" name="TextBox 11"/>
          <p:cNvSpPr txBox="1"/>
          <p:nvPr/>
        </p:nvSpPr>
        <p:spPr>
          <a:xfrm>
            <a:off x="3357554" y="1928802"/>
            <a:ext cx="4786346" cy="2031325"/>
          </a:xfrm>
          <a:prstGeom prst="rect">
            <a:avLst/>
          </a:prstGeom>
          <a:noFill/>
        </p:spPr>
        <p:txBody>
          <a:bodyPr wrap="square" rtlCol="0">
            <a:spAutoFit/>
          </a:bodyPr>
          <a:lstStyle/>
          <a:p>
            <a:r>
              <a:rPr lang="ru-RU" b="1" i="1" dirty="0" smtClean="0">
                <a:latin typeface="Times New Roman" pitchFamily="18" charset="0"/>
                <a:cs typeface="Times New Roman" pitchFamily="18" charset="0"/>
              </a:rPr>
              <a:t>ФГБОУ ВО «</a:t>
            </a:r>
            <a:r>
              <a:rPr lang="ru-RU" b="1" i="1" dirty="0" err="1" smtClean="0">
                <a:latin typeface="Times New Roman" pitchFamily="18" charset="0"/>
                <a:cs typeface="Times New Roman" pitchFamily="18" charset="0"/>
              </a:rPr>
              <a:t>Чурапчинский</a:t>
            </a:r>
            <a:r>
              <a:rPr lang="ru-RU" b="1" i="1" dirty="0" smtClean="0">
                <a:latin typeface="Times New Roman" pitchFamily="18" charset="0"/>
                <a:cs typeface="Times New Roman" pitchFamily="18" charset="0"/>
              </a:rPr>
              <a:t> государственный институт физической культуры и спорта» по теме: подготовка спортивных Всероссийского физкультурно-спортивного комплекса «Готов к труду и обороне». С 24 октября 2016г по 28 октября 2016г. 72 часа. </a:t>
            </a:r>
            <a:endParaRPr lang="ru-RU" b="1" i="1" dirty="0">
              <a:latin typeface="Times New Roman" pitchFamily="18" charset="0"/>
              <a:cs typeface="Times New Roman" pitchFamily="18" charset="0"/>
            </a:endParaRPr>
          </a:p>
        </p:txBody>
      </p:sp>
      <p:sp>
        <p:nvSpPr>
          <p:cNvPr id="14" name="TextBox 13"/>
          <p:cNvSpPr txBox="1"/>
          <p:nvPr/>
        </p:nvSpPr>
        <p:spPr>
          <a:xfrm>
            <a:off x="3428992" y="3857628"/>
            <a:ext cx="4714908" cy="2585323"/>
          </a:xfrm>
          <a:prstGeom prst="rect">
            <a:avLst/>
          </a:prstGeom>
          <a:noFill/>
        </p:spPr>
        <p:txBody>
          <a:bodyPr wrap="square" rtlCol="0">
            <a:spAutoFit/>
          </a:bodyPr>
          <a:lstStyle/>
          <a:p>
            <a:r>
              <a:rPr lang="ru-RU" b="1" i="1" dirty="0" smtClean="0">
                <a:latin typeface="Times New Roman" pitchFamily="18" charset="0"/>
                <a:cs typeface="Times New Roman" pitchFamily="18" charset="0"/>
              </a:rPr>
              <a:t>ФГБОУ ВО «Алтайский государственный университет» по теме: «Адаптивная физическая культура для студентов с ограниченными возможностями здоровья» с 26 февраля по 06 апреля 2018г., г.Барнаул в объеме 72 часа.</a:t>
            </a:r>
          </a:p>
          <a:p>
            <a:r>
              <a:rPr lang="ru-RU" b="1" i="1" dirty="0" smtClean="0">
                <a:latin typeface="Times New Roman" pitchFamily="18" charset="0"/>
                <a:cs typeface="Times New Roman" pitchFamily="18" charset="0"/>
              </a:rPr>
              <a:t>Разработал и защитил на «отлично» проект «Физиологические особенности организма  молодежи на Севере»</a:t>
            </a:r>
            <a:endParaRPr lang="ru-RU"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200" b="1" i="1" dirty="0" smtClean="0">
                <a:latin typeface="Times New Roman" pitchFamily="18" charset="0"/>
                <a:cs typeface="Times New Roman" pitchFamily="18" charset="0"/>
              </a:rPr>
              <a:t/>
            </a:r>
            <a:br>
              <a:rPr lang="ru-RU" sz="2200" b="1" i="1" dirty="0" smtClean="0">
                <a:latin typeface="Times New Roman" pitchFamily="18" charset="0"/>
                <a:cs typeface="Times New Roman" pitchFamily="18" charset="0"/>
              </a:rPr>
            </a:br>
            <a:r>
              <a:rPr lang="ru-RU" sz="2200" b="1" i="1" dirty="0" smtClean="0">
                <a:latin typeface="Times New Roman" pitchFamily="18" charset="0"/>
                <a:cs typeface="Times New Roman" pitchFamily="18" charset="0"/>
              </a:rPr>
              <a:t/>
            </a:r>
            <a:br>
              <a:rPr lang="ru-RU" sz="2200" b="1" i="1" dirty="0" smtClean="0">
                <a:latin typeface="Times New Roman" pitchFamily="18" charset="0"/>
                <a:cs typeface="Times New Roman" pitchFamily="18" charset="0"/>
              </a:rPr>
            </a:br>
            <a:r>
              <a:rPr lang="ru-RU" sz="2200" b="1" i="1" dirty="0" smtClean="0">
                <a:latin typeface="Times New Roman" pitchFamily="18" charset="0"/>
                <a:cs typeface="Times New Roman" pitchFamily="18" charset="0"/>
              </a:rPr>
              <a:t/>
            </a:r>
            <a:br>
              <a:rPr lang="ru-RU" sz="2200" b="1" i="1" dirty="0" smtClean="0">
                <a:latin typeface="Times New Roman" pitchFamily="18" charset="0"/>
                <a:cs typeface="Times New Roman" pitchFamily="18" charset="0"/>
              </a:rPr>
            </a:br>
            <a:r>
              <a:rPr lang="ru-RU" sz="2200" b="1" i="1" dirty="0" smtClean="0">
                <a:latin typeface="Times New Roman" pitchFamily="18" charset="0"/>
                <a:cs typeface="Times New Roman" pitchFamily="18" charset="0"/>
              </a:rPr>
              <a:t>1.Результаты повышения квалификации по профилю педагогической деятельности в </a:t>
            </a:r>
            <a:r>
              <a:rPr lang="ru-RU" sz="2200" b="1" i="1" dirty="0" err="1" smtClean="0">
                <a:latin typeface="Times New Roman" pitchFamily="18" charset="0"/>
                <a:cs typeface="Times New Roman" pitchFamily="18" charset="0"/>
              </a:rPr>
              <a:t>межаттестационный</a:t>
            </a:r>
            <a:r>
              <a:rPr lang="ru-RU" sz="2200" b="1" i="1" dirty="0" smtClean="0">
                <a:latin typeface="Times New Roman" pitchFamily="18" charset="0"/>
                <a:cs typeface="Times New Roman" pitchFamily="18" charset="0"/>
              </a:rPr>
              <a:t> период  - 288 часов</a:t>
            </a:r>
            <a:r>
              <a:rPr lang="ru-RU" i="1" dirty="0" smtClean="0"/>
              <a:t/>
            </a:r>
            <a:br>
              <a:rPr lang="ru-RU" i="1" dirty="0" smtClean="0"/>
            </a:br>
            <a:r>
              <a:rPr lang="ru-RU" dirty="0" smtClean="0"/>
              <a:t/>
            </a:r>
            <a:br>
              <a:rPr lang="ru-RU" dirty="0" smtClean="0"/>
            </a:br>
            <a:endParaRPr lang="ru-RU" dirty="0"/>
          </a:p>
        </p:txBody>
      </p:sp>
      <p:pic>
        <p:nvPicPr>
          <p:cNvPr id="2050" name="Picture 2" descr="C:\Users\User\Desktop\ООС\15.jpeg"/>
          <p:cNvPicPr>
            <a:picLocks noGrp="1" noChangeAspect="1" noChangeArrowheads="1"/>
          </p:cNvPicPr>
          <p:nvPr>
            <p:ph sz="quarter" idx="1"/>
          </p:nvPr>
        </p:nvPicPr>
        <p:blipFill>
          <a:blip r:embed="rId2" cstate="print"/>
          <a:srcRect/>
          <a:stretch>
            <a:fillRect/>
          </a:stretch>
        </p:blipFill>
        <p:spPr bwMode="auto">
          <a:xfrm>
            <a:off x="142844" y="1571612"/>
            <a:ext cx="3333883" cy="2422052"/>
          </a:xfrm>
          <a:prstGeom prst="rect">
            <a:avLst/>
          </a:prstGeom>
          <a:noFill/>
        </p:spPr>
      </p:pic>
      <p:pic>
        <p:nvPicPr>
          <p:cNvPr id="2051" name="Picture 3" descr="C:\Users\User\Desktop\ООС\16.jpeg"/>
          <p:cNvPicPr>
            <a:picLocks noChangeAspect="1" noChangeArrowheads="1"/>
          </p:cNvPicPr>
          <p:nvPr/>
        </p:nvPicPr>
        <p:blipFill>
          <a:blip r:embed="rId3" cstate="print"/>
          <a:srcRect/>
          <a:stretch>
            <a:fillRect/>
          </a:stretch>
        </p:blipFill>
        <p:spPr bwMode="auto">
          <a:xfrm>
            <a:off x="214282" y="4143380"/>
            <a:ext cx="3214710" cy="2335474"/>
          </a:xfrm>
          <a:prstGeom prst="rect">
            <a:avLst/>
          </a:prstGeom>
          <a:noFill/>
        </p:spPr>
      </p:pic>
      <p:sp>
        <p:nvSpPr>
          <p:cNvPr id="6" name="TextBox 5"/>
          <p:cNvSpPr txBox="1"/>
          <p:nvPr/>
        </p:nvSpPr>
        <p:spPr>
          <a:xfrm>
            <a:off x="4000496" y="1785926"/>
            <a:ext cx="4714908" cy="1477328"/>
          </a:xfrm>
          <a:prstGeom prst="rect">
            <a:avLst/>
          </a:prstGeom>
          <a:noFill/>
        </p:spPr>
        <p:txBody>
          <a:bodyPr wrap="square" rtlCol="0">
            <a:spAutoFit/>
          </a:bodyPr>
          <a:lstStyle/>
          <a:p>
            <a:r>
              <a:rPr lang="ru-RU" b="1" i="1" dirty="0" smtClean="0">
                <a:latin typeface="Times New Roman" pitchFamily="18" charset="0"/>
                <a:cs typeface="Times New Roman" pitchFamily="18" charset="0"/>
              </a:rPr>
              <a:t>ГАУ ДПО РС(Я) «Институт развития проф.образования» в учебно-методическом центре по гражданской обороне и чрезвычайным ситуациям. С 20 марта по 24 марта 2017г, в объеме 72 часов г.Якутск </a:t>
            </a:r>
            <a:endParaRPr lang="ru-RU" b="1" i="1" dirty="0">
              <a:latin typeface="Times New Roman" pitchFamily="18" charset="0"/>
              <a:cs typeface="Times New Roman" pitchFamily="18" charset="0"/>
            </a:endParaRPr>
          </a:p>
        </p:txBody>
      </p:sp>
      <p:sp>
        <p:nvSpPr>
          <p:cNvPr id="7" name="TextBox 6"/>
          <p:cNvSpPr txBox="1"/>
          <p:nvPr/>
        </p:nvSpPr>
        <p:spPr>
          <a:xfrm>
            <a:off x="4214810" y="4286256"/>
            <a:ext cx="4357718" cy="2031325"/>
          </a:xfrm>
          <a:prstGeom prst="rect">
            <a:avLst/>
          </a:prstGeom>
          <a:noFill/>
        </p:spPr>
        <p:txBody>
          <a:bodyPr wrap="square" rtlCol="0">
            <a:spAutoFit/>
          </a:bodyPr>
          <a:lstStyle/>
          <a:p>
            <a:r>
              <a:rPr lang="ru-RU" b="1" i="1" dirty="0" smtClean="0">
                <a:latin typeface="Times New Roman" pitchFamily="18" charset="0"/>
                <a:cs typeface="Times New Roman" pitchFamily="18" charset="0"/>
              </a:rPr>
              <a:t>Диплом участника Международного симпозиума по проблемам развития одаренности детей и молодежи в образовании «Научное образование» в рамках Международных интеллектуальных игр с 8 по 15 июля 2018г. В объеме 72 ч., г.Якутск</a:t>
            </a:r>
            <a:endParaRPr lang="ru-RU" b="1" i="1" dirty="0">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бычная">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1128</TotalTime>
  <Words>2149</Words>
  <Application>Microsoft Office PowerPoint</Application>
  <PresentationFormat>Экран (4:3)</PresentationFormat>
  <Paragraphs>140</Paragraphs>
  <Slides>37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37</vt:i4>
      </vt:variant>
    </vt:vector>
  </HeadingPairs>
  <TitlesOfParts>
    <vt:vector size="45" baseType="lpstr">
      <vt:lpstr>Arial</vt:lpstr>
      <vt:lpstr>Calibri</vt:lpstr>
      <vt:lpstr>Courier New</vt:lpstr>
      <vt:lpstr>Times New Roman</vt:lpstr>
      <vt:lpstr>Tw Cen MT</vt:lpstr>
      <vt:lpstr>Wingdings</vt:lpstr>
      <vt:lpstr>Wingdings 2</vt:lpstr>
      <vt:lpstr>Обычная</vt:lpstr>
      <vt:lpstr>Осипов олег софронович</vt:lpstr>
      <vt:lpstr>Презентация PowerPoint</vt:lpstr>
      <vt:lpstr>Презентация PowerPoint</vt:lpstr>
      <vt:lpstr>Презентация PowerPoint</vt:lpstr>
      <vt:lpstr>Презентация PowerPoint</vt:lpstr>
      <vt:lpstr>Презентация PowerPoint</vt:lpstr>
      <vt:lpstr>Отраслевой знак «За вклад в развитие профессионального образования»</vt:lpstr>
      <vt:lpstr>Презентация PowerPoint</vt:lpstr>
      <vt:lpstr>   1.Результаты повышения квалификации по профилю педагогической деятельности в межаттестационный период  - 288 часов  </vt:lpstr>
      <vt:lpstr>2. Средний показатель посещаемости занятий согласно журналам учебных занятий, спортивных секций (за последние три года)</vt:lpstr>
      <vt:lpstr>3. Организация работы спортивно-оздоровительных лагерей, физкультурно-оздоровительного центра в ПОО, кабинета здоровья и др. (за последние три года) </vt:lpstr>
      <vt:lpstr>4. Количество постоянно работающих спортивных секций (за последние три года)</vt:lpstr>
      <vt:lpstr>5. Результаты обучающихся в интеллектуальных мероприятиях различных уровней: НПК, олимпиады и др (в тч заочно)</vt:lpstr>
      <vt:lpstr>6. Результаты участия обучающихся в спортивных мероприятиях различных уровней : турниры, соревнования, спартакиады </vt:lpstr>
      <vt:lpstr>Презентация PowerPoint</vt:lpstr>
      <vt:lpstr>Презентация PowerPoint</vt:lpstr>
      <vt:lpstr> 6. Результаты участия обучающихся в спортивных мероприятиях различных уровней : турниры, соревнования, спартакиады </vt:lpstr>
      <vt:lpstr>Презентация PowerPoint</vt:lpstr>
      <vt:lpstr>Презентация PowerPoint</vt:lpstr>
      <vt:lpstr>Презентация PowerPoint</vt:lpstr>
      <vt:lpstr> 6. Результаты участия обучающихся в спортивных мероприятиях различных уровней : турниры, соревнования, спартакиады </vt:lpstr>
      <vt:lpstr>Презентация PowerPoint</vt:lpstr>
      <vt:lpstr>Презентация PowerPoint</vt:lpstr>
      <vt:lpstr> 6. Результаты участия обучающихся в спортивных мероприятиях различных уровней : турниры, соревнования, спартакиады </vt:lpstr>
      <vt:lpstr>Презентация PowerPoint</vt:lpstr>
      <vt:lpstr>Презентация PowerPoint</vt:lpstr>
      <vt:lpstr>Презентация PowerPoint</vt:lpstr>
      <vt:lpstr>Презентация PowerPoint</vt:lpstr>
      <vt:lpstr>7. Эффективность работы по программно-методическому сопровождению образовательного процесса с внедрением наиболее эффективных форм, методов и средств физического воспитания обучающихся</vt:lpstr>
      <vt:lpstr>   8. Обобщение и распространение в педагогических коллективах, спортивных сообществах  опыта практических результатов своей профессиональной деятельности   </vt:lpstr>
      <vt:lpstr>8. Обобщение и распространение в педагогических коллективах, спортивных сообществах  опыта практических результатов своей профессиональной деятельности</vt:lpstr>
      <vt:lpstr> 9. Организация проведения медицинского обследования  и тестирования обучающихся по физической подготовке с участием учреждений здравоохранения </vt:lpstr>
      <vt:lpstr>10. Признание профессиональным сообществом высокой квалификации педагогического работника; участие в работе экспертных комиссий, групп; жюри олимпиад, судейство соревнований</vt:lpstr>
      <vt:lpstr>11. Поощрения за профессиональную деятельность</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Осипов олег софронович</dc:title>
  <dc:creator>Пользователь</dc:creator>
  <cp:lastModifiedBy>Пользователь</cp:lastModifiedBy>
  <cp:revision>115</cp:revision>
  <dcterms:created xsi:type="dcterms:W3CDTF">2019-01-21T00:37:58Z</dcterms:created>
  <dcterms:modified xsi:type="dcterms:W3CDTF">2019-01-30T07:59:10Z</dcterms:modified>
</cp:coreProperties>
</file>