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8" r:id="rId2"/>
    <p:sldId id="257" r:id="rId3"/>
    <p:sldId id="336" r:id="rId4"/>
    <p:sldId id="264" r:id="rId5"/>
    <p:sldId id="294" r:id="rId6"/>
    <p:sldId id="337" r:id="rId7"/>
    <p:sldId id="338" r:id="rId8"/>
    <p:sldId id="339" r:id="rId9"/>
    <p:sldId id="340" r:id="rId10"/>
    <p:sldId id="341" r:id="rId11"/>
    <p:sldId id="342" r:id="rId12"/>
    <p:sldId id="345" r:id="rId13"/>
    <p:sldId id="334" r:id="rId14"/>
    <p:sldId id="303" r:id="rId15"/>
    <p:sldId id="304" r:id="rId16"/>
    <p:sldId id="305" r:id="rId17"/>
    <p:sldId id="307" r:id="rId18"/>
    <p:sldId id="308" r:id="rId19"/>
    <p:sldId id="347" r:id="rId20"/>
    <p:sldId id="348" r:id="rId21"/>
    <p:sldId id="271" r:id="rId22"/>
    <p:sldId id="315" r:id="rId23"/>
    <p:sldId id="316" r:id="rId24"/>
    <p:sldId id="314" r:id="rId25"/>
    <p:sldId id="352" r:id="rId26"/>
    <p:sldId id="353" r:id="rId27"/>
    <p:sldId id="354" r:id="rId28"/>
    <p:sldId id="320" r:id="rId29"/>
    <p:sldId id="309" r:id="rId30"/>
    <p:sldId id="310" r:id="rId31"/>
    <p:sldId id="311" r:id="rId32"/>
    <p:sldId id="312" r:id="rId33"/>
    <p:sldId id="313" r:id="rId34"/>
    <p:sldId id="282" r:id="rId35"/>
    <p:sldId id="317" r:id="rId36"/>
    <p:sldId id="319" r:id="rId37"/>
    <p:sldId id="322" r:id="rId38"/>
    <p:sldId id="350" r:id="rId39"/>
    <p:sldId id="323" r:id="rId40"/>
    <p:sldId id="274" r:id="rId41"/>
    <p:sldId id="324" r:id="rId42"/>
    <p:sldId id="325" r:id="rId43"/>
    <p:sldId id="355" r:id="rId44"/>
    <p:sldId id="356" r:id="rId45"/>
    <p:sldId id="326" r:id="rId46"/>
    <p:sldId id="327" r:id="rId47"/>
    <p:sldId id="328" r:id="rId48"/>
    <p:sldId id="329" r:id="rId49"/>
    <p:sldId id="330" r:id="rId50"/>
    <p:sldId id="333" r:id="rId51"/>
    <p:sldId id="343" r:id="rId52"/>
    <p:sldId id="335" r:id="rId53"/>
    <p:sldId id="290" r:id="rId54"/>
    <p:sldId id="332" r:id="rId55"/>
    <p:sldId id="331" r:id="rId56"/>
    <p:sldId id="285" r:id="rId57"/>
    <p:sldId id="287" r:id="rId5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6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2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 lvl="1" algn="ctr" rtl="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1800" b="1" i="1" baseline="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качества обучения по предмету </a:t>
            </a:r>
          </a:p>
          <a:p>
            <a:pPr lvl="1" algn="ctr" rtl="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1" baseline="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«Анатомия и физиология животных»</a:t>
            </a:r>
            <a:endParaRPr lang="ru-RU" sz="1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704293799212598"/>
          <c:y val="0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4.8471456692913382E-2"/>
          <c:y val="0.1761093641665008"/>
          <c:w val="0.92652854330708667"/>
          <c:h val="0.6957949252094660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75.599999999999994</c:v>
                </c:pt>
                <c:pt idx="1">
                  <c:v>77.5</c:v>
                </c:pt>
                <c:pt idx="2">
                  <c:v>79.5</c:v>
                </c:pt>
                <c:pt idx="3">
                  <c:v>78.8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CC-47BC-9B0B-74B0455DEFD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ЗООТ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74.2</c:v>
                </c:pt>
                <c:pt idx="1">
                  <c:v>72.8</c:v>
                </c:pt>
                <c:pt idx="2">
                  <c:v>75.5</c:v>
                </c:pt>
                <c:pt idx="3">
                  <c:v>77.3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5CC-47BC-9B0B-74B0455DEFD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ОХОТ (о)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3">
                  <c:v>76.900000000000006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5CC-47BC-9B0B-74B0455DEFD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ОХОТ (з)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3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5CC-47BC-9B0B-74B0455DEFD5}"/>
            </c:ext>
          </c:extLst>
        </c:ser>
        <c:gapWidth val="219"/>
        <c:overlap val="-27"/>
        <c:axId val="59513472"/>
        <c:axId val="59543936"/>
      </c:barChart>
      <c:catAx>
        <c:axId val="595134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543936"/>
        <c:crosses val="autoZero"/>
        <c:auto val="1"/>
        <c:lblAlgn val="ctr"/>
        <c:lblOffset val="100"/>
      </c:catAx>
      <c:valAx>
        <c:axId val="595439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513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защиты производственных практик, %</a:t>
            </a:r>
            <a:endParaRPr lang="ru-RU" sz="18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ПП 05.01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82.3</c:v>
                </c:pt>
                <c:pt idx="1">
                  <c:v>85.3</c:v>
                </c:pt>
                <c:pt idx="2">
                  <c:v>86.3</c:v>
                </c:pt>
                <c:pt idx="3">
                  <c:v>89.9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AC-4FF3-A679-BFB7ECA636C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ПП 01.01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95.2</c:v>
                </c:pt>
                <c:pt idx="1">
                  <c:v>88.5</c:v>
                </c:pt>
                <c:pt idx="2">
                  <c:v>88.3</c:v>
                </c:pt>
                <c:pt idx="3">
                  <c:v>93.6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1AC-4FF3-A679-BFB7ECA636C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ПП 02.01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84.5</c:v>
                </c:pt>
                <c:pt idx="1">
                  <c:v>88.8</c:v>
                </c:pt>
                <c:pt idx="2">
                  <c:v>89.2</c:v>
                </c:pt>
                <c:pt idx="3">
                  <c:v>89.6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1AC-4FF3-A679-BFB7ECA636C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ПП 03.01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1">
                  <c:v>85.5</c:v>
                </c:pt>
                <c:pt idx="2">
                  <c:v>85.6</c:v>
                </c:pt>
                <c:pt idx="3">
                  <c:v>86.3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1AC-4FF3-A679-BFB7ECA636C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ПП 04.01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1">
                  <c:v>85.5</c:v>
                </c:pt>
                <c:pt idx="2">
                  <c:v>84.6</c:v>
                </c:pt>
                <c:pt idx="3">
                  <c:v>87.6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1AC-4FF3-A679-BFB7ECA636C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ПДП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1">
                  <c:v>83.3</c:v>
                </c:pt>
                <c:pt idx="2">
                  <c:v>84.6</c:v>
                </c:pt>
                <c:pt idx="3">
                  <c:v>85.2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1AC-4FF3-A679-BFB7ECA636C2}"/>
            </c:ext>
          </c:extLst>
        </c:ser>
        <c:gapWidth val="219"/>
        <c:overlap val="-27"/>
        <c:axId val="86121856"/>
        <c:axId val="86144128"/>
      </c:barChart>
      <c:catAx>
        <c:axId val="861218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144128"/>
        <c:crosses val="autoZero"/>
        <c:auto val="1"/>
        <c:lblAlgn val="ctr"/>
        <c:lblOffset val="100"/>
      </c:catAx>
      <c:valAx>
        <c:axId val="86144128"/>
        <c:scaling>
          <c:orientation val="minMax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12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</a:t>
            </a:r>
            <a:r>
              <a:rPr lang="ru-RU" sz="1800" b="1" i="1" baseline="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защиты учебных практик, %</a:t>
            </a:r>
            <a:endParaRPr lang="ru-RU" sz="18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5847572109608191"/>
          <c:y val="1.5362971368018175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УП 01.01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85.5</c:v>
                </c:pt>
                <c:pt idx="1">
                  <c:v>90</c:v>
                </c:pt>
                <c:pt idx="2">
                  <c:v>83.7</c:v>
                </c:pt>
                <c:pt idx="3">
                  <c:v>92.5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F8-49E9-9EFE-45848B5641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УП 05.01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89.4</c:v>
                </c:pt>
                <c:pt idx="1">
                  <c:v>82.5</c:v>
                </c:pt>
                <c:pt idx="2">
                  <c:v>82.7</c:v>
                </c:pt>
                <c:pt idx="3">
                  <c:v>89.9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DF8-49E9-9EFE-45848B5641A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УП 01.02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85.5</c:v>
                </c:pt>
                <c:pt idx="1">
                  <c:v>85.3</c:v>
                </c:pt>
                <c:pt idx="2">
                  <c:v>86.5</c:v>
                </c:pt>
                <c:pt idx="3">
                  <c:v>83.4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DF8-49E9-9EFE-45848B5641A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УП 02.02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87.3</c:v>
                </c:pt>
                <c:pt idx="1">
                  <c:v>87.3</c:v>
                </c:pt>
                <c:pt idx="2">
                  <c:v>85.6</c:v>
                </c:pt>
                <c:pt idx="3">
                  <c:v>85.2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DF8-49E9-9EFE-45848B5641A0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УП 02.03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89.6</c:v>
                </c:pt>
                <c:pt idx="1">
                  <c:v>87.4</c:v>
                </c:pt>
                <c:pt idx="2">
                  <c:v>88.3</c:v>
                </c:pt>
                <c:pt idx="3">
                  <c:v>88.6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DF8-49E9-9EFE-45848B5641A0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УП 03.01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1">
                  <c:v>85.6</c:v>
                </c:pt>
                <c:pt idx="2">
                  <c:v>87.4</c:v>
                </c:pt>
                <c:pt idx="3">
                  <c:v>86.8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DF8-49E9-9EFE-45848B5641A0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УП 04.01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1">
                  <c:v>82.5</c:v>
                </c:pt>
                <c:pt idx="2">
                  <c:v>87.2</c:v>
                </c:pt>
                <c:pt idx="3">
                  <c:v>83.3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DF8-49E9-9EFE-45848B5641A0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УП 02.02.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0">
                  <c:v>88.3</c:v>
                </c:pt>
                <c:pt idx="1">
                  <c:v>92.3</c:v>
                </c:pt>
                <c:pt idx="2">
                  <c:v>94.6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DF8-49E9-9EFE-45848B5641A0}"/>
            </c:ext>
          </c:extLst>
        </c:ser>
        <c:gapWidth val="219"/>
        <c:overlap val="-27"/>
        <c:axId val="160129024"/>
        <c:axId val="160130560"/>
      </c:barChart>
      <c:catAx>
        <c:axId val="1601290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130560"/>
        <c:crosses val="autoZero"/>
        <c:auto val="1"/>
        <c:lblAlgn val="ctr"/>
        <c:lblOffset val="100"/>
      </c:catAx>
      <c:valAx>
        <c:axId val="160130560"/>
        <c:scaling>
          <c:orientation val="minMax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129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05EB5-2434-48DC-8A0F-A73136557ECB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38A79-43B8-489B-899D-04285A0793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5382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B9D3-0A5F-45B4-8028-B815EF434661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4093-0731-46FD-8281-4B9C856240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536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B9D3-0A5F-45B4-8028-B815EF434661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4093-0731-46FD-8281-4B9C856240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957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B9D3-0A5F-45B4-8028-B815EF434661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4093-0731-46FD-8281-4B9C856240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0466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B9D3-0A5F-45B4-8028-B815EF434661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4093-0731-46FD-8281-4B9C856240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2340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B9D3-0A5F-45B4-8028-B815EF434661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4093-0731-46FD-8281-4B9C856240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12913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B9D3-0A5F-45B4-8028-B815EF434661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4093-0731-46FD-8281-4B9C856240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5672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B9D3-0A5F-45B4-8028-B815EF434661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4093-0731-46FD-8281-4B9C856240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8706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B9D3-0A5F-45B4-8028-B815EF434661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4093-0731-46FD-8281-4B9C856240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710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B9D3-0A5F-45B4-8028-B815EF434661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4093-0731-46FD-8281-4B9C856240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903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B9D3-0A5F-45B4-8028-B815EF434661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4093-0731-46FD-8281-4B9C856240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846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B9D3-0A5F-45B4-8028-B815EF434661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4093-0731-46FD-8281-4B9C856240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632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B9D3-0A5F-45B4-8028-B815EF434661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4093-0731-46FD-8281-4B9C856240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07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B9D3-0A5F-45B4-8028-B815EF434661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4093-0731-46FD-8281-4B9C856240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2715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B9D3-0A5F-45B4-8028-B815EF434661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4093-0731-46FD-8281-4B9C856240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58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B9D3-0A5F-45B4-8028-B815EF434661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4093-0731-46FD-8281-4B9C856240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576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B9D3-0A5F-45B4-8028-B815EF434661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4093-0731-46FD-8281-4B9C856240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5612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DB9D3-0A5F-45B4-8028-B815EF434661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A064093-0731-46FD-8281-4B9C856240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806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9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hyperlink" Target="https://infourok.ru/user/nikolaeva-svetlana-petrovna4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7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microsoft.com/office/2007/relationships/hdphoto" Target="../media/hdphoto18.wdp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microsoft.com/office/2007/relationships/hdphoto" Target="../media/hdphoto26.wdp"/><Relationship Id="rId4" Type="http://schemas.openxmlformats.org/officeDocument/2006/relationships/image" Target="../media/image74.png"/><Relationship Id="rId9" Type="http://schemas.microsoft.com/office/2007/relationships/hdphoto" Target="../media/hdphoto28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microsoft.com/office/2007/relationships/hdphoto" Target="../media/hdphoto30.wdp"/><Relationship Id="rId4" Type="http://schemas.openxmlformats.org/officeDocument/2006/relationships/image" Target="../media/image78.png"/><Relationship Id="rId9" Type="http://schemas.microsoft.com/office/2007/relationships/hdphoto" Target="../media/hdphoto32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microsoft.com/office/2007/relationships/hdphoto" Target="../media/hdphoto33.wdp"/><Relationship Id="rId7" Type="http://schemas.microsoft.com/office/2007/relationships/hdphoto" Target="../media/hdphoto35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microsoft.com/office/2007/relationships/hdphoto" Target="../media/hdphoto34.wdp"/><Relationship Id="rId4" Type="http://schemas.openxmlformats.org/officeDocument/2006/relationships/image" Target="../media/image82.png"/><Relationship Id="rId9" Type="http://schemas.microsoft.com/office/2007/relationships/hdphoto" Target="../media/hdphoto36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7" Type="http://schemas.microsoft.com/office/2007/relationships/hdphoto" Target="../media/hdphoto42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microsoft.com/office/2007/relationships/hdphoto" Target="../media/hdphoto41.wdp"/><Relationship Id="rId4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microsoft.com/office/2007/relationships/hdphoto" Target="../media/hdphoto48.wdp"/><Relationship Id="rId3" Type="http://schemas.microsoft.com/office/2007/relationships/hdphoto" Target="../media/hdphoto43.wdp"/><Relationship Id="rId7" Type="http://schemas.microsoft.com/office/2007/relationships/hdphoto" Target="../media/hdphoto45.wdp"/><Relationship Id="rId12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microsoft.com/office/2007/relationships/hdphoto" Target="../media/hdphoto47.wdp"/><Relationship Id="rId5" Type="http://schemas.microsoft.com/office/2007/relationships/hdphoto" Target="../media/hdphoto44.wdp"/><Relationship Id="rId10" Type="http://schemas.openxmlformats.org/officeDocument/2006/relationships/image" Target="../media/image108.png"/><Relationship Id="rId4" Type="http://schemas.openxmlformats.org/officeDocument/2006/relationships/image" Target="../media/image105.png"/><Relationship Id="rId9" Type="http://schemas.microsoft.com/office/2007/relationships/hdphoto" Target="../media/hdphoto46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423721" y="205394"/>
            <a:ext cx="6897379" cy="643018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Николаева Светлана Петровна 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производственного обучения Агротехнологического отделения ГБПОУ РС (Я) «Якутский сельскохозяйственный техникум»;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 – высшее; 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1992-1995 г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- Якутский сельскохозяйственный техникум, квалификация «ветеринарный фельдшер»;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1995-2001 гг.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Якутская государственная сельскохозяйственная академия, квалификация – «ветеринарный врач»;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2017 –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ГАО ДПО РС(Я) «Институт развития профессионального образования». «Педагог профессионального образования (преподаватель)».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 –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Заявленная квалификационная категория - первая</a:t>
            </a:r>
          </a:p>
          <a:p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0" y="494272"/>
            <a:ext cx="3932237" cy="45235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870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23709647"/>
              </p:ext>
            </p:extLst>
          </p:nvPr>
        </p:nvGraphicFramePr>
        <p:xfrm>
          <a:off x="267287" y="914400"/>
          <a:ext cx="11493308" cy="5711486"/>
        </p:xfrm>
        <a:graphic>
          <a:graphicData uri="http://schemas.openxmlformats.org/drawingml/2006/table">
            <a:tbl>
              <a:tblPr/>
              <a:tblGrid>
                <a:gridCol w="1303741">
                  <a:extLst>
                    <a:ext uri="{9D8B030D-6E8A-4147-A177-3AD203B41FA5}">
                      <a16:colId xmlns="" xmlns:a16="http://schemas.microsoft.com/office/drawing/2014/main" val="3759280217"/>
                    </a:ext>
                  </a:extLst>
                </a:gridCol>
                <a:gridCol w="722007">
                  <a:extLst>
                    <a:ext uri="{9D8B030D-6E8A-4147-A177-3AD203B41FA5}">
                      <a16:colId xmlns="" xmlns:a16="http://schemas.microsoft.com/office/drawing/2014/main" val="1104960145"/>
                    </a:ext>
                  </a:extLst>
                </a:gridCol>
                <a:gridCol w="2329565">
                  <a:extLst>
                    <a:ext uri="{9D8B030D-6E8A-4147-A177-3AD203B41FA5}">
                      <a16:colId xmlns="" xmlns:a16="http://schemas.microsoft.com/office/drawing/2014/main" val="1919901236"/>
                    </a:ext>
                  </a:extLst>
                </a:gridCol>
                <a:gridCol w="660020">
                  <a:extLst>
                    <a:ext uri="{9D8B030D-6E8A-4147-A177-3AD203B41FA5}">
                      <a16:colId xmlns="" xmlns:a16="http://schemas.microsoft.com/office/drawing/2014/main" val="1480078594"/>
                    </a:ext>
                  </a:extLst>
                </a:gridCol>
                <a:gridCol w="660020">
                  <a:extLst>
                    <a:ext uri="{9D8B030D-6E8A-4147-A177-3AD203B41FA5}">
                      <a16:colId xmlns="" xmlns:a16="http://schemas.microsoft.com/office/drawing/2014/main" val="4269645133"/>
                    </a:ext>
                  </a:extLst>
                </a:gridCol>
                <a:gridCol w="452236">
                  <a:extLst>
                    <a:ext uri="{9D8B030D-6E8A-4147-A177-3AD203B41FA5}">
                      <a16:colId xmlns="" xmlns:a16="http://schemas.microsoft.com/office/drawing/2014/main" val="25560792"/>
                    </a:ext>
                  </a:extLst>
                </a:gridCol>
                <a:gridCol w="660020">
                  <a:extLst>
                    <a:ext uri="{9D8B030D-6E8A-4147-A177-3AD203B41FA5}">
                      <a16:colId xmlns="" xmlns:a16="http://schemas.microsoft.com/office/drawing/2014/main" val="2779815299"/>
                    </a:ext>
                  </a:extLst>
                </a:gridCol>
                <a:gridCol w="660020">
                  <a:extLst>
                    <a:ext uri="{9D8B030D-6E8A-4147-A177-3AD203B41FA5}">
                      <a16:colId xmlns="" xmlns:a16="http://schemas.microsoft.com/office/drawing/2014/main" val="664795208"/>
                    </a:ext>
                  </a:extLst>
                </a:gridCol>
                <a:gridCol w="537793">
                  <a:extLst>
                    <a:ext uri="{9D8B030D-6E8A-4147-A177-3AD203B41FA5}">
                      <a16:colId xmlns="" xmlns:a16="http://schemas.microsoft.com/office/drawing/2014/main" val="1626095293"/>
                    </a:ext>
                  </a:extLst>
                </a:gridCol>
                <a:gridCol w="660020">
                  <a:extLst>
                    <a:ext uri="{9D8B030D-6E8A-4147-A177-3AD203B41FA5}">
                      <a16:colId xmlns="" xmlns:a16="http://schemas.microsoft.com/office/drawing/2014/main" val="541141391"/>
                    </a:ext>
                  </a:extLst>
                </a:gridCol>
                <a:gridCol w="660020">
                  <a:extLst>
                    <a:ext uri="{9D8B030D-6E8A-4147-A177-3AD203B41FA5}">
                      <a16:colId xmlns="" xmlns:a16="http://schemas.microsoft.com/office/drawing/2014/main" val="801000253"/>
                    </a:ext>
                  </a:extLst>
                </a:gridCol>
                <a:gridCol w="403347">
                  <a:extLst>
                    <a:ext uri="{9D8B030D-6E8A-4147-A177-3AD203B41FA5}">
                      <a16:colId xmlns="" xmlns:a16="http://schemas.microsoft.com/office/drawing/2014/main" val="1901374753"/>
                    </a:ext>
                  </a:extLst>
                </a:gridCol>
                <a:gridCol w="660020">
                  <a:extLst>
                    <a:ext uri="{9D8B030D-6E8A-4147-A177-3AD203B41FA5}">
                      <a16:colId xmlns="" xmlns:a16="http://schemas.microsoft.com/office/drawing/2014/main" val="1349210469"/>
                    </a:ext>
                  </a:extLst>
                </a:gridCol>
                <a:gridCol w="660020">
                  <a:extLst>
                    <a:ext uri="{9D8B030D-6E8A-4147-A177-3AD203B41FA5}">
                      <a16:colId xmlns="" xmlns:a16="http://schemas.microsoft.com/office/drawing/2014/main" val="3139052407"/>
                    </a:ext>
                  </a:extLst>
                </a:gridCol>
                <a:gridCol w="464459">
                  <a:extLst>
                    <a:ext uri="{9D8B030D-6E8A-4147-A177-3AD203B41FA5}">
                      <a16:colId xmlns="" xmlns:a16="http://schemas.microsoft.com/office/drawing/2014/main" val="320250178"/>
                    </a:ext>
                  </a:extLst>
                </a:gridCol>
              </a:tblGrid>
              <a:tr h="2259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Специальность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курс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Наименование дисциплины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практики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Учебные годы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53594555"/>
                  </a:ext>
                </a:extLst>
              </a:tr>
              <a:tr h="2259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2014-2015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2015-2016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2016-2017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2017-2018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45751689"/>
                  </a:ext>
                </a:extLst>
              </a:tr>
              <a:tr h="5762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успев.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кач-ва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сред. балл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успев.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кач-ва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сред. балл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успев.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кач-ва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сред. балл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успев.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кач-ва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сред. балл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04299790"/>
                  </a:ext>
                </a:extLst>
              </a:tr>
              <a:tr h="3914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 01.01Содержание животных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85,5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4,5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83,7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92,5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4,7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62223449"/>
                  </a:ext>
                </a:extLst>
              </a:tr>
              <a:tr h="3914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 05.01Эксплуатация доильных установок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89,4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82,5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82,7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89,9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4,5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6942146"/>
                  </a:ext>
                </a:extLst>
              </a:tr>
              <a:tr h="2824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 01.02 Кормопроизводство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85,5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85,3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86,5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83,4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64311045"/>
                  </a:ext>
                </a:extLst>
              </a:tr>
              <a:tr h="581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 01.03Биотехника размножения, акушерство и гинекология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87,3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87,3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85,6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88,6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66923769"/>
                  </a:ext>
                </a:extLst>
              </a:tr>
              <a:tr h="3914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 02.01Технология переработки с/х продукции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85,3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4,5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85,5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83,3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87,3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80782563"/>
                  </a:ext>
                </a:extLst>
              </a:tr>
              <a:tr h="581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8155" marR="8155" marT="8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 02.02Оценка и контроль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кач-ва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продукции животноводства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84,7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88,3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84,5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85,2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5208784"/>
                  </a:ext>
                </a:extLst>
              </a:tr>
              <a:tr h="5875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8155" marR="8155" marT="8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 02.03Первичная переработка продукции животноводства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89,6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87,4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88,3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88,6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7075264"/>
                  </a:ext>
                </a:extLst>
              </a:tr>
              <a:tr h="632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8155" marR="8155" marT="8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 03.01Технология хранения, транспортировки и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реализациипродукции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55" marR="8155" marT="8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85,6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87,4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86,8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4,5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50843731"/>
                  </a:ext>
                </a:extLst>
              </a:tr>
              <a:tr h="3914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8155" marR="8155" marT="8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 04.01Управление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-м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-м</a:t>
                      </a:r>
                    </a:p>
                  </a:txBody>
                  <a:tcPr marL="8155" marR="8155" marT="8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82,5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4,4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87,2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83,3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4,5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89678183"/>
                  </a:ext>
                </a:extLst>
              </a:tr>
              <a:tr h="4519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Ветеринария</a:t>
                      </a:r>
                    </a:p>
                  </a:txBody>
                  <a:tcPr marL="8155" marR="8155" marT="8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8155" marR="8155" marT="8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02.02 Диагностика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 лечение животных</a:t>
                      </a:r>
                    </a:p>
                  </a:txBody>
                  <a:tcPr marL="8155" marR="8155" marT="8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88,3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92,3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94,6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55" marR="8155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36078378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44954" y="117231"/>
            <a:ext cx="8596668" cy="807802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Качество защиты учебных практик, %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3921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2994876112"/>
              </p:ext>
            </p:extLst>
          </p:nvPr>
        </p:nvGraphicFramePr>
        <p:xfrm>
          <a:off x="779979" y="450166"/>
          <a:ext cx="8701649" cy="5786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406423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284" y="0"/>
            <a:ext cx="11072707" cy="83439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solidFill>
                  <a:srgbClr val="9B57D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3.Результаты участия студентов в выставках, конкурсах, олимпиадах, конференциях, соревнованиях (по результатам предметного кружка «Остеон»)</a:t>
            </a:r>
            <a:endParaRPr lang="ru-RU" sz="1800" b="1" dirty="0"/>
          </a:p>
        </p:txBody>
      </p:sp>
      <p:pic>
        <p:nvPicPr>
          <p:cNvPr id="3" name="Объект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" y="346431"/>
            <a:ext cx="2894305" cy="3952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3998" y="1095743"/>
            <a:ext cx="43940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Илларионова </a:t>
            </a:r>
            <a:r>
              <a:rPr lang="ru-RU" sz="16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Василена</a:t>
            </a:r>
            <a:r>
              <a:rPr lang="ru-RU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Гаврильевна</a:t>
            </a:r>
            <a:r>
              <a:rPr lang="ru-RU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студентка </a:t>
            </a:r>
          </a:p>
          <a:p>
            <a:r>
              <a:rPr lang="ru-RU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курса по специальности «Ветеринария</a:t>
            </a:r>
            <a:r>
              <a:rPr lang="ru-RU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дипломант </a:t>
            </a:r>
            <a:r>
              <a:rPr lang="ru-RU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ст. </a:t>
            </a:r>
            <a:r>
              <a:rPr lang="ru-RU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отборочного этапа в ПОО,  </a:t>
            </a:r>
            <a:r>
              <a:rPr lang="ru-RU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участия</a:t>
            </a:r>
          </a:p>
          <a:p>
            <a:r>
              <a:rPr lang="ru-RU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Республиканской НПК «Шаг в будущую профессию» с докладом «Применение лекарственных растений в лечении животных», март 2016 г. </a:t>
            </a:r>
            <a:endParaRPr lang="ru-RU" sz="16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7" y="523170"/>
            <a:ext cx="2703138" cy="3923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879" y="3703741"/>
            <a:ext cx="2003561" cy="3177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08" y="4298505"/>
            <a:ext cx="2440271" cy="16868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063" y="3680880"/>
            <a:ext cx="2233356" cy="31771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284" y="4446270"/>
            <a:ext cx="2228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</a:t>
            </a:r>
          </a:p>
          <a:p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 « Шаг в будущую профессию» 18 ноября 2015 г </a:t>
            </a:r>
          </a:p>
          <a:p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«Лекарственные растения в ветеринарии» </a:t>
            </a:r>
            <a:endParaRPr lang="ru-RU" sz="16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3358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708" y="265816"/>
            <a:ext cx="2998381" cy="35437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80" y="244550"/>
            <a:ext cx="3296093" cy="36363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634184" y="3997842"/>
            <a:ext cx="34874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Каратаев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Айхал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Александрович – студент 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гр. 1-зоот, 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НПК « Шаг в Будущую профессию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ЯСХТ с докладом «Проблемы оленеводства в условиях </a:t>
            </a:r>
            <a:r>
              <a:rPr lang="ru-RU" sz="1600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Эвено-Бытантайского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улуса»  2016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91517" y="4093540"/>
            <a:ext cx="34024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i="1" dirty="0" smtClean="0">
                <a:solidFill>
                  <a:srgbClr val="9B57D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 Семен Семенович </a:t>
            </a:r>
            <a:r>
              <a:rPr lang="ru-RU" sz="1600" i="1" dirty="0">
                <a:solidFill>
                  <a:srgbClr val="9B57D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i="1" dirty="0" smtClean="0">
                <a:solidFill>
                  <a:srgbClr val="9B57D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гр. 1 –</a:t>
            </a:r>
            <a:r>
              <a:rPr lang="ru-RU" sz="1600" i="1" dirty="0" err="1" smtClean="0">
                <a:solidFill>
                  <a:srgbClr val="9B57D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зоот</a:t>
            </a:r>
            <a:r>
              <a:rPr lang="ru-RU" sz="1600" i="1" dirty="0" smtClean="0">
                <a:solidFill>
                  <a:srgbClr val="9B57D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 </a:t>
            </a:r>
            <a:r>
              <a:rPr lang="ru-RU" sz="1600" i="1" dirty="0">
                <a:solidFill>
                  <a:srgbClr val="9B57D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НПК « Шаг в Будущую профессию»  </a:t>
            </a:r>
            <a:r>
              <a:rPr lang="ru-RU" sz="1600" i="1" dirty="0" smtClean="0">
                <a:solidFill>
                  <a:srgbClr val="9B57D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ЯСХТ с докладом «Адаптация привозного скота в условиях Якутии», 2016 </a:t>
            </a:r>
            <a:r>
              <a:rPr lang="ru-RU" sz="1600" i="1" dirty="0">
                <a:solidFill>
                  <a:srgbClr val="9B57D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pic>
        <p:nvPicPr>
          <p:cNvPr id="4097" name="Picture 1" descr="C:\Documents and Settings\Admin.MICROSOF-CF41B2\Рабочий стол\IMG-20181128-WA000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4941" y="212654"/>
            <a:ext cx="3220688" cy="36576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8856" y="3988111"/>
            <a:ext cx="32641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Кудринов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Венедикт Александрович – студент</a:t>
            </a:r>
          </a:p>
          <a:p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Гр. 1 </a:t>
            </a:r>
            <a:r>
              <a:rPr lang="ru-RU" sz="16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зоот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участник НПК « Шаг в будущую профессию», ЯСХТ с докладом « Выращивание жеребят в </a:t>
            </a:r>
            <a:r>
              <a:rPr lang="ru-RU" sz="16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Олекминском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улусе» 2016 г.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4509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232" y="285750"/>
            <a:ext cx="10691207" cy="1017270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3.Результаты участия студентов </a:t>
            </a:r>
            <a:r>
              <a:rPr lang="ru-RU" sz="1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выставках, конкурсах, олимпиадах, конференциях, соревнованиях (по </a:t>
            </a: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результатам предметного кружка «Остеон»)</a:t>
            </a:r>
            <a:endParaRPr lang="ru-RU" sz="1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k202\Зоотехники, ветеринары\20170518_213913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441" r="46027"/>
          <a:stretch>
            <a:fillRect/>
          </a:stretch>
        </p:blipFill>
        <p:spPr bwMode="auto">
          <a:xfrm>
            <a:off x="591059" y="1255929"/>
            <a:ext cx="3011460" cy="52854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01669" y="1586429"/>
            <a:ext cx="4692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Назаров Афанасий Петрович – член кружка « Остеон» с 2015 г. </a:t>
            </a:r>
          </a:p>
          <a:p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2017 г получил Диплом 1 степени 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открытого регионального чемпионата 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Skills Russia 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профессиональной компетенции </a:t>
            </a:r>
          </a:p>
          <a:p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Ветеринария»</a:t>
            </a:r>
            <a:endParaRPr lang="ru-RU" sz="16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517" y="1158534"/>
            <a:ext cx="3634971" cy="54524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67282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1024766577"/>
              </p:ext>
            </p:extLst>
          </p:nvPr>
        </p:nvGraphicFramePr>
        <p:xfrm>
          <a:off x="5922122" y="170570"/>
          <a:ext cx="2725497" cy="3548390"/>
        </p:xfrm>
        <a:graphic>
          <a:graphicData uri="http://schemas.openxmlformats.org/presentationml/2006/ole">
            <p:oleObj spid="_x0000_s2115" name="Acrobat Document" r:id="rId3" imgW="5333760" imgH="7199280" progId="AcroExch.Document.DC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0759" y="3946122"/>
            <a:ext cx="85575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Третьякова Виктория Владиславовна студент гр. 2 –</a:t>
            </a:r>
            <a:r>
              <a:rPr lang="ru-RU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дипломант 1 степени в ЯСХТ, дипломант 2 степени в республиканской НПК «Шаг в будущую профессию» и сертификат за участие</a:t>
            </a:r>
          </a:p>
          <a:p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56-й Международной Научной Студенческой Конференции </a:t>
            </a:r>
          </a:p>
          <a:p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МНСК – 2018, от 22-27 апреля 2018 г, г. Новосибирск с докладом «Бездомные животные как экологическая проблема в условиях города Якутска»</a:t>
            </a:r>
          </a:p>
          <a:p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с публикацией работы в материалах данной конференции).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74379" y="5654282"/>
            <a:ext cx="3817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Виктория  является членом кружка «Остеон» с 2016 г.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723" y="178493"/>
            <a:ext cx="3114708" cy="54306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70" y="178493"/>
            <a:ext cx="2800050" cy="35325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156950"/>
            <a:ext cx="2757791" cy="35325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36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518163"/>
            <a:ext cx="8596668" cy="770813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НПК «Шаг в будущую профессию» в ЯСХТ, 2018 г.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92" t="693" r="7133" b="11272"/>
          <a:stretch/>
        </p:blipFill>
        <p:spPr>
          <a:xfrm>
            <a:off x="222739" y="989934"/>
            <a:ext cx="3644276" cy="3282743"/>
          </a:xfr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4272677"/>
            <a:ext cx="43064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Слева направо:</a:t>
            </a:r>
          </a:p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Борисова Лидия – студент гр.1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Канистерапия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Чепуштанова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София – студент гр. 1вет « Причины травматизма скаковых лошадей»</a:t>
            </a:r>
          </a:p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Сардаана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студент гр. 3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зоот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Содержание, кормление кур в « Якутской птицефабрике»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868" y="932725"/>
            <a:ext cx="2738191" cy="32496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151295" y="4377690"/>
            <a:ext cx="27381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Участница НПК студентка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зоот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Максимова </a:t>
            </a:r>
          </a:p>
          <a:p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Сайаана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Ивановна « История собаководства в России»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912" y="932725"/>
            <a:ext cx="2703538" cy="3282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8914912" y="4377690"/>
            <a:ext cx="28316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i="1" dirty="0">
                <a:solidFill>
                  <a:srgbClr val="92278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Участница НПК студентка </a:t>
            </a:r>
            <a:r>
              <a:rPr lang="ru-RU" i="1" dirty="0" err="1">
                <a:solidFill>
                  <a:srgbClr val="92278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i="1" dirty="0">
                <a:solidFill>
                  <a:srgbClr val="92278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i="1" dirty="0" err="1">
                <a:solidFill>
                  <a:srgbClr val="92278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зоот</a:t>
            </a:r>
            <a:r>
              <a:rPr lang="ru-RU" i="1" dirty="0">
                <a:solidFill>
                  <a:srgbClr val="92278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i="1" dirty="0" smtClean="0">
                <a:solidFill>
                  <a:srgbClr val="92278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Алина  Владиславовна «Маститы при различных технологиях доения коров»</a:t>
            </a:r>
            <a:endParaRPr lang="ru-RU" i="1" dirty="0">
              <a:solidFill>
                <a:srgbClr val="92278F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292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56754"/>
            <a:ext cx="9015307" cy="1773646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Участие мастера п/о на конкурсах профессионального мастерства.</a:t>
            </a:r>
            <a:endParaRPr lang="ru-RU" sz="1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690"/>
          <a:stretch/>
        </p:blipFill>
        <p:spPr>
          <a:xfrm>
            <a:off x="3657112" y="2868535"/>
            <a:ext cx="2967331" cy="3526972"/>
          </a:xfr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28336" y="2868535"/>
            <a:ext cx="2965007" cy="1995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5451" y="1254035"/>
            <a:ext cx="2944692" cy="41095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336" y="1254046"/>
            <a:ext cx="6585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 степени в конкурсе профессионального мастерства «Мастер года ЯСХТ-2015 г.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963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607" y="198481"/>
            <a:ext cx="5757756" cy="779714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Республиканском конкурсе «Мастер года-2015». 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74"/>
          <a:stretch/>
        </p:blipFill>
        <p:spPr>
          <a:xfrm>
            <a:off x="194309" y="800101"/>
            <a:ext cx="5127811" cy="3729610"/>
          </a:xfr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4489" y="195225"/>
            <a:ext cx="4599243" cy="6154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4612819"/>
            <a:ext cx="3163331" cy="22451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0486" y="4823460"/>
            <a:ext cx="4054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от ГБПОУ РС(Я) « ЯСХТ» за участие в Республиканском конкурсе « Мастер года – 2015»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380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318" y="52146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Куратор года 2016 г.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13" t="4880" b="3121"/>
          <a:stretch/>
        </p:blipFill>
        <p:spPr>
          <a:xfrm>
            <a:off x="251270" y="361510"/>
            <a:ext cx="3056089" cy="44562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370529" y="1031360"/>
            <a:ext cx="551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за участие в конкурсе профессионального </a:t>
            </a:r>
          </a:p>
          <a:p>
            <a:pPr algn="ctr"/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 « Куратор года – 2016» ГБПОУ РС(Я) ЯСХТ, 2016</a:t>
            </a:r>
            <a:endParaRPr lang="ru-RU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 descr="D:\Мои документы\Фото 2009-2018гг\2017 год\саахтаах хотон тойоно\IMG-20161213-WA001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6587" y="2363845"/>
            <a:ext cx="4121888" cy="24539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843" name="Picture 3" descr="D:\Мои документы\Фото 2009-2018гг\2017 год\саахтаах хотон тойоно\IMG-20161213-WA001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07359" y="2330856"/>
            <a:ext cx="3904492" cy="24868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710772" y="4774025"/>
            <a:ext cx="24387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группой 1 </a:t>
            </a:r>
            <a:r>
              <a:rPr lang="ru-RU" sz="16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зоот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2016 г. </a:t>
            </a:r>
          </a:p>
          <a:p>
            <a:pPr algn="ctr"/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площади  Ленина.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506587" y="4997302"/>
            <a:ext cx="3462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Экскурсия в краеведческий музей</a:t>
            </a:r>
          </a:p>
          <a:p>
            <a:pPr algn="ctr"/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Ярославского, группа 1 </a:t>
            </a:r>
            <a:r>
              <a:rPr lang="ru-RU" sz="1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зоот</a:t>
            </a:r>
            <a:endParaRPr lang="ru-RU" sz="14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4194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5618" y="155623"/>
            <a:ext cx="10640292" cy="576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1.Результаты повышения квалификации по профилю педагогической </a:t>
            </a:r>
            <a:b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1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491" b="25162"/>
          <a:stretch/>
        </p:blipFill>
        <p:spPr>
          <a:xfrm>
            <a:off x="1840237" y="983355"/>
            <a:ext cx="7040881" cy="4218840"/>
          </a:xfrm>
        </p:spPr>
      </p:pic>
      <p:sp>
        <p:nvSpPr>
          <p:cNvPr id="2" name="TextBox 1"/>
          <p:cNvSpPr txBox="1"/>
          <p:nvPr/>
        </p:nvSpPr>
        <p:spPr>
          <a:xfrm>
            <a:off x="822964" y="5290025"/>
            <a:ext cx="9612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профессии рабочего, должности служащего ГБПОУ РС(Я) « Якутский сельскохозяйственный техникум», рабочая профессия – коневод 3 разряда, 640 ч,  29.03. 2017 г.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858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Мои документы\Фото 2009-2018гг\2017 год\саахтаах хотон тойоно\IMG-20170221-WA000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1422" y="125197"/>
            <a:ext cx="5072329" cy="2826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6867" name="Picture 3" descr="D:\Мои документы\Фото 2009-2018гг\2017 год\саахтаах хотон тойоно\Изображение 36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787664" y="606056"/>
            <a:ext cx="4404345" cy="411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6868" name="Picture 4" descr="D:\Мои документы\Фото 2009-2018гг\2017 год\саахтаах хотон тойоно\IMG-20161221-WA000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44557" y="3054812"/>
            <a:ext cx="5029194" cy="3014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486400" y="400316"/>
            <a:ext cx="21259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группы 2 </a:t>
            </a:r>
            <a:r>
              <a:rPr lang="ru-RU" sz="20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зоот</a:t>
            </a:r>
            <a:endParaRPr lang="ru-RU" sz="2000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строевом смотре</a:t>
            </a:r>
          </a:p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23 февраля 2018 г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667" y="6224831"/>
            <a:ext cx="280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Встреча 2018 Нового года</a:t>
            </a:r>
            <a:endParaRPr lang="ru-RU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44547" y="4805928"/>
            <a:ext cx="3615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Осенняя практика группа 2 </a:t>
            </a:r>
            <a:r>
              <a:rPr lang="ru-RU" sz="16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зоот</a:t>
            </a:r>
            <a:endParaRPr lang="ru-RU" sz="1600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Уборка картофеля, 2017 г</a:t>
            </a:r>
            <a:endParaRPr lang="ru-RU" sz="16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164" y="765811"/>
            <a:ext cx="11521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Программы учебных и производственных практик по специальности «Зоотехния»</a:t>
            </a:r>
            <a:endParaRPr lang="ru-RU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43856390"/>
              </p:ext>
            </p:extLst>
          </p:nvPr>
        </p:nvGraphicFramePr>
        <p:xfrm>
          <a:off x="1177289" y="1623374"/>
          <a:ext cx="10044895" cy="5051747"/>
        </p:xfrm>
        <a:graphic>
          <a:graphicData uri="http://schemas.openxmlformats.org/drawingml/2006/table">
            <a:tbl>
              <a:tblPr firstRow="1" firstCol="1" bandRow="1"/>
              <a:tblGrid>
                <a:gridCol w="912156">
                  <a:extLst>
                    <a:ext uri="{9D8B030D-6E8A-4147-A177-3AD203B41FA5}">
                      <a16:colId xmlns="" xmlns:a16="http://schemas.microsoft.com/office/drawing/2014/main" val="4253357618"/>
                    </a:ext>
                  </a:extLst>
                </a:gridCol>
                <a:gridCol w="5751872">
                  <a:extLst>
                    <a:ext uri="{9D8B030D-6E8A-4147-A177-3AD203B41FA5}">
                      <a16:colId xmlns="" xmlns:a16="http://schemas.microsoft.com/office/drawing/2014/main" val="2442699024"/>
                    </a:ext>
                  </a:extLst>
                </a:gridCol>
                <a:gridCol w="1689315">
                  <a:extLst>
                    <a:ext uri="{9D8B030D-6E8A-4147-A177-3AD203B41FA5}">
                      <a16:colId xmlns="" xmlns:a16="http://schemas.microsoft.com/office/drawing/2014/main" val="473062094"/>
                    </a:ext>
                  </a:extLst>
                </a:gridCol>
                <a:gridCol w="633959">
                  <a:extLst>
                    <a:ext uri="{9D8B030D-6E8A-4147-A177-3AD203B41FA5}">
                      <a16:colId xmlns="" xmlns:a16="http://schemas.microsoft.com/office/drawing/2014/main" val="139852044"/>
                    </a:ext>
                  </a:extLst>
                </a:gridCol>
                <a:gridCol w="1057593">
                  <a:extLst>
                    <a:ext uri="{9D8B030D-6E8A-4147-A177-3AD203B41FA5}">
                      <a16:colId xmlns="" xmlns:a16="http://schemas.microsoft.com/office/drawing/2014/main" val="338956902"/>
                    </a:ext>
                  </a:extLst>
                </a:gridCol>
              </a:tblGrid>
              <a:tr h="56501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УП и ПП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Специальность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Курс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Количество  часов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81958564"/>
                  </a:ext>
                </a:extLst>
              </a:tr>
              <a:tr h="284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обязат.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56636503"/>
                  </a:ext>
                </a:extLst>
              </a:tr>
              <a:tr h="247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УП 01.01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Содержание, кормление и разведение животных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17932452"/>
                  </a:ext>
                </a:extLst>
              </a:tr>
              <a:tr h="247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УП 01.02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 кормопроизводству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92077330"/>
                  </a:ext>
                </a:extLst>
              </a:tr>
              <a:tr h="247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УП 01.03.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 биотехнике размножения, акушерству и гинекологии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11136793"/>
                  </a:ext>
                </a:extLst>
              </a:tr>
              <a:tr h="247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ПП 01.01.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Производственная практика по профилю специальности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49164773"/>
                  </a:ext>
                </a:extLst>
              </a:tr>
              <a:tr h="247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УП 02.01.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Технология производства сельскохозяйственной продукции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71015674"/>
                  </a:ext>
                </a:extLst>
              </a:tr>
              <a:tr h="247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УП 02.02.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Оценка и контроль качества продукции животноводства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95826641"/>
                  </a:ext>
                </a:extLst>
              </a:tr>
              <a:tr h="247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УП 02.03.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Технология первичной переработки продукции животноводства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25814152"/>
                  </a:ext>
                </a:extLst>
              </a:tr>
              <a:tr h="247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ПП 02.01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Производственная практика по профилю специальности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88411708"/>
                  </a:ext>
                </a:extLst>
              </a:tr>
              <a:tr h="4943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УП 03.01.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 технологии хранения, транспортировке и реализации продукции животноводства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61835566"/>
                  </a:ext>
                </a:extLst>
              </a:tr>
              <a:tr h="247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ПП 03.01.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Производственная практика по профилю специальности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13393546"/>
                  </a:ext>
                </a:extLst>
              </a:tr>
              <a:tr h="247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УП 04.01.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 управлению структурным подразделением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42855308"/>
                  </a:ext>
                </a:extLst>
              </a:tr>
              <a:tr h="247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ПП 04.01.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Производственная практика по профилю специальности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93323121"/>
                  </a:ext>
                </a:extLst>
              </a:tr>
              <a:tr h="247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УП 05.01.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Эксплуатация доильных установок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06625181"/>
                  </a:ext>
                </a:extLst>
              </a:tr>
              <a:tr h="4943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ПП 05.01.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Производственная практика по выполнению работ по рабочим профессиям Оператор машинного доения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9756283"/>
                  </a:ext>
                </a:extLst>
              </a:tr>
              <a:tr h="247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Преддипломная практика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38449293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10436266"/>
              </p:ext>
            </p:extLst>
          </p:nvPr>
        </p:nvGraphicFramePr>
        <p:xfrm>
          <a:off x="137160" y="251460"/>
          <a:ext cx="11601451" cy="609600"/>
        </p:xfrm>
        <a:graphic>
          <a:graphicData uri="http://schemas.openxmlformats.org/drawingml/2006/table">
            <a:tbl>
              <a:tblPr/>
              <a:tblGrid>
                <a:gridCol w="11601451">
                  <a:extLst>
                    <a:ext uri="{9D8B030D-6E8A-4147-A177-3AD203B41FA5}">
                      <a16:colId xmlns="" xmlns:a16="http://schemas.microsoft.com/office/drawing/2014/main" val="3294975755"/>
                    </a:ext>
                  </a:extLst>
                </a:gridCol>
              </a:tblGrid>
              <a:tr h="3031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7030A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Эффективность </a:t>
                      </a:r>
                      <a:r>
                        <a:rPr lang="ru-RU" sz="2000" dirty="0">
                          <a:solidFill>
                            <a:srgbClr val="7030A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 по программно-методическому сопровождению образовательного процесса</a:t>
                      </a:r>
                    </a:p>
                  </a:txBody>
                  <a:tcPr marL="62519" marR="62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31214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5825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10436266"/>
              </p:ext>
            </p:extLst>
          </p:nvPr>
        </p:nvGraphicFramePr>
        <p:xfrm>
          <a:off x="137160" y="251460"/>
          <a:ext cx="11601451" cy="609600"/>
        </p:xfrm>
        <a:graphic>
          <a:graphicData uri="http://schemas.openxmlformats.org/drawingml/2006/table">
            <a:tbl>
              <a:tblPr/>
              <a:tblGrid>
                <a:gridCol w="11601451">
                  <a:extLst>
                    <a:ext uri="{9D8B030D-6E8A-4147-A177-3AD203B41FA5}">
                      <a16:colId xmlns="" xmlns:a16="http://schemas.microsoft.com/office/drawing/2014/main" val="3294975755"/>
                    </a:ext>
                  </a:extLst>
                </a:gridCol>
              </a:tblGrid>
              <a:tr h="3031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7030A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Эффективность </a:t>
                      </a:r>
                      <a:r>
                        <a:rPr lang="ru-RU" sz="2000" dirty="0">
                          <a:solidFill>
                            <a:srgbClr val="7030A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 по программно-методическому сопровождению образовательного процесса</a:t>
                      </a:r>
                    </a:p>
                  </a:txBody>
                  <a:tcPr marL="62519" marR="625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31214709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6135384"/>
              </p:ext>
            </p:extLst>
          </p:nvPr>
        </p:nvGraphicFramePr>
        <p:xfrm>
          <a:off x="320044" y="1375410"/>
          <a:ext cx="11338559" cy="5276850"/>
        </p:xfrm>
        <a:graphic>
          <a:graphicData uri="http://schemas.openxmlformats.org/drawingml/2006/table">
            <a:tbl>
              <a:tblPr/>
              <a:tblGrid>
                <a:gridCol w="11338559">
                  <a:extLst>
                    <a:ext uri="{9D8B030D-6E8A-4147-A177-3AD203B41FA5}">
                      <a16:colId xmlns="" xmlns:a16="http://schemas.microsoft.com/office/drawing/2014/main" val="505133276"/>
                    </a:ext>
                  </a:extLst>
                </a:gridCol>
              </a:tblGrid>
              <a:tr h="52768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5.3. Мастер п/о разработал (составил) в соответствии с требованиями учебно-методический комплекс, методические рекомендации, отражающие использование им новых образовательных (производственных) технологий, фонд оценочных средств.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УМК по дисциплинам «Анатомия и физиология сельскохозяйственных животных», «Анатомия и физиология промысловых животных» « Микробиология, санитария и гигиена»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-программы учебных и производственных практик по специальностям: «Ветеринария», «Зоотехния»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 Охотоведение и звероводство»(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см.приложение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методические рекомендации по выполнению СРС по дисциплинам «Анатомия и физиология сельскохозяйственных животных» по специальности Ветеринария и Зоотехния; «Микробиологии, санитарии и гигиене»;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методические рекомендации по прохождению УП и ПП (см. приложении 3)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разработала ФОС по дисциплине «Анатомия и физиология сельскохозяйственных животных» для специальностей Ветеринария и Зоотехния.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Разработаны  методические указания «Методические указания по оформлению дневника и отчета по  производственным практикам студентов по специальности «Зоотехния»  </a:t>
                      </a:r>
                    </a:p>
                  </a:txBody>
                  <a:tcPr marL="62519" marR="62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09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352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" y="9"/>
            <a:ext cx="118186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 Результаты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использования новых образовательных технологий</a:t>
            </a:r>
            <a:endParaRPr lang="ru-RU" sz="4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5790" y="1028700"/>
            <a:ext cx="114985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сайт преподавателя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infourok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</a:t>
            </a:r>
            <a:r>
              <a:rPr lang="ru-RU" sz="3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://</a:t>
            </a:r>
            <a:r>
              <a:rPr lang="en-US" sz="32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infourok</a:t>
            </a:r>
            <a:r>
              <a:rPr lang="ru-RU" sz="3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r>
              <a:rPr lang="en-US" sz="32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ru</a:t>
            </a:r>
            <a:r>
              <a:rPr lang="ru-RU" sz="3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/</a:t>
            </a:r>
            <a:r>
              <a:rPr lang="en-US" sz="3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user</a:t>
            </a:r>
            <a:r>
              <a:rPr lang="ru-RU" sz="3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/</a:t>
            </a:r>
            <a:r>
              <a:rPr lang="en-US" sz="32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nikolaeva</a:t>
            </a:r>
            <a:r>
              <a:rPr lang="ru-RU" sz="3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-</a:t>
            </a:r>
            <a:r>
              <a:rPr lang="en-US" sz="32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svetlana</a:t>
            </a:r>
            <a:r>
              <a:rPr lang="ru-RU" sz="3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-</a:t>
            </a:r>
            <a:r>
              <a:rPr lang="en-US" sz="32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petrovna</a:t>
            </a:r>
            <a:r>
              <a:rPr lang="ru-RU" sz="3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4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473" y="2217420"/>
            <a:ext cx="2859107" cy="4046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369" y="2217419"/>
            <a:ext cx="2859107" cy="40462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41" y="2217419"/>
            <a:ext cx="2859107" cy="4046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17420"/>
            <a:ext cx="2859107" cy="40462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47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251" y="2"/>
            <a:ext cx="8596668" cy="1237129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Обобщение и распространение опыта практических результатов своей профессиональной деятельности, публикация трудов. 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7" t="14335" r="-514" b="33352"/>
          <a:stretch/>
        </p:blipFill>
        <p:spPr>
          <a:xfrm>
            <a:off x="0" y="1256200"/>
            <a:ext cx="5712304" cy="27591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85"/>
          <a:stretch/>
        </p:blipFill>
        <p:spPr>
          <a:xfrm>
            <a:off x="5942535" y="1256200"/>
            <a:ext cx="4593976" cy="5480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620" y="4015373"/>
            <a:ext cx="5760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3-й степени за участие в республиканских</a:t>
            </a:r>
          </a:p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чтениях. </a:t>
            </a:r>
          </a:p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Проблемы и перспективы реализации </a:t>
            </a:r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компетентностного</a:t>
            </a:r>
            <a:endParaRPr lang="ru-RU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подхода к обучению в учреждениях СПО» в направлении: « Дополнительное образование как ресурс организации внеурочной деятельности студентов» 16.11.2016 г.</a:t>
            </a:r>
            <a:endParaRPr lang="ru-RU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33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132816"/>
            <a:ext cx="5704530" cy="4240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030" y="4663440"/>
            <a:ext cx="5384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за подготовку участника НПК « Шаг в будущую профессию» 28 марта 2015 г</a:t>
            </a:r>
          </a:p>
          <a:p>
            <a:endParaRPr lang="ru-RU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5360670"/>
            <a:ext cx="5494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за подготовку участника НПК « Шаг в будущую профессию»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ноября 2016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473" y="132816"/>
            <a:ext cx="3279547" cy="5074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4214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42"/>
          <a:stretch/>
        </p:blipFill>
        <p:spPr>
          <a:xfrm>
            <a:off x="173632" y="114300"/>
            <a:ext cx="3138945" cy="4758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33" t="2834" b="5999"/>
          <a:stretch/>
        </p:blipFill>
        <p:spPr>
          <a:xfrm>
            <a:off x="3788234" y="114300"/>
            <a:ext cx="3212130" cy="45622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290"/>
          <a:stretch/>
        </p:blipFill>
        <p:spPr>
          <a:xfrm>
            <a:off x="7476021" y="114300"/>
            <a:ext cx="4144479" cy="3017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7042" y="5137484"/>
            <a:ext cx="2862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руководителя участника НПК « Шаг в будущую профессию» ЯСХТ, 17 ноября 2017 г.</a:t>
            </a:r>
            <a:endParaRPr lang="ru-RU" sz="14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8235" y="4872789"/>
            <a:ext cx="3212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руководителя 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НПК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Шаг в будущую профессию» ЯСХТ, 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марта 2017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16779" y="3741821"/>
            <a:ext cx="37037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руководителя проекта</a:t>
            </a:r>
          </a:p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«Бездомные животные как экологическая</a:t>
            </a:r>
          </a:p>
          <a:p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роблема» 14-15 декабря 2017 г.</a:t>
            </a:r>
            <a:endParaRPr lang="ru-RU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9956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9" t="176" r="-1" b="4180"/>
          <a:stretch/>
        </p:blipFill>
        <p:spPr>
          <a:xfrm>
            <a:off x="137160" y="205740"/>
            <a:ext cx="5901772" cy="43205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5" t="1050" b="4832"/>
          <a:stretch/>
        </p:blipFill>
        <p:spPr>
          <a:xfrm>
            <a:off x="6185710" y="194309"/>
            <a:ext cx="5921005" cy="4331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359" y="4848726"/>
            <a:ext cx="5521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руководителя за подготовку </a:t>
            </a:r>
          </a:p>
          <a:p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регионального этапа Всероссийской олимпиады</a:t>
            </a:r>
          </a:p>
          <a:p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 </a:t>
            </a:r>
            <a:r>
              <a:rPr lang="ru-RU" sz="1600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обущающихся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специальностям СПО УГС 36.00.00 Ветеринария и Зоотехния. </a:t>
            </a:r>
          </a:p>
          <a:p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г.</a:t>
            </a:r>
            <a:endParaRPr lang="ru-RU" sz="16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4547" y="4848726"/>
            <a:ext cx="45396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члена Жюри начального этапа </a:t>
            </a:r>
          </a:p>
          <a:p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олимпиады профессионального </a:t>
            </a:r>
          </a:p>
          <a:p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 обучающихся по УГС СПО 36.00.00 </a:t>
            </a:r>
          </a:p>
          <a:p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«Ветеринария и зоотехния» 9 февраля 2017 г. </a:t>
            </a:r>
            <a:endParaRPr lang="ru-RU" sz="16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9642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35" t="2981" r="6026" b="51633"/>
          <a:stretch/>
        </p:blipFill>
        <p:spPr>
          <a:xfrm>
            <a:off x="503224" y="251568"/>
            <a:ext cx="4728411" cy="32306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15" t="1834" r="5967" b="51333"/>
          <a:stretch/>
        </p:blipFill>
        <p:spPr>
          <a:xfrm>
            <a:off x="6703293" y="204535"/>
            <a:ext cx="4514851" cy="3211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083" y="3771902"/>
            <a:ext cx="5126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РС(Я) «Якутский сельскохозяйственный техникум» Всероссийская олимпиада по УГС 36.00.00 Ветеринария и Зоотехния-2018 гг.</a:t>
            </a:r>
            <a:endParaRPr lang="ru-RU" sz="20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46" y="3374724"/>
            <a:ext cx="5337999" cy="33488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989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2" t="2168" r="6057" b="3500"/>
          <a:stretch/>
        </p:blipFill>
        <p:spPr>
          <a:xfrm>
            <a:off x="5945993" y="194310"/>
            <a:ext cx="4629151" cy="64693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06735" y="677488"/>
            <a:ext cx="53411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во Всероссийской олимпиаде «Педагогическая практика» в номинации: Методика проведения открытого урока в профессиональном образовательном учреждении, 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04.04.2018 г</a:t>
            </a:r>
            <a:endParaRPr lang="ru-RU" sz="28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936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4" y="297431"/>
            <a:ext cx="7688999" cy="5092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0347" y="5452123"/>
            <a:ext cx="7073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повышении квалификации ГАУ ДПО РС(Я) ИРПО «Информационные и коммуникационные технологии в СПО, 36 ч., 15.12.2017 г. </a:t>
            </a:r>
            <a:endParaRPr lang="ru-RU" sz="20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3814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5125" t="8034" r="1656" b="7663"/>
          <a:stretch/>
        </p:blipFill>
        <p:spPr>
          <a:xfrm>
            <a:off x="6091269" y="191822"/>
            <a:ext cx="5079247" cy="63641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4" y="1043648"/>
            <a:ext cx="45027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во Всероссийской олимпиаде </a:t>
            </a:r>
          </a:p>
          <a:p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«Педагогическая практика»</a:t>
            </a:r>
          </a:p>
          <a:p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номинации: Мастер- класс как форма повышения профессионального мастерства педагога профессионального образования. 21.03.2018 г.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483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2" t="1500" r="5814" b="2167"/>
          <a:stretch/>
        </p:blipFill>
        <p:spPr>
          <a:xfrm>
            <a:off x="582932" y="102870"/>
            <a:ext cx="4583431" cy="660654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 flipH="1">
            <a:off x="5764881" y="981253"/>
            <a:ext cx="50666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РС(Я)» Якутский сельскохозяйственный техникум» 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распространении опыта работы на </a:t>
            </a:r>
            <a:r>
              <a:rPr lang="ru-RU" sz="2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профориентационном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мероприятии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Город профессий» в рамках Деловой программы Отборочных соревнований 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чемпионата 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Молодые профессионалы» (</a:t>
            </a:r>
            <a:r>
              <a:rPr lang="ru-RU" sz="2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Ворлдскилс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Россия) – 2018 г. Якутск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987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5" t="5145" r="505" b="2009"/>
          <a:stretch/>
        </p:blipFill>
        <p:spPr>
          <a:xfrm>
            <a:off x="171451" y="194310"/>
            <a:ext cx="6377940" cy="43319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94611" y="4629150"/>
            <a:ext cx="59664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участие в  семинаре на тему: «Конструктор мотивации педагога в современном образовании». Консультативно-методический центр «Среда роста», 10 ноября 2018г.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97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15" t="1907" b="2118"/>
          <a:stretch/>
        </p:blipFill>
        <p:spPr>
          <a:xfrm>
            <a:off x="297181" y="247753"/>
            <a:ext cx="6053267" cy="44005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01375" y="4546697"/>
            <a:ext cx="52981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за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семинаре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«Алгоритм успешной аттестации педагогов (учителей)».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Консультативно-методический центр «Среда роста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16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2018г.</a:t>
            </a:r>
          </a:p>
        </p:txBody>
      </p:sp>
    </p:spTree>
    <p:extLst>
      <p:ext uri="{BB962C8B-B14F-4D97-AF65-F5344CB8AC3E}">
        <p14:creationId xmlns="" xmlns:p14="http://schemas.microsoft.com/office/powerpoint/2010/main" val="283535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6" b="1768"/>
          <a:stretch/>
        </p:blipFill>
        <p:spPr>
          <a:xfrm>
            <a:off x="5360981" y="354948"/>
            <a:ext cx="6201971" cy="44462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4842" y="3737610"/>
            <a:ext cx="48844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ГБПОУ РС(Я) </a:t>
            </a:r>
          </a:p>
          <a:p>
            <a:pPr lvl="0"/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Якутский сельскохозяйственный техникум» за  подготовку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«Шаг в будущую профессию» среди студентов. 14 ноября 2018г.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930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23568"/>
            <a:ext cx="10021331" cy="180683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 Обобщение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распространение опыта практических результатов своей профессиональной деятельности, публикация трудов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455" y="1709170"/>
            <a:ext cx="3738308" cy="502526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627219" y="1709166"/>
            <a:ext cx="50234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Николаева С.П.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 как ресурс организации внеурочной деятельности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студентов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 Материалы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республиканских чтений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Проблемы и перспективы реализации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компетентностного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подхода к обучению в учреждениях среднего профессионального образования»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16.11.2016 г.</a:t>
            </a:r>
            <a:endParaRPr lang="ru-RU" sz="2400" dirty="0">
              <a:solidFill>
                <a:srgbClr val="7030A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879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23568"/>
            <a:ext cx="10021331" cy="893702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 Обобщение 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распространение опыта практических результатов своей профессиональной деятельности, публикация трудов</a:t>
            </a:r>
            <a:endParaRPr lang="ru-RU" sz="2000" b="1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06" y="1290672"/>
            <a:ext cx="3124083" cy="484569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432189" y="1934566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Николаева С.П. «Организация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учебно-исследовательской работы студентов зооветеринарных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специальностей» // сборник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методических разработок «Вектор развития»,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ЯСХТ, Якутск 2018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000" i="1" dirty="0">
              <a:solidFill>
                <a:schemeClr val="accent1">
                  <a:lumMod val="75000"/>
                </a:schemeClr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04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23568"/>
            <a:ext cx="10021331" cy="1585598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 Обобщение 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распространение опыта практических результатов своей профессиональной деятельности, публикация </a:t>
            </a:r>
            <a:r>
              <a:rPr lang="ru-RU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трудов</a:t>
            </a:r>
            <a:br>
              <a:rPr lang="ru-RU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b="1" i="1" dirty="0"/>
          </a:p>
        </p:txBody>
      </p:sp>
      <p:pic>
        <p:nvPicPr>
          <p:cNvPr id="37890" name="Picture 2" descr="C:\Documents and Settings\Admin.MICROSOF-CF41B2\Рабочий стол\_DSC12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4915" y="872709"/>
            <a:ext cx="4788569" cy="3834550"/>
          </a:xfrm>
          <a:prstGeom prst="rect">
            <a:avLst/>
          </a:prstGeom>
          <a:noFill/>
        </p:spPr>
      </p:pic>
      <p:pic>
        <p:nvPicPr>
          <p:cNvPr id="37891" name="Picture 3" descr="C:\Documents and Settings\Admin.MICROSOF-CF41B2\Рабочий стол\_DSC124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59680" y="888867"/>
            <a:ext cx="4608576" cy="30854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65760" y="4889004"/>
            <a:ext cx="451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1.Мастер- класс « Содержание, кормление </a:t>
            </a:r>
          </a:p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Домашних питомцев» ЯСХТ, 2012 </a:t>
            </a:r>
            <a:endParaRPr lang="ru-RU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2" name="Picture 4" descr="C:\Documents and Settings\Admin.MICROSOF-CF41B2\Рабочий стол\_DSC125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16293" y="4038600"/>
            <a:ext cx="4767943" cy="2362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9945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0112" y="5189220"/>
            <a:ext cx="111856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Николаева С.П. 1.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Маститы продуктивных животных, лечение и профилактика. </a:t>
            </a:r>
          </a:p>
          <a:p>
            <a:pPr algn="ctr">
              <a:spcAft>
                <a:spcPts val="0"/>
              </a:spcAft>
            </a:pP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Содержание и разведение декоративных пород собак и кошек. // Запись выступления на Республиканском радио «</a:t>
            </a:r>
            <a:r>
              <a:rPr lang="ru-RU" sz="20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Тэтим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 Ноябрь, 2018 г.</a:t>
            </a:r>
          </a:p>
        </p:txBody>
      </p:sp>
      <p:pic>
        <p:nvPicPr>
          <p:cNvPr id="38915" name="Picture 3" descr="C:\Documents and Settings\Admin.MICROSOF-CF41B2\Рабочий стол\IMG-20170207-WA00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0032" y="140837"/>
            <a:ext cx="4987291" cy="3740467"/>
          </a:xfrm>
          <a:prstGeom prst="rect">
            <a:avLst/>
          </a:prstGeom>
          <a:noFill/>
        </p:spPr>
      </p:pic>
      <p:pic>
        <p:nvPicPr>
          <p:cNvPr id="38916" name="Picture 4" descr="C:\Documents and Settings\Admin.MICROSOF-CF41B2\Рабочий стол\IMG-20170207-WA002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30860" y="160020"/>
            <a:ext cx="2735853" cy="3691889"/>
          </a:xfrm>
          <a:prstGeom prst="rect">
            <a:avLst/>
          </a:prstGeom>
          <a:noFill/>
        </p:spPr>
      </p:pic>
      <p:pic>
        <p:nvPicPr>
          <p:cNvPr id="38917" name="Picture 5" descr="C:\Documents and Settings\Admin.MICROSOF-CF41B2\Рабочий стол\IMG-20170217-WA006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011221" y="148044"/>
            <a:ext cx="3989927" cy="365814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0112" y="3881304"/>
            <a:ext cx="1108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Участие со студентами 2 курса Вензель Георгий и Анна в мероприятии Ярмарка образовательных учреждений, </a:t>
            </a:r>
          </a:p>
          <a:p>
            <a:pPr algn="ctr"/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Выбор профессии» Якутск – март 2017 г. 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6063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8. Результативность 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внеурочной деятельности мастера производственного обучения </a:t>
            </a:r>
            <a:endParaRPr lang="ru-RU" sz="20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540043"/>
            <a:ext cx="10836887" cy="4501320"/>
          </a:xfrm>
        </p:spPr>
        <p:txBody>
          <a:bodyPr anchor="ctr">
            <a:norm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 ведется предметный кружок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«Остеон»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анатомии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физиологии сельскохозяйственных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домашних животных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сентября 2014 года,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общий охват количества студентов – 25, из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студентов по специальностям «Ветеринария»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-20 и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«Зоотехния»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-5,  со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всех курсов.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711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10" b="5167"/>
          <a:stretch/>
        </p:blipFill>
        <p:spPr>
          <a:xfrm>
            <a:off x="841794" y="195944"/>
            <a:ext cx="7941003" cy="5055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086" y="5551714"/>
            <a:ext cx="7367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о профессиональной переподготовке ГАУ ДПО РС(Я) ИРПО ,360 часов, 18.12.2017 г. </a:t>
            </a:r>
            <a:endParaRPr lang="ru-RU" sz="20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39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58" t="20673" r="5646"/>
          <a:stretch/>
        </p:blipFill>
        <p:spPr>
          <a:xfrm>
            <a:off x="98473" y="495912"/>
            <a:ext cx="7674795" cy="5086521"/>
          </a:xfrm>
        </p:spPr>
      </p:pic>
      <p:sp>
        <p:nvSpPr>
          <p:cNvPr id="5" name="TextBox 4"/>
          <p:cNvSpPr txBox="1"/>
          <p:nvPr/>
        </p:nvSpPr>
        <p:spPr>
          <a:xfrm>
            <a:off x="412068" y="6004907"/>
            <a:ext cx="981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Члены кружка « Остеон» группы </a:t>
            </a:r>
            <a:r>
              <a:rPr lang="en-US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2018 г.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26" y="495910"/>
            <a:ext cx="1661159" cy="2214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217" y="495910"/>
            <a:ext cx="1824991" cy="22148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20" y="2989102"/>
            <a:ext cx="3649981" cy="27374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538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781" y="499426"/>
            <a:ext cx="2970395" cy="22728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789" y="2787555"/>
            <a:ext cx="2970393" cy="22277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842" r="180"/>
          <a:stretch/>
        </p:blipFill>
        <p:spPr>
          <a:xfrm>
            <a:off x="196951" y="499428"/>
            <a:ext cx="8215532" cy="45159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10439" y="5655219"/>
            <a:ext cx="8897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Члены кружка « Остеон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ВЕТ выпуск 2016 г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3327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232" y="132346"/>
            <a:ext cx="10565352" cy="481265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9. Результативность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в рамках социального партнёрства</a:t>
            </a:r>
            <a:endParaRPr lang="ru-RU" sz="24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9905" y="659094"/>
            <a:ext cx="5158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Соглашение о взаимном сотрудничестве с ОАО «</a:t>
            </a:r>
            <a:r>
              <a:rPr lang="ru-RU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Сахаагропродукт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05" y="1564102"/>
            <a:ext cx="2750876" cy="40426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64" y="1565342"/>
            <a:ext cx="2636532" cy="40260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110663" y="667752"/>
            <a:ext cx="289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с  ООО «</a:t>
            </a:r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Багарах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68" y="1564102"/>
            <a:ext cx="2698859" cy="39832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110" y="1564103"/>
            <a:ext cx="2660588" cy="39832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10317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3611" y="312821"/>
            <a:ext cx="385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с ООО </a:t>
            </a:r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Хатасским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свинокомплексом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258"/>
          <a:stretch/>
        </p:blipFill>
        <p:spPr>
          <a:xfrm>
            <a:off x="242311" y="1058778"/>
            <a:ext cx="3002136" cy="42832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2453"/>
          <a:stretch/>
        </p:blipFill>
        <p:spPr>
          <a:xfrm>
            <a:off x="3333621" y="1058778"/>
            <a:ext cx="2871213" cy="42832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606829" y="312821"/>
            <a:ext cx="376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Соглашение с конезаводом « Берте»</a:t>
            </a:r>
            <a:endParaRPr lang="ru-RU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03" y="1058778"/>
            <a:ext cx="2908658" cy="42832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030" y="1058778"/>
            <a:ext cx="2707407" cy="42651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10952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9705" y="409074"/>
            <a:ext cx="5370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с </a:t>
            </a:r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Жилкомсервис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ППБЖ от 27 января 2018 г</a:t>
            </a:r>
            <a:endParaRPr lang="ru-RU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5" y="1022958"/>
            <a:ext cx="2806817" cy="4311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559" y="1082842"/>
            <a:ext cx="2869641" cy="42591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613599" y="376626"/>
            <a:ext cx="5081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Соглашение с ОАО « Якутская птицефабрика» от 9.10.2017 г.</a:t>
            </a:r>
            <a:endParaRPr lang="ru-RU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5" y="1082840"/>
            <a:ext cx="2767666" cy="4259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667" y="1082839"/>
            <a:ext cx="2649101" cy="4252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9056763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712" y="98854"/>
            <a:ext cx="9823623" cy="1831546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10. Поощрения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профессиональную деятельность 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16" t="1" b="2926"/>
          <a:stretch/>
        </p:blipFill>
        <p:spPr>
          <a:xfrm>
            <a:off x="483310" y="1346886"/>
            <a:ext cx="3741308" cy="5343741"/>
          </a:xfrm>
        </p:spPr>
      </p:pic>
      <p:sp>
        <p:nvSpPr>
          <p:cNvPr id="5" name="Прямоугольник 4"/>
          <p:cNvSpPr/>
          <p:nvPr/>
        </p:nvSpPr>
        <p:spPr>
          <a:xfrm>
            <a:off x="4510216" y="1606382"/>
            <a:ext cx="4633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Почетная грамота Министерства сельского хозяйства и продовольственной политики РС (Я); 2014 с нагрудным знаком;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228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30" t="1666"/>
          <a:stretch/>
        </p:blipFill>
        <p:spPr>
          <a:xfrm>
            <a:off x="0" y="2"/>
            <a:ext cx="4614203" cy="6860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00" b="798"/>
          <a:stretch/>
        </p:blipFill>
        <p:spPr>
          <a:xfrm>
            <a:off x="7695031" y="0"/>
            <a:ext cx="4496972" cy="68692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14202" y="941389"/>
            <a:ext cx="29919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Благодарственное письмо Управления ветеринарии г. Якутска; 2011 г.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03056" y="5231203"/>
            <a:ext cx="30452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Благодарственное письмо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ОАО </a:t>
            </a:r>
          </a:p>
          <a:p>
            <a:pPr algn="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«Сахаплемобъединение» 2014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59051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59" t="1000" b="1332"/>
          <a:stretch/>
        </p:blipFill>
        <p:spPr>
          <a:xfrm>
            <a:off x="380153" y="311505"/>
            <a:ext cx="4389555" cy="638970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26916" y="346580"/>
            <a:ext cx="6069449" cy="230832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Благодарственное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письмо ГБПОУ РС (Я) ЯСХТ за проведение уборочной кампании 2016 г.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-2296" b="2006"/>
          <a:stretch/>
        </p:blipFill>
        <p:spPr>
          <a:xfrm>
            <a:off x="5226909" y="2946698"/>
            <a:ext cx="6744699" cy="36791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040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6" t="508" r="4974" b="2422"/>
          <a:stretch/>
        </p:blipFill>
        <p:spPr>
          <a:xfrm>
            <a:off x="345165" y="185351"/>
            <a:ext cx="4623940" cy="65614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02203" y="185351"/>
            <a:ext cx="67553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Благодарственное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письмо от ППБЖ МУП «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Жилкомсервис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г. Якутск за помощь в регуляции численности безнадзорных животных в г. Якутске. 2018 г.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56" t="25436" r="6508"/>
          <a:stretch/>
        </p:blipFill>
        <p:spPr>
          <a:xfrm>
            <a:off x="5202196" y="2857079"/>
            <a:ext cx="6473944" cy="38897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80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09" b="1166"/>
          <a:stretch/>
        </p:blipFill>
        <p:spPr>
          <a:xfrm>
            <a:off x="173707" y="87313"/>
            <a:ext cx="4311797" cy="65664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83213" y="87313"/>
            <a:ext cx="72883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Благодарственное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письмо от ЦРР «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Бэмби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за проведение мероприятия о домашних питомцах для детей дошкольного возраста.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2017 г. Якутск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115" r="200" b="29128"/>
          <a:stretch/>
        </p:blipFill>
        <p:spPr>
          <a:xfrm>
            <a:off x="5584515" y="2416351"/>
            <a:ext cx="5696903" cy="42374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153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41" t="2856" r="-478" b="3144"/>
          <a:stretch/>
        </p:blipFill>
        <p:spPr>
          <a:xfrm>
            <a:off x="308576" y="140677"/>
            <a:ext cx="3417565" cy="5211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8612" y="5392620"/>
            <a:ext cx="6705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Прошла стажировку в Пункте передержки безнадзорных животных по кинологии. Содержание, кормление, лечение </a:t>
            </a:r>
          </a:p>
          <a:p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езнадзорных животных. Всего –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 часов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с20 сентября 2017 г по 14 июня 2018 г.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51"/>
          <a:stretch/>
        </p:blipFill>
        <p:spPr>
          <a:xfrm>
            <a:off x="8346831" y="1504767"/>
            <a:ext cx="3701312" cy="5211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001384" y="140677"/>
            <a:ext cx="43539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Прошла стажировку в ветеринарной лечебнице </a:t>
            </a:r>
          </a:p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ветеринарии, 1) Диагностика и лечение заболеваний</a:t>
            </a:r>
          </a:p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</a:t>
            </a:r>
          </a:p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2)Проведение хирургических </a:t>
            </a:r>
          </a:p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Операций</a:t>
            </a:r>
          </a:p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–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 часа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1 июля по 17 августа</a:t>
            </a:r>
            <a:r>
              <a:rPr lang="en-US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2017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798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3311616"/>
            <a:ext cx="8596668" cy="1668161"/>
          </a:xfrm>
        </p:spPr>
        <p:txBody>
          <a:bodyPr>
            <a:noAutofit/>
          </a:bodyPr>
          <a:lstStyle/>
          <a:p>
            <a:pPr algn="ctr"/>
            <a:r>
              <a:rPr lang="ru-RU" sz="8800" dirty="0" smtClean="0">
                <a:latin typeface="Arial Black" panose="020B0A04020102020204" pitchFamily="34" charset="0"/>
              </a:rPr>
              <a:t>Приложение</a:t>
            </a:r>
            <a:endParaRPr lang="ru-RU" sz="8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460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Выпуск ветеринария 2012 год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4" y="2099233"/>
            <a:ext cx="4282199" cy="32212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568" y="980640"/>
            <a:ext cx="4027181" cy="19967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569" y="2977405"/>
            <a:ext cx="3903451" cy="34786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217" y="1168837"/>
            <a:ext cx="3521971" cy="26414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93" y="3838536"/>
            <a:ext cx="3489959" cy="2617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6750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5" t="35059" r="924" b="-1"/>
          <a:stretch/>
        </p:blipFill>
        <p:spPr>
          <a:xfrm>
            <a:off x="628359" y="492371"/>
            <a:ext cx="8715985" cy="57940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442822" y="492367"/>
            <a:ext cx="27491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Ветеринария2015 г.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28866701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95" t="29938" r="195" b="16434"/>
          <a:stretch/>
        </p:blipFill>
        <p:spPr>
          <a:xfrm>
            <a:off x="197708" y="134148"/>
            <a:ext cx="7768289" cy="58331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29607" y="194931"/>
            <a:ext cx="3385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Зоотехния – 2016 год.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576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05" y="3559129"/>
            <a:ext cx="3844911" cy="2736167"/>
          </a:xfrm>
          <a:prstGeom prst="rect">
            <a:avLst/>
          </a:prstGeom>
        </p:spPr>
      </p:pic>
      <p:pic>
        <p:nvPicPr>
          <p:cNvPr id="2" name="Объект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99" y="2322389"/>
            <a:ext cx="7062953" cy="3972911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05" y="241242"/>
            <a:ext cx="3844911" cy="28926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5357" y="768431"/>
            <a:ext cx="6192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Зоотехния  </a:t>
            </a: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2019 год</a:t>
            </a:r>
            <a:endParaRPr lang="ru-RU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3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529" y="3151355"/>
            <a:ext cx="3033472" cy="37066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97227" cy="34479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80" y="13624"/>
            <a:ext cx="4833149" cy="3390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13" y="0"/>
            <a:ext cx="2751952" cy="36692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" y="3404094"/>
            <a:ext cx="4605207" cy="34539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34" y="3447918"/>
            <a:ext cx="4546775" cy="34100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26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349" y="3198851"/>
            <a:ext cx="11599072" cy="78867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Николаева С.П. с 2010 года является куратором учебных  групп по специальностям Ветеринария и Зоотехния, имеет грамоты и благодарности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3" t="898" r="3305" b="2072"/>
          <a:stretch/>
        </p:blipFill>
        <p:spPr>
          <a:xfrm>
            <a:off x="324348" y="558854"/>
            <a:ext cx="1703071" cy="24688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72" b="2970"/>
          <a:stretch/>
        </p:blipFill>
        <p:spPr>
          <a:xfrm>
            <a:off x="2859643" y="558854"/>
            <a:ext cx="1728540" cy="24688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95" t="2735" r="-4662" b="-2735"/>
          <a:stretch/>
        </p:blipFill>
        <p:spPr>
          <a:xfrm>
            <a:off x="5131433" y="558854"/>
            <a:ext cx="1763535" cy="24928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63"/>
          <a:stretch/>
        </p:blipFill>
        <p:spPr>
          <a:xfrm>
            <a:off x="7494679" y="600881"/>
            <a:ext cx="1611332" cy="24508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24"/>
          <a:stretch/>
        </p:blipFill>
        <p:spPr>
          <a:xfrm>
            <a:off x="9998969" y="600881"/>
            <a:ext cx="1618963" cy="24508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63" t="1797"/>
          <a:stretch/>
        </p:blipFill>
        <p:spPr>
          <a:xfrm>
            <a:off x="356305" y="4158637"/>
            <a:ext cx="1686403" cy="25215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36" t="898"/>
          <a:stretch/>
        </p:blipFill>
        <p:spPr>
          <a:xfrm>
            <a:off x="2719793" y="4158638"/>
            <a:ext cx="1680607" cy="25215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58" t="2246"/>
          <a:stretch/>
        </p:blipFill>
        <p:spPr>
          <a:xfrm>
            <a:off x="5088775" y="4198726"/>
            <a:ext cx="1688544" cy="24472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08" t="898"/>
          <a:stretch/>
        </p:blipFill>
        <p:spPr>
          <a:xfrm>
            <a:off x="7465708" y="4134693"/>
            <a:ext cx="1619233" cy="25112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153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573" y="210370"/>
            <a:ext cx="11316971" cy="18068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Николаева С.П. является активным участником спортивных мероприятий на уровне СПО РС(Я), городских и республиканских соревнованиях.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05" t="4116" r="5016" b="9898"/>
          <a:stretch/>
        </p:blipFill>
        <p:spPr>
          <a:xfrm>
            <a:off x="428344" y="1817901"/>
            <a:ext cx="1604927" cy="24300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4" t="-176" r="4731" b="1436"/>
          <a:stretch/>
        </p:blipFill>
        <p:spPr>
          <a:xfrm>
            <a:off x="2057255" y="1817901"/>
            <a:ext cx="1703124" cy="2503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29"/>
          <a:stretch/>
        </p:blipFill>
        <p:spPr>
          <a:xfrm>
            <a:off x="2045268" y="4314809"/>
            <a:ext cx="1695967" cy="24363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20" t="469" r="-1326" b="-469"/>
          <a:stretch/>
        </p:blipFill>
        <p:spPr>
          <a:xfrm>
            <a:off x="428344" y="4197301"/>
            <a:ext cx="1694904" cy="25538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21"/>
          <a:stretch/>
        </p:blipFill>
        <p:spPr>
          <a:xfrm>
            <a:off x="3741227" y="1817906"/>
            <a:ext cx="1678136" cy="25267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0"/>
          <a:stretch/>
        </p:blipFill>
        <p:spPr>
          <a:xfrm>
            <a:off x="3752156" y="4314797"/>
            <a:ext cx="1637128" cy="24434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567" y="1817903"/>
            <a:ext cx="6190976" cy="49332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298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35335605"/>
              </p:ext>
            </p:extLst>
          </p:nvPr>
        </p:nvGraphicFramePr>
        <p:xfrm>
          <a:off x="274319" y="1114346"/>
          <a:ext cx="11544299" cy="5343606"/>
        </p:xfrm>
        <a:graphic>
          <a:graphicData uri="http://schemas.openxmlformats.org/drawingml/2006/table">
            <a:tbl>
              <a:tblPr/>
              <a:tblGrid>
                <a:gridCol w="1532123">
                  <a:extLst>
                    <a:ext uri="{9D8B030D-6E8A-4147-A177-3AD203B41FA5}">
                      <a16:colId xmlns="" xmlns:a16="http://schemas.microsoft.com/office/drawing/2014/main" val="2742793692"/>
                    </a:ext>
                  </a:extLst>
                </a:gridCol>
                <a:gridCol w="709185">
                  <a:extLst>
                    <a:ext uri="{9D8B030D-6E8A-4147-A177-3AD203B41FA5}">
                      <a16:colId xmlns="" xmlns:a16="http://schemas.microsoft.com/office/drawing/2014/main" val="1145548547"/>
                    </a:ext>
                  </a:extLst>
                </a:gridCol>
                <a:gridCol w="575663">
                  <a:extLst>
                    <a:ext uri="{9D8B030D-6E8A-4147-A177-3AD203B41FA5}">
                      <a16:colId xmlns="" xmlns:a16="http://schemas.microsoft.com/office/drawing/2014/main" val="3303749751"/>
                    </a:ext>
                  </a:extLst>
                </a:gridCol>
                <a:gridCol w="767550">
                  <a:extLst>
                    <a:ext uri="{9D8B030D-6E8A-4147-A177-3AD203B41FA5}">
                      <a16:colId xmlns="" xmlns:a16="http://schemas.microsoft.com/office/drawing/2014/main" val="896666925"/>
                    </a:ext>
                  </a:extLst>
                </a:gridCol>
                <a:gridCol w="593528">
                  <a:extLst>
                    <a:ext uri="{9D8B030D-6E8A-4147-A177-3AD203B41FA5}">
                      <a16:colId xmlns="" xmlns:a16="http://schemas.microsoft.com/office/drawing/2014/main" val="2879988213"/>
                    </a:ext>
                  </a:extLst>
                </a:gridCol>
                <a:gridCol w="736625">
                  <a:extLst>
                    <a:ext uri="{9D8B030D-6E8A-4147-A177-3AD203B41FA5}">
                      <a16:colId xmlns="" xmlns:a16="http://schemas.microsoft.com/office/drawing/2014/main" val="2425628122"/>
                    </a:ext>
                  </a:extLst>
                </a:gridCol>
                <a:gridCol w="736625">
                  <a:extLst>
                    <a:ext uri="{9D8B030D-6E8A-4147-A177-3AD203B41FA5}">
                      <a16:colId xmlns="" xmlns:a16="http://schemas.microsoft.com/office/drawing/2014/main" val="1405804664"/>
                    </a:ext>
                  </a:extLst>
                </a:gridCol>
                <a:gridCol w="736625">
                  <a:extLst>
                    <a:ext uri="{9D8B030D-6E8A-4147-A177-3AD203B41FA5}">
                      <a16:colId xmlns="" xmlns:a16="http://schemas.microsoft.com/office/drawing/2014/main" val="2338439394"/>
                    </a:ext>
                  </a:extLst>
                </a:gridCol>
                <a:gridCol w="736625">
                  <a:extLst>
                    <a:ext uri="{9D8B030D-6E8A-4147-A177-3AD203B41FA5}">
                      <a16:colId xmlns="" xmlns:a16="http://schemas.microsoft.com/office/drawing/2014/main" val="2573765296"/>
                    </a:ext>
                  </a:extLst>
                </a:gridCol>
                <a:gridCol w="736625">
                  <a:extLst>
                    <a:ext uri="{9D8B030D-6E8A-4147-A177-3AD203B41FA5}">
                      <a16:colId xmlns="" xmlns:a16="http://schemas.microsoft.com/office/drawing/2014/main" val="233931327"/>
                    </a:ext>
                  </a:extLst>
                </a:gridCol>
                <a:gridCol w="736625">
                  <a:extLst>
                    <a:ext uri="{9D8B030D-6E8A-4147-A177-3AD203B41FA5}">
                      <a16:colId xmlns="" xmlns:a16="http://schemas.microsoft.com/office/drawing/2014/main" val="350539442"/>
                    </a:ext>
                  </a:extLst>
                </a:gridCol>
                <a:gridCol w="736625">
                  <a:extLst>
                    <a:ext uri="{9D8B030D-6E8A-4147-A177-3AD203B41FA5}">
                      <a16:colId xmlns="" xmlns:a16="http://schemas.microsoft.com/office/drawing/2014/main" val="3192530620"/>
                    </a:ext>
                  </a:extLst>
                </a:gridCol>
                <a:gridCol w="736625">
                  <a:extLst>
                    <a:ext uri="{9D8B030D-6E8A-4147-A177-3AD203B41FA5}">
                      <a16:colId xmlns="" xmlns:a16="http://schemas.microsoft.com/office/drawing/2014/main" val="3578866426"/>
                    </a:ext>
                  </a:extLst>
                </a:gridCol>
                <a:gridCol w="736625">
                  <a:extLst>
                    <a:ext uri="{9D8B030D-6E8A-4147-A177-3AD203B41FA5}">
                      <a16:colId xmlns="" xmlns:a16="http://schemas.microsoft.com/office/drawing/2014/main" val="2462228514"/>
                    </a:ext>
                  </a:extLst>
                </a:gridCol>
                <a:gridCol w="736625">
                  <a:extLst>
                    <a:ext uri="{9D8B030D-6E8A-4147-A177-3AD203B41FA5}">
                      <a16:colId xmlns="" xmlns:a16="http://schemas.microsoft.com/office/drawing/2014/main" val="4212007782"/>
                    </a:ext>
                  </a:extLst>
                </a:gridCol>
              </a:tblGrid>
              <a:tr h="560121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Анатомия и физиология животных</a:t>
                      </a:r>
                      <a:r>
                        <a:rPr lang="ru-RU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73748810"/>
                  </a:ext>
                </a:extLst>
              </a:tr>
              <a:tr h="3158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Специальность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курс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Учебные годы</a:t>
                      </a:r>
                    </a:p>
                  </a:txBody>
                  <a:tcPr marL="8573" marR="8573" marT="85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381686"/>
                  </a:ext>
                </a:extLst>
              </a:tr>
              <a:tr h="315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2014-2015</a:t>
                      </a:r>
                    </a:p>
                  </a:txBody>
                  <a:tcPr marL="8573" marR="8573" marT="85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2015-2016</a:t>
                      </a:r>
                    </a:p>
                  </a:txBody>
                  <a:tcPr marL="8573" marR="8573" marT="85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2016-2017</a:t>
                      </a:r>
                    </a:p>
                  </a:txBody>
                  <a:tcPr marL="8573" marR="8573" marT="85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2017-2018</a:t>
                      </a:r>
                    </a:p>
                  </a:txBody>
                  <a:tcPr marL="8573" marR="8573" marT="85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6958214"/>
                  </a:ext>
                </a:extLst>
              </a:tr>
              <a:tr h="8358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успев.</a:t>
                      </a:r>
                    </a:p>
                  </a:txBody>
                  <a:tcPr marL="8573" marR="8573" marT="85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</a:t>
                      </a:r>
                      <a:endParaRPr lang="ru-RU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кач-ва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сред. балл</a:t>
                      </a:r>
                    </a:p>
                  </a:txBody>
                  <a:tcPr marL="8573" marR="8573" marT="85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успев.</a:t>
                      </a:r>
                    </a:p>
                  </a:txBody>
                  <a:tcPr marL="8573" marR="8573" marT="85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</a:t>
                      </a:r>
                      <a:endParaRPr lang="ru-RU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кач-ва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сред. балл</a:t>
                      </a:r>
                    </a:p>
                  </a:txBody>
                  <a:tcPr marL="8573" marR="8573" marT="85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успев.</a:t>
                      </a:r>
                    </a:p>
                  </a:txBody>
                  <a:tcPr marL="8573" marR="8573" marT="85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</a:t>
                      </a:r>
                      <a:endParaRPr lang="ru-RU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кач-ва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сред. балл</a:t>
                      </a:r>
                    </a:p>
                  </a:txBody>
                  <a:tcPr marL="8573" marR="8573" marT="85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успев.</a:t>
                      </a:r>
                    </a:p>
                  </a:txBody>
                  <a:tcPr marL="8573" marR="8573" marT="85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</a:t>
                      </a:r>
                      <a:endParaRPr lang="ru-RU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кач-ва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3" marR="8573" marT="85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сред. балл</a:t>
                      </a:r>
                    </a:p>
                  </a:txBody>
                  <a:tcPr marL="8573" marR="8573" marT="85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26880290"/>
                  </a:ext>
                </a:extLst>
              </a:tr>
              <a:tr h="394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ВЕТ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75,6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77,5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79,5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78,8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4418145"/>
                  </a:ext>
                </a:extLst>
              </a:tr>
              <a:tr h="394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ЗООТ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74,2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72,8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75,5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77,3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01288628"/>
                  </a:ext>
                </a:extLst>
              </a:tr>
              <a:tr h="3158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ОХОТ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(очно)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76,9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95840427"/>
                  </a:ext>
                </a:extLst>
              </a:tr>
              <a:tr h="315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12271532"/>
                  </a:ext>
                </a:extLst>
              </a:tr>
              <a:tr h="3158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ОХОТ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1(заочно)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4,8</a:t>
                      </a:r>
                    </a:p>
                  </a:txBody>
                  <a:tcPr marL="8573" marR="8573" marT="8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4218583"/>
                  </a:ext>
                </a:extLst>
              </a:tr>
              <a:tr h="315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33270424"/>
                  </a:ext>
                </a:extLst>
              </a:tr>
              <a:tr h="315809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95947670"/>
                  </a:ext>
                </a:extLst>
              </a:tr>
              <a:tr h="315809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2814731"/>
                  </a:ext>
                </a:extLst>
              </a:tr>
              <a:tr h="315809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4636558"/>
                  </a:ext>
                </a:extLst>
              </a:tr>
              <a:tr h="315809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3" marR="8573" marT="85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7260236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88828" y="414672"/>
            <a:ext cx="10385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Результаты освоения обучающимися образовательных программ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 итогам мониторингов проводимых организацией)</a:t>
            </a:r>
          </a:p>
        </p:txBody>
      </p:sp>
    </p:spTree>
    <p:extLst>
      <p:ext uri="{BB962C8B-B14F-4D97-AF65-F5344CB8AC3E}">
        <p14:creationId xmlns="" xmlns:p14="http://schemas.microsoft.com/office/powerpoint/2010/main" val="2210379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2085041612"/>
              </p:ext>
            </p:extLst>
          </p:nvPr>
        </p:nvGraphicFramePr>
        <p:xfrm>
          <a:off x="605010" y="662940"/>
          <a:ext cx="8881892" cy="5783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916230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22806794"/>
              </p:ext>
            </p:extLst>
          </p:nvPr>
        </p:nvGraphicFramePr>
        <p:xfrm>
          <a:off x="605795" y="942536"/>
          <a:ext cx="11126670" cy="5619794"/>
        </p:xfrm>
        <a:graphic>
          <a:graphicData uri="http://schemas.openxmlformats.org/drawingml/2006/table">
            <a:tbl>
              <a:tblPr/>
              <a:tblGrid>
                <a:gridCol w="1257300">
                  <a:extLst>
                    <a:ext uri="{9D8B030D-6E8A-4147-A177-3AD203B41FA5}">
                      <a16:colId xmlns="" xmlns:a16="http://schemas.microsoft.com/office/drawing/2014/main" val="3309466870"/>
                    </a:ext>
                  </a:extLst>
                </a:gridCol>
                <a:gridCol w="491491">
                  <a:extLst>
                    <a:ext uri="{9D8B030D-6E8A-4147-A177-3AD203B41FA5}">
                      <a16:colId xmlns="" xmlns:a16="http://schemas.microsoft.com/office/drawing/2014/main" val="1168635829"/>
                    </a:ext>
                  </a:extLst>
                </a:gridCol>
                <a:gridCol w="2183131">
                  <a:extLst>
                    <a:ext uri="{9D8B030D-6E8A-4147-A177-3AD203B41FA5}">
                      <a16:colId xmlns="" xmlns:a16="http://schemas.microsoft.com/office/drawing/2014/main" val="4150498992"/>
                    </a:ext>
                  </a:extLst>
                </a:gridCol>
                <a:gridCol w="491491">
                  <a:extLst>
                    <a:ext uri="{9D8B030D-6E8A-4147-A177-3AD203B41FA5}">
                      <a16:colId xmlns="" xmlns:a16="http://schemas.microsoft.com/office/drawing/2014/main" val="3583034420"/>
                    </a:ext>
                  </a:extLst>
                </a:gridCol>
                <a:gridCol w="628651">
                  <a:extLst>
                    <a:ext uri="{9D8B030D-6E8A-4147-A177-3AD203B41FA5}">
                      <a16:colId xmlns="" xmlns:a16="http://schemas.microsoft.com/office/drawing/2014/main" val="502424469"/>
                    </a:ext>
                  </a:extLst>
                </a:gridCol>
                <a:gridCol w="594360">
                  <a:extLst>
                    <a:ext uri="{9D8B030D-6E8A-4147-A177-3AD203B41FA5}">
                      <a16:colId xmlns="" xmlns:a16="http://schemas.microsoft.com/office/drawing/2014/main" val="571657835"/>
                    </a:ext>
                  </a:extLst>
                </a:gridCol>
                <a:gridCol w="617220">
                  <a:extLst>
                    <a:ext uri="{9D8B030D-6E8A-4147-A177-3AD203B41FA5}">
                      <a16:colId xmlns="" xmlns:a16="http://schemas.microsoft.com/office/drawing/2014/main" val="4287442079"/>
                    </a:ext>
                  </a:extLst>
                </a:gridCol>
                <a:gridCol w="521591">
                  <a:extLst>
                    <a:ext uri="{9D8B030D-6E8A-4147-A177-3AD203B41FA5}">
                      <a16:colId xmlns="" xmlns:a16="http://schemas.microsoft.com/office/drawing/2014/main" val="960301726"/>
                    </a:ext>
                  </a:extLst>
                </a:gridCol>
                <a:gridCol w="620205">
                  <a:extLst>
                    <a:ext uri="{9D8B030D-6E8A-4147-A177-3AD203B41FA5}">
                      <a16:colId xmlns="" xmlns:a16="http://schemas.microsoft.com/office/drawing/2014/main" val="780417691"/>
                    </a:ext>
                  </a:extLst>
                </a:gridCol>
                <a:gridCol w="620205">
                  <a:extLst>
                    <a:ext uri="{9D8B030D-6E8A-4147-A177-3AD203B41FA5}">
                      <a16:colId xmlns="" xmlns:a16="http://schemas.microsoft.com/office/drawing/2014/main" val="3628521015"/>
                    </a:ext>
                  </a:extLst>
                </a:gridCol>
                <a:gridCol w="620205">
                  <a:extLst>
                    <a:ext uri="{9D8B030D-6E8A-4147-A177-3AD203B41FA5}">
                      <a16:colId xmlns="" xmlns:a16="http://schemas.microsoft.com/office/drawing/2014/main" val="831719391"/>
                    </a:ext>
                  </a:extLst>
                </a:gridCol>
                <a:gridCol w="620205">
                  <a:extLst>
                    <a:ext uri="{9D8B030D-6E8A-4147-A177-3AD203B41FA5}">
                      <a16:colId xmlns="" xmlns:a16="http://schemas.microsoft.com/office/drawing/2014/main" val="3541491440"/>
                    </a:ext>
                  </a:extLst>
                </a:gridCol>
                <a:gridCol w="620205">
                  <a:extLst>
                    <a:ext uri="{9D8B030D-6E8A-4147-A177-3AD203B41FA5}">
                      <a16:colId xmlns="" xmlns:a16="http://schemas.microsoft.com/office/drawing/2014/main" val="3837499968"/>
                    </a:ext>
                  </a:extLst>
                </a:gridCol>
                <a:gridCol w="620205">
                  <a:extLst>
                    <a:ext uri="{9D8B030D-6E8A-4147-A177-3AD203B41FA5}">
                      <a16:colId xmlns="" xmlns:a16="http://schemas.microsoft.com/office/drawing/2014/main" val="3783669377"/>
                    </a:ext>
                  </a:extLst>
                </a:gridCol>
                <a:gridCol w="620205">
                  <a:extLst>
                    <a:ext uri="{9D8B030D-6E8A-4147-A177-3AD203B41FA5}">
                      <a16:colId xmlns="" xmlns:a16="http://schemas.microsoft.com/office/drawing/2014/main" val="1411339616"/>
                    </a:ext>
                  </a:extLst>
                </a:gridCol>
              </a:tblGrid>
              <a:tr h="29577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Специальность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курс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дисциплины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практики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Учебные годы</a:t>
                      </a: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65875025"/>
                  </a:ext>
                </a:extLst>
              </a:tr>
              <a:tr h="295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2014-2015</a:t>
                      </a: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2015-2016</a:t>
                      </a: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2016-2017</a:t>
                      </a: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2017-2018</a:t>
                      </a: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8618565"/>
                  </a:ext>
                </a:extLst>
              </a:tr>
              <a:tr h="7542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успев.</a:t>
                      </a: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кач-ва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сред. балл</a:t>
                      </a: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успев.</a:t>
                      </a: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кач-ва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сред. балл</a:t>
                      </a: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успев.</a:t>
                      </a: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кач-ва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сред. балл</a:t>
                      </a: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успев.</a:t>
                      </a: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кач-ва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сред. балл</a:t>
                      </a: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06583521"/>
                  </a:ext>
                </a:extLst>
              </a:tr>
              <a:tr h="5164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ПП 05.01Эксплуатация доильных установок</a:t>
                      </a: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82,3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85,3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86,3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89,9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0684990"/>
                  </a:ext>
                </a:extLst>
              </a:tr>
              <a:tr h="754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ПП 01.01Содержание, кормление и разведение с/х животных</a:t>
                      </a: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95,2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4,4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88,3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93,6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4863364"/>
                  </a:ext>
                </a:extLst>
              </a:tr>
              <a:tr h="767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7488" marR="7488" marT="7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ПП 02.01Производство и первичная переработка продукции животноводства</a:t>
                      </a: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84,5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4,4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88,8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89,2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4,4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89,6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45422569"/>
                  </a:ext>
                </a:extLst>
              </a:tr>
              <a:tr h="7838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7488" marR="7488" marT="7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ПП 03.01Технология хранения, транспортировки и реализации продукции животноводства</a:t>
                      </a: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85,5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4,5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85,6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86,3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4,5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86534533"/>
                  </a:ext>
                </a:extLst>
              </a:tr>
              <a:tr h="10056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7488" marR="7488" marT="7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ПП 04.01Управления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работамипо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производству и переработке продукции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живоноводства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88" marR="7488" marT="7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85,6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84,6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87,6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01196792"/>
                  </a:ext>
                </a:extLst>
              </a:tr>
              <a:tr h="3697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Зоотехния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7488" marR="7488" marT="7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ПДП </a:t>
                      </a:r>
                    </a:p>
                  </a:txBody>
                  <a:tcPr marL="7488" marR="7488" marT="7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83,3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4,5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84,6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85,2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4,4</a:t>
                      </a:r>
                    </a:p>
                  </a:txBody>
                  <a:tcPr marL="7488" marR="7488" marT="7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50487007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52583" y="253218"/>
            <a:ext cx="10211061" cy="506438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Качество защиты производственных практик, %</a:t>
            </a:r>
            <a:endParaRPr lang="ru-RU" sz="18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3261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1143490465"/>
              </p:ext>
            </p:extLst>
          </p:nvPr>
        </p:nvGraphicFramePr>
        <p:xfrm>
          <a:off x="2032000" y="71966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07475037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Другая 1">
      <a:dk1>
        <a:sysClr val="windowText" lastClr="000000"/>
      </a:dk1>
      <a:lt1>
        <a:srgbClr val="F4F4F4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1368</TotalTime>
  <Words>2465</Words>
  <Application>Microsoft Office PowerPoint</Application>
  <PresentationFormat>Произвольный</PresentationFormat>
  <Paragraphs>603</Paragraphs>
  <Slides>57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9" baseType="lpstr">
      <vt:lpstr>Аспект</vt:lpstr>
      <vt:lpstr>Acrobat Document</vt:lpstr>
      <vt:lpstr>Слайд 1</vt:lpstr>
      <vt:lpstr>1.Результаты повышения квалификации по профилю педагогической  деятельности.</vt:lpstr>
      <vt:lpstr>Слайд 3</vt:lpstr>
      <vt:lpstr>Слайд 4</vt:lpstr>
      <vt:lpstr>Слайд 5</vt:lpstr>
      <vt:lpstr>Слайд 6</vt:lpstr>
      <vt:lpstr>Слайд 7</vt:lpstr>
      <vt:lpstr> Качество защиты производственных практик, %</vt:lpstr>
      <vt:lpstr>Слайд 9</vt:lpstr>
      <vt:lpstr>Качество защиты учебных практик, %</vt:lpstr>
      <vt:lpstr>Слайд 11</vt:lpstr>
      <vt:lpstr>3.Результаты участия студентов в выставках, конкурсах, олимпиадах, конференциях, соревнованиях (по результатам предметного кружка «Остеон»)</vt:lpstr>
      <vt:lpstr>Слайд 13</vt:lpstr>
      <vt:lpstr>3.Результаты участия студентов в выставках, конкурсах, олимпиадах, конференциях, соревнованиях (по результатам предметного кружка «Остеон»)</vt:lpstr>
      <vt:lpstr>Слайд 15</vt:lpstr>
      <vt:lpstr>Участники НПК «Шаг в будущую профессию» в ЯСХТ, 2018 г.</vt:lpstr>
      <vt:lpstr>4. Участие мастера п/о на конкурсах профессионального мастерства.</vt:lpstr>
      <vt:lpstr>Участие в Республиканском конкурсе «Мастер года-2015». </vt:lpstr>
      <vt:lpstr>Куратор года 2016 г.</vt:lpstr>
      <vt:lpstr>Слайд 20</vt:lpstr>
      <vt:lpstr>Слайд 21</vt:lpstr>
      <vt:lpstr>Слайд 22</vt:lpstr>
      <vt:lpstr>Слайд 23</vt:lpstr>
      <vt:lpstr>7. Обобщение и распространение опыта практических результатов своей профессиональной деятельности, публикация трудов. 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7. Обобщение и распространение опыта практических результатов своей профессиональной деятельности, публикация трудов</vt:lpstr>
      <vt:lpstr>7. Обобщение и распространение опыта практических результатов своей профессиональной деятельности, публикация трудов</vt:lpstr>
      <vt:lpstr>7. Обобщение и распространение опыта практических результатов своей профессиональной деятельности, публикация трудов </vt:lpstr>
      <vt:lpstr>Слайд 38</vt:lpstr>
      <vt:lpstr>8. Результативность внеурочной деятельности мастера производственного обучения </vt:lpstr>
      <vt:lpstr>Слайд 40</vt:lpstr>
      <vt:lpstr>Слайд 41</vt:lpstr>
      <vt:lpstr>9. Результативность работы в рамках социального партнёрства</vt:lpstr>
      <vt:lpstr>Слайд 43</vt:lpstr>
      <vt:lpstr>Слайд 44</vt:lpstr>
      <vt:lpstr>10. Поощрения за профессиональную деятельность </vt:lpstr>
      <vt:lpstr>Слайд 46</vt:lpstr>
      <vt:lpstr>Слайд 47</vt:lpstr>
      <vt:lpstr>Слайд 48</vt:lpstr>
      <vt:lpstr>Слайд 49</vt:lpstr>
      <vt:lpstr>Приложение</vt:lpstr>
      <vt:lpstr>Выпуск ветеринария 2012 год</vt:lpstr>
      <vt:lpstr>Слайд 52</vt:lpstr>
      <vt:lpstr>Слайд 53</vt:lpstr>
      <vt:lpstr>Слайд 54</vt:lpstr>
      <vt:lpstr>Слайд 55</vt:lpstr>
      <vt:lpstr>Николаева С.П. с 2010 года является куратором учебных  групп по специальностям Ветеринария и Зоотехния, имеет грамоты и благодарности</vt:lpstr>
      <vt:lpstr>Николаева С.П. является активным участником спортивных мероприятий на уровне СПО РС(Я), городских и республиканских соревнованиях.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163</cp:revision>
  <dcterms:created xsi:type="dcterms:W3CDTF">2018-10-30T01:22:43Z</dcterms:created>
  <dcterms:modified xsi:type="dcterms:W3CDTF">2018-12-01T01:31:57Z</dcterms:modified>
</cp:coreProperties>
</file>