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xlsx" ContentType="application/vnd.openxmlformats-officedocument.spreadsheetml.sheet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sldIdLst>
    <p:sldId id="256" r:id="rId2"/>
    <p:sldId id="257" r:id="rId3"/>
    <p:sldId id="270" r:id="rId4"/>
    <p:sldId id="258" r:id="rId5"/>
    <p:sldId id="286" r:id="rId6"/>
    <p:sldId id="288" r:id="rId7"/>
    <p:sldId id="289" r:id="rId8"/>
    <p:sldId id="290" r:id="rId9"/>
    <p:sldId id="261" r:id="rId10"/>
    <p:sldId id="271" r:id="rId11"/>
    <p:sldId id="294" r:id="rId12"/>
    <p:sldId id="272" r:id="rId13"/>
    <p:sldId id="293" r:id="rId14"/>
    <p:sldId id="292" r:id="rId15"/>
    <p:sldId id="262" r:id="rId16"/>
    <p:sldId id="263" r:id="rId17"/>
    <p:sldId id="280" r:id="rId18"/>
    <p:sldId id="264" r:id="rId19"/>
    <p:sldId id="285" r:id="rId20"/>
    <p:sldId id="284" r:id="rId21"/>
    <p:sldId id="273" r:id="rId22"/>
    <p:sldId id="265" r:id="rId23"/>
    <p:sldId id="266" r:id="rId24"/>
    <p:sldId id="274" r:id="rId25"/>
    <p:sldId id="275" r:id="rId26"/>
    <p:sldId id="268" r:id="rId27"/>
    <p:sldId id="269" r:id="rId28"/>
    <p:sldId id="276" r:id="rId29"/>
    <p:sldId id="278" r:id="rId30"/>
    <p:sldId id="277" r:id="rId31"/>
    <p:sldId id="279" r:id="rId32"/>
    <p:sldId id="291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88" autoAdjust="0"/>
    <p:restoredTop sz="94624" autoAdjust="0"/>
  </p:normalViewPr>
  <p:slideViewPr>
    <p:cSldViewPr>
      <p:cViewPr>
        <p:scale>
          <a:sx n="70" d="100"/>
          <a:sy n="70" d="100"/>
        </p:scale>
        <p:origin x="-1164" y="-9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2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>
                <a:solidFill>
                  <a:schemeClr val="tx2">
                    <a:lumMod val="50000"/>
                  </a:schemeClr>
                </a:solidFill>
              </a:defRPr>
            </a:pPr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Средний</a:t>
            </a:r>
            <a:r>
              <a:rPr lang="ru-RU" sz="1800" baseline="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балл успеваемости </a:t>
            </a:r>
            <a:endParaRPr lang="ru-RU" sz="18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27668657828909793"/>
          <c:y val="3.158379760538281E-2"/>
        </c:manualLayout>
      </c:layout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ЗЕМ</c:v>
                </c:pt>
              </c:strCache>
            </c:strRef>
          </c:tx>
          <c:dLbls>
            <c:txPr>
              <a:bodyPr/>
              <a:lstStyle/>
              <a:p>
                <a:pPr>
                  <a:defRPr sz="1100"/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2012-13</c:v>
                </c:pt>
                <c:pt idx="1">
                  <c:v>2013-14</c:v>
                </c:pt>
                <c:pt idx="2">
                  <c:v>2014-15</c:v>
                </c:pt>
                <c:pt idx="3">
                  <c:v>2015-16</c:v>
                </c:pt>
                <c:pt idx="4">
                  <c:v>2016-17</c:v>
                </c:pt>
              </c:strCache>
            </c:strRef>
          </c:cat>
          <c:val>
            <c:numRef>
              <c:f>Лист1!$B$2:$B$6</c:f>
              <c:numCache>
                <c:formatCode>0.0</c:formatCode>
                <c:ptCount val="5"/>
                <c:pt idx="0">
                  <c:v>4.0999999999999996</c:v>
                </c:pt>
                <c:pt idx="1">
                  <c:v>4.2</c:v>
                </c:pt>
                <c:pt idx="2">
                  <c:v>4</c:v>
                </c:pt>
                <c:pt idx="3">
                  <c:v>4.0999999999999996</c:v>
                </c:pt>
                <c:pt idx="4">
                  <c:v>3.9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ЗИО</c:v>
                </c:pt>
              </c:strCache>
            </c:strRef>
          </c:tx>
          <c:dLbls>
            <c:txPr>
              <a:bodyPr/>
              <a:lstStyle/>
              <a:p>
                <a:pPr>
                  <a:defRPr sz="1100"/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2012-13</c:v>
                </c:pt>
                <c:pt idx="1">
                  <c:v>2013-14</c:v>
                </c:pt>
                <c:pt idx="2">
                  <c:v>2014-15</c:v>
                </c:pt>
                <c:pt idx="3">
                  <c:v>2015-16</c:v>
                </c:pt>
                <c:pt idx="4">
                  <c:v>2016-17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 formatCode="0.0">
                  <c:v>4</c:v>
                </c:pt>
                <c:pt idx="2" formatCode="0.0">
                  <c:v>3.9</c:v>
                </c:pt>
                <c:pt idx="4" formatCode="0.0">
                  <c:v>3.9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БУХ</c:v>
                </c:pt>
              </c:strCache>
            </c:strRef>
          </c:tx>
          <c:dLbls>
            <c:txPr>
              <a:bodyPr/>
              <a:lstStyle/>
              <a:p>
                <a:pPr>
                  <a:defRPr sz="1100"/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2012-13</c:v>
                </c:pt>
                <c:pt idx="1">
                  <c:v>2013-14</c:v>
                </c:pt>
                <c:pt idx="2">
                  <c:v>2014-15</c:v>
                </c:pt>
                <c:pt idx="3">
                  <c:v>2015-16</c:v>
                </c:pt>
                <c:pt idx="4">
                  <c:v>2016-17</c:v>
                </c:pt>
              </c:strCache>
            </c:strRef>
          </c:cat>
          <c:val>
            <c:numRef>
              <c:f>Лист1!$D$2:$D$6</c:f>
              <c:numCache>
                <c:formatCode>0.0</c:formatCode>
                <c:ptCount val="5"/>
                <c:pt idx="1">
                  <c:v>4</c:v>
                </c:pt>
                <c:pt idx="2">
                  <c:v>4.0999999999999996</c:v>
                </c:pt>
                <c:pt idx="3">
                  <c:v>4.3</c:v>
                </c:pt>
                <c:pt idx="4">
                  <c:v>4.5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ПиОСО</c:v>
                </c:pt>
              </c:strCache>
            </c:strRef>
          </c:tx>
          <c:dLbls>
            <c:txPr>
              <a:bodyPr/>
              <a:lstStyle/>
              <a:p>
                <a:pPr>
                  <a:defRPr sz="1100"/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2012-13</c:v>
                </c:pt>
                <c:pt idx="1">
                  <c:v>2013-14</c:v>
                </c:pt>
                <c:pt idx="2">
                  <c:v>2014-15</c:v>
                </c:pt>
                <c:pt idx="3">
                  <c:v>2015-16</c:v>
                </c:pt>
                <c:pt idx="4">
                  <c:v>2016-17</c:v>
                </c:pt>
              </c:strCache>
            </c:strRef>
          </c:cat>
          <c:val>
            <c:numRef>
              <c:f>Лист1!$E$2:$E$6</c:f>
              <c:numCache>
                <c:formatCode>General</c:formatCode>
                <c:ptCount val="5"/>
                <c:pt idx="2" formatCode="0.0">
                  <c:v>3.9</c:v>
                </c:pt>
                <c:pt idx="3" formatCode="0.0">
                  <c:v>3.8</c:v>
                </c:pt>
                <c:pt idx="4" formatCode="0.0">
                  <c:v>3.9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ДОУ</c:v>
                </c:pt>
              </c:strCache>
            </c:strRef>
          </c:tx>
          <c:dLbls>
            <c:txPr>
              <a:bodyPr/>
              <a:lstStyle/>
              <a:p>
                <a:pPr>
                  <a:defRPr sz="1100"/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2012-13</c:v>
                </c:pt>
                <c:pt idx="1">
                  <c:v>2013-14</c:v>
                </c:pt>
                <c:pt idx="2">
                  <c:v>2014-15</c:v>
                </c:pt>
                <c:pt idx="3">
                  <c:v>2015-16</c:v>
                </c:pt>
                <c:pt idx="4">
                  <c:v>2016-17</c:v>
                </c:pt>
              </c:strCache>
            </c:strRef>
          </c:cat>
          <c:val>
            <c:numRef>
              <c:f>Лист1!$F$2:$F$6</c:f>
              <c:numCache>
                <c:formatCode>General</c:formatCode>
                <c:ptCount val="5"/>
                <c:pt idx="2" formatCode="0.0">
                  <c:v>3.8</c:v>
                </c:pt>
              </c:numCache>
            </c:numRef>
          </c:val>
        </c:ser>
        <c:gapWidth val="100"/>
        <c:axId val="95763072"/>
        <c:axId val="100548992"/>
      </c:barChart>
      <c:catAx>
        <c:axId val="95763072"/>
        <c:scaling>
          <c:orientation val="minMax"/>
        </c:scaling>
        <c:axPos val="b"/>
        <c:tickLblPos val="nextTo"/>
        <c:crossAx val="100548992"/>
        <c:crosses val="autoZero"/>
        <c:auto val="1"/>
        <c:lblAlgn val="ctr"/>
        <c:lblOffset val="100"/>
      </c:catAx>
      <c:valAx>
        <c:axId val="100548992"/>
        <c:scaling>
          <c:orientation val="minMax"/>
        </c:scaling>
        <c:axPos val="l"/>
        <c:majorGridlines/>
        <c:numFmt formatCode="0.0" sourceLinked="1"/>
        <c:tickLblPos val="nextTo"/>
        <c:crossAx val="9576307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5562063499925811"/>
          <c:y val="0.23592396441967528"/>
          <c:w val="0.13612548097779562"/>
          <c:h val="0.39505235308939285"/>
        </c:manualLayout>
      </c:layout>
      <c:txPr>
        <a:bodyPr/>
        <a:lstStyle/>
        <a:p>
          <a:pPr>
            <a:defRPr>
              <a:solidFill>
                <a:schemeClr val="tx2">
                  <a:lumMod val="50000"/>
                </a:schemeClr>
              </a:solidFill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8.8039567352724474E-2"/>
          <c:y val="0.19639920206589104"/>
          <c:w val="0.85470406585575986"/>
          <c:h val="0.68094129884714361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% успеваемости</c:v>
                </c:pt>
              </c:strCache>
            </c:strRef>
          </c:tx>
          <c:dLbls>
            <c:showVal val="1"/>
          </c:dLbls>
          <c:cat>
            <c:strRef>
              <c:f>Лист1!$A$2:$A$6</c:f>
              <c:strCache>
                <c:ptCount val="5"/>
                <c:pt idx="0">
                  <c:v>2012-2013</c:v>
                </c:pt>
                <c:pt idx="1">
                  <c:v>2013-2014</c:v>
                </c:pt>
                <c:pt idx="2">
                  <c:v>2014-2015</c:v>
                </c:pt>
                <c:pt idx="3">
                  <c:v>2015-2016</c:v>
                </c:pt>
                <c:pt idx="4">
                  <c:v>2016-2017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% качества</c:v>
                </c:pt>
              </c:strCache>
            </c:strRef>
          </c:tx>
          <c:dLbls>
            <c:showVal val="1"/>
          </c:dLbls>
          <c:cat>
            <c:strRef>
              <c:f>Лист1!$A$2:$A$6</c:f>
              <c:strCache>
                <c:ptCount val="5"/>
                <c:pt idx="0">
                  <c:v>2012-2013</c:v>
                </c:pt>
                <c:pt idx="1">
                  <c:v>2013-2014</c:v>
                </c:pt>
                <c:pt idx="2">
                  <c:v>2014-2015</c:v>
                </c:pt>
                <c:pt idx="3">
                  <c:v>2015-2016</c:v>
                </c:pt>
                <c:pt idx="4">
                  <c:v>2016-2017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80.7</c:v>
                </c:pt>
                <c:pt idx="1">
                  <c:v>77.900000000000006</c:v>
                </c:pt>
                <c:pt idx="2">
                  <c:v>70.099999999999994</c:v>
                </c:pt>
                <c:pt idx="3">
                  <c:v>80.8</c:v>
                </c:pt>
                <c:pt idx="4">
                  <c:v>77.099999999999994</c:v>
                </c:pt>
              </c:numCache>
            </c:numRef>
          </c:val>
        </c:ser>
        <c:axId val="100594432"/>
        <c:axId val="100595968"/>
      </c:barChart>
      <c:catAx>
        <c:axId val="100594432"/>
        <c:scaling>
          <c:orientation val="minMax"/>
        </c:scaling>
        <c:axPos val="b"/>
        <c:tickLblPos val="nextTo"/>
        <c:crossAx val="100595968"/>
        <c:crosses val="autoZero"/>
        <c:auto val="1"/>
        <c:lblAlgn val="ctr"/>
        <c:lblOffset val="100"/>
      </c:catAx>
      <c:valAx>
        <c:axId val="100595968"/>
        <c:scaling>
          <c:orientation val="minMax"/>
        </c:scaling>
        <c:axPos val="l"/>
        <c:majorGridlines/>
        <c:numFmt formatCode="General" sourceLinked="1"/>
        <c:tickLblPos val="nextTo"/>
        <c:crossAx val="10059443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26428485024882381"/>
          <c:y val="3.0087549570217375E-2"/>
          <c:w val="0.47136361019213391"/>
          <c:h val="0.13353882357951286"/>
        </c:manualLayout>
      </c:layout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0.12555853306975118"/>
          <c:y val="0.18343494225449547"/>
          <c:w val="0.76788005730816544"/>
          <c:h val="0.62962712994209069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% успеваемости</c:v>
                </c:pt>
              </c:strCache>
            </c:strRef>
          </c:tx>
          <c:spPr>
            <a:solidFill>
              <a:srgbClr val="00B050"/>
            </a:solidFill>
          </c:spPr>
          <c:dLbls>
            <c:showVal val="1"/>
          </c:dLbls>
          <c:cat>
            <c:strRef>
              <c:f>Лист1!$A$2:$A$6</c:f>
              <c:strCache>
                <c:ptCount val="5"/>
                <c:pt idx="0">
                  <c:v>2012-2013</c:v>
                </c:pt>
                <c:pt idx="1">
                  <c:v>2013-2014</c:v>
                </c:pt>
                <c:pt idx="2">
                  <c:v>2014-2015</c:v>
                </c:pt>
                <c:pt idx="3">
                  <c:v>2015-2016</c:v>
                </c:pt>
                <c:pt idx="4">
                  <c:v>2016-2017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% качества</c:v>
                </c:pt>
              </c:strCache>
            </c:strRef>
          </c:tx>
          <c:spPr>
            <a:solidFill>
              <a:srgbClr val="0070C0"/>
            </a:solidFill>
          </c:spPr>
          <c:dLbls>
            <c:showVal val="1"/>
          </c:dLbls>
          <c:cat>
            <c:strRef>
              <c:f>Лист1!$A$2:$A$6</c:f>
              <c:strCache>
                <c:ptCount val="5"/>
                <c:pt idx="0">
                  <c:v>2012-2013</c:v>
                </c:pt>
                <c:pt idx="1">
                  <c:v>2013-2014</c:v>
                </c:pt>
                <c:pt idx="2">
                  <c:v>2014-2015</c:v>
                </c:pt>
                <c:pt idx="3">
                  <c:v>2015-2016</c:v>
                </c:pt>
                <c:pt idx="4">
                  <c:v>2016-2017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84</c:v>
                </c:pt>
                <c:pt idx="1">
                  <c:v>77.099999999999994</c:v>
                </c:pt>
                <c:pt idx="2">
                  <c:v>71.3</c:v>
                </c:pt>
                <c:pt idx="3">
                  <c:v>82</c:v>
                </c:pt>
                <c:pt idx="4">
                  <c:v>82.9</c:v>
                </c:pt>
              </c:numCache>
            </c:numRef>
          </c:val>
        </c:ser>
        <c:axId val="93299072"/>
        <c:axId val="91575424"/>
      </c:barChart>
      <c:catAx>
        <c:axId val="93299072"/>
        <c:scaling>
          <c:orientation val="minMax"/>
        </c:scaling>
        <c:axPos val="b"/>
        <c:tickLblPos val="nextTo"/>
        <c:crossAx val="91575424"/>
        <c:crosses val="autoZero"/>
        <c:auto val="1"/>
        <c:lblAlgn val="ctr"/>
        <c:lblOffset val="100"/>
      </c:catAx>
      <c:valAx>
        <c:axId val="91575424"/>
        <c:scaling>
          <c:orientation val="minMax"/>
        </c:scaling>
        <c:axPos val="l"/>
        <c:majorGridlines/>
        <c:numFmt formatCode="General" sourceLinked="1"/>
        <c:tickLblPos val="nextTo"/>
        <c:crossAx val="9329907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2140045669311457"/>
          <c:y val="0"/>
          <c:w val="0.52012175527880322"/>
          <c:h val="0.13404263656250906"/>
        </c:manualLayout>
      </c:layout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9145877-C5BC-477B-BA1B-ADAC0ECC84FE}" type="datetimeFigureOut">
              <a:rPr lang="ru-RU" smtClean="0"/>
              <a:pPr/>
              <a:t>10.04.2018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229E983-9880-4BA7-ADE0-943BDDDDC43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9145877-C5BC-477B-BA1B-ADAC0ECC84FE}" type="datetimeFigureOut">
              <a:rPr lang="ru-RU" smtClean="0"/>
              <a:pPr/>
              <a:t>10.04.2018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229E983-9880-4BA7-ADE0-943BDDDDC4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9145877-C5BC-477B-BA1B-ADAC0ECC84FE}" type="datetimeFigureOut">
              <a:rPr lang="ru-RU" smtClean="0"/>
              <a:pPr/>
              <a:t>10.04.2018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229E983-9880-4BA7-ADE0-943BDDDDC4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9145877-C5BC-477B-BA1B-ADAC0ECC84FE}" type="datetimeFigureOut">
              <a:rPr lang="ru-RU" smtClean="0"/>
              <a:pPr/>
              <a:t>10.04.2018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229E983-9880-4BA7-ADE0-943BDDDDC4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9145877-C5BC-477B-BA1B-ADAC0ECC84FE}" type="datetimeFigureOut">
              <a:rPr lang="ru-RU" smtClean="0"/>
              <a:pPr/>
              <a:t>10.04.2018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229E983-9880-4BA7-ADE0-943BDDDDC43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9145877-C5BC-477B-BA1B-ADAC0ECC84FE}" type="datetimeFigureOut">
              <a:rPr lang="ru-RU" smtClean="0"/>
              <a:pPr/>
              <a:t>10.04.2018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229E983-9880-4BA7-ADE0-943BDDDDC4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9145877-C5BC-477B-BA1B-ADAC0ECC84FE}" type="datetimeFigureOut">
              <a:rPr lang="ru-RU" smtClean="0"/>
              <a:pPr/>
              <a:t>10.04.2018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229E983-9880-4BA7-ADE0-943BDDDDC4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9145877-C5BC-477B-BA1B-ADAC0ECC84FE}" type="datetimeFigureOut">
              <a:rPr lang="ru-RU" smtClean="0"/>
              <a:pPr/>
              <a:t>10.04.2018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229E983-9880-4BA7-ADE0-943BDDDDC4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9145877-C5BC-477B-BA1B-ADAC0ECC84FE}" type="datetimeFigureOut">
              <a:rPr lang="ru-RU" smtClean="0"/>
              <a:pPr/>
              <a:t>10.04.2018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229E983-9880-4BA7-ADE0-943BDDDDC43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9145877-C5BC-477B-BA1B-ADAC0ECC84FE}" type="datetimeFigureOut">
              <a:rPr lang="ru-RU" smtClean="0"/>
              <a:pPr/>
              <a:t>10.04.2018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229E983-9880-4BA7-ADE0-943BDDDDC4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9145877-C5BC-477B-BA1B-ADAC0ECC84FE}" type="datetimeFigureOut">
              <a:rPr lang="ru-RU" smtClean="0"/>
              <a:pPr/>
              <a:t>10.04.2018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229E983-9880-4BA7-ADE0-943BDDDDC43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F9145877-C5BC-477B-BA1B-ADAC0ECC84FE}" type="datetimeFigureOut">
              <a:rPr lang="ru-RU" smtClean="0"/>
              <a:pPr/>
              <a:t>10.04.2018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D229E983-9880-4BA7-ADE0-943BDDDDC43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://infourok.ru/prezentaciya-na-temu-modulnoe-obuchenie-2280796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43042" y="642918"/>
            <a:ext cx="6643734" cy="425896"/>
          </a:xfrm>
        </p:spPr>
        <p:txBody>
          <a:bodyPr>
            <a:noAutofit/>
          </a:bodyPr>
          <a:lstStyle/>
          <a:p>
            <a:pPr algn="ctr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Максимова Людмила </a:t>
            </a:r>
            <a:r>
              <a:rPr lang="ru-RU" sz="2400" b="1" i="1" dirty="0" err="1" smtClean="0">
                <a:latin typeface="Times New Roman" pitchFamily="18" charset="0"/>
                <a:cs typeface="Times New Roman" pitchFamily="18" charset="0"/>
              </a:rPr>
              <a:t>Макаровна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86116" y="1142984"/>
            <a:ext cx="5643602" cy="500066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v"/>
            </a:pPr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Преподаватель ГБПОУ РС(Я) «Якутский сельскохозяйственный техникум»;</a:t>
            </a:r>
          </a:p>
          <a:p>
            <a:pPr>
              <a:buFont typeface="Wingdings" pitchFamily="2" charset="2"/>
              <a:buChar char="v"/>
            </a:pPr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Почетный работник среднего профессионального образования Российской Федерации, 2003;</a:t>
            </a:r>
          </a:p>
          <a:p>
            <a:pPr>
              <a:buFont typeface="Wingdings" pitchFamily="2" charset="2"/>
              <a:buChar char="v"/>
            </a:pPr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Отличник образования Республики Саха (Якутия), 2008;</a:t>
            </a:r>
          </a:p>
          <a:p>
            <a:pPr>
              <a:buFont typeface="Wingdings" pitchFamily="2" charset="2"/>
              <a:buChar char="v"/>
            </a:pPr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Отличник профессионального  образования Республики Саха (Якутия), 2011;</a:t>
            </a:r>
          </a:p>
          <a:p>
            <a:pPr>
              <a:buFont typeface="Wingdings" pitchFamily="2" charset="2"/>
              <a:buChar char="v"/>
            </a:pPr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Знак отличия Республики Саха (Якутия) «Гражданская доблесть», 2012;</a:t>
            </a:r>
          </a:p>
          <a:p>
            <a:pPr>
              <a:buFont typeface="Wingdings" pitchFamily="2" charset="2"/>
              <a:buChar char="v"/>
            </a:pPr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Окончила: Иркутский государственный педагогический институт  иностранных языков им.Хо </a:t>
            </a:r>
            <a:r>
              <a:rPr lang="ru-RU" sz="1600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Ши</a:t>
            </a:r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Мина</a:t>
            </a:r>
          </a:p>
          <a:p>
            <a:pPr>
              <a:buFont typeface="Wingdings" pitchFamily="2" charset="2"/>
              <a:buChar char="v"/>
            </a:pPr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Квалификация по диплому: учитель английского и немецкого языка</a:t>
            </a:r>
          </a:p>
          <a:p>
            <a:pPr>
              <a:buFont typeface="Wingdings" pitchFamily="2" charset="2"/>
              <a:buChar char="v"/>
            </a:pPr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Педагогический стаж – 45 лет</a:t>
            </a:r>
          </a:p>
          <a:p>
            <a:pPr>
              <a:buFont typeface="Wingdings" pitchFamily="2" charset="2"/>
              <a:buChar char="v"/>
            </a:pPr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Стаж работы в СПО – 22 года</a:t>
            </a:r>
          </a:p>
          <a:p>
            <a:pPr>
              <a:buFont typeface="Wingdings" pitchFamily="2" charset="2"/>
              <a:buChar char="v"/>
            </a:pPr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Имеющаяся квалификационная категория, срок ее действия – высшая по должности преподаватель английского языка,  до 15.04.2018 г</a:t>
            </a:r>
          </a:p>
          <a:p>
            <a:pPr>
              <a:buFont typeface="Wingdings" pitchFamily="2" charset="2"/>
              <a:buChar char="v"/>
            </a:pPr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Заявленная квалификационная категория – подтверждение высшей категории</a:t>
            </a:r>
          </a:p>
        </p:txBody>
      </p:sp>
      <p:pic>
        <p:nvPicPr>
          <p:cNvPr id="1027" name="Picture 3" descr="C:\Users\Администратор\Desktop\фотографии\ЛюдмилаМакаровнаМаксимов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571612"/>
            <a:ext cx="2571768" cy="38576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74638"/>
            <a:ext cx="8433654" cy="1011222"/>
          </a:xfrm>
        </p:spPr>
        <p:txBody>
          <a:bodyPr>
            <a:noAutofit/>
          </a:bodyPr>
          <a:lstStyle/>
          <a:p>
            <a:pPr algn="ctr"/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4.Результаты участия обучающихся в выставках,  конкурсах,  олимпиадах,  конференциях, соревнованиях (по преподаваемым профессиональным модулям, междисциплинарным  курсам, дисциплинам)</a:t>
            </a:r>
            <a:endParaRPr lang="ru-RU" sz="1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4500570"/>
            <a:ext cx="4000528" cy="1747830"/>
          </a:xfrm>
        </p:spPr>
        <p:txBody>
          <a:bodyPr>
            <a:normAutofit/>
          </a:bodyPr>
          <a:lstStyle/>
          <a:p>
            <a:r>
              <a:rPr lang="ru-RU" sz="20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Подготовка  участников олимпиады по английскому языку среди студентов СПО РС(Я), 2013 г.</a:t>
            </a:r>
          </a:p>
          <a:p>
            <a:endParaRPr lang="ru-RU" sz="2000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Администратор\Desktop\млм\Сканировать1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500174"/>
            <a:ext cx="4159257" cy="2786082"/>
          </a:xfrm>
          <a:prstGeom prst="rect">
            <a:avLst/>
          </a:prstGeom>
          <a:noFill/>
        </p:spPr>
      </p:pic>
      <p:pic>
        <p:nvPicPr>
          <p:cNvPr id="5123" name="Picture 3" descr="C:\Users\Администратор\Desktop\млм\Сканировать100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2264" y="1500174"/>
            <a:ext cx="2214578" cy="3186258"/>
          </a:xfrm>
          <a:prstGeom prst="rect">
            <a:avLst/>
          </a:prstGeom>
          <a:noFill/>
        </p:spPr>
      </p:pic>
      <p:pic>
        <p:nvPicPr>
          <p:cNvPr id="5124" name="Picture 4" descr="C:\Users\Администратор\Desktop\млм\Сканировать100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94" y="4000504"/>
            <a:ext cx="1785950" cy="2568805"/>
          </a:xfrm>
          <a:prstGeom prst="rect">
            <a:avLst/>
          </a:prstGeom>
          <a:noFill/>
        </p:spPr>
      </p:pic>
      <p:pic>
        <p:nvPicPr>
          <p:cNvPr id="5125" name="Picture 5" descr="C:\Users\Администратор\Desktop\млм\Сканировать1004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1785926"/>
            <a:ext cx="1714512" cy="24739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274638"/>
            <a:ext cx="8005026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4.Результаты участия обучающихся в выставках,  конкурсах,  олимпиадах,  конференциях, соревнованиях (по преподаваемым профессиональным модулям, междисциплинарным  курсам, дисциплинам)</a:t>
            </a:r>
            <a:endParaRPr lang="ru-RU" sz="2000" dirty="0"/>
          </a:p>
        </p:txBody>
      </p:sp>
      <p:pic>
        <p:nvPicPr>
          <p:cNvPr id="4" name="Picture 4" descr="C:\Users\Администратор\Desktop\млм\Сканировать100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448"/>
          <a:stretch>
            <a:fillRect/>
          </a:stretch>
        </p:blipFill>
        <p:spPr bwMode="auto">
          <a:xfrm>
            <a:off x="2428860" y="1714488"/>
            <a:ext cx="4500594" cy="3035275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071538" y="5286388"/>
            <a:ext cx="76438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Руководство исследовательской работой Степановой </a:t>
            </a:r>
            <a:r>
              <a:rPr lang="ru-RU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Айсиэны</a:t>
            </a:r>
            <a:r>
              <a:rPr lang="ru-RU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(2 бух) в научно-практической конференции «Шаг в будущую профессию», посвященной Году литературы в РФ и Году предпринимательства в РС(Я) среди студентов ГБПОУ РС(Я) «ЯСХТ», 18 ноября 2015 г.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274638"/>
            <a:ext cx="8290778" cy="1143000"/>
          </a:xfrm>
        </p:spPr>
        <p:txBody>
          <a:bodyPr>
            <a:noAutofit/>
          </a:bodyPr>
          <a:lstStyle/>
          <a:p>
            <a:pPr algn="ctr"/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4.Результаты участия обучающихся в выставках,  конкурсах,  олимпиадах,  конференциях, соревнованиях (по преподаваемым профессиональным модулям, междисциплинарным  курсам, дисциплинам)</a:t>
            </a:r>
            <a:endParaRPr lang="ru-RU" sz="1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1538" y="5214950"/>
            <a:ext cx="7786742" cy="1185878"/>
          </a:xfrm>
        </p:spPr>
        <p:txBody>
          <a:bodyPr>
            <a:noAutofit/>
          </a:bodyPr>
          <a:lstStyle/>
          <a:p>
            <a:r>
              <a:rPr lang="ru-RU" sz="18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Подготовка </a:t>
            </a:r>
            <a:r>
              <a:rPr lang="ru-RU" sz="18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победителя</a:t>
            </a:r>
            <a:r>
              <a:rPr lang="ru-RU" sz="18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Багдалысовой</a:t>
            </a:r>
            <a:r>
              <a:rPr lang="ru-RU" sz="18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Айталины</a:t>
            </a:r>
            <a:r>
              <a:rPr lang="ru-RU" sz="18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(1 ЗИО)в аспекте </a:t>
            </a:r>
            <a:r>
              <a:rPr lang="ru-RU" sz="18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«Лучшая грамматика» </a:t>
            </a:r>
            <a:r>
              <a:rPr lang="ru-RU" sz="18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республиканской олимпиаде по  английскому языку среди студентов неязыковых колледжей, 25 марта 2015 г.</a:t>
            </a:r>
          </a:p>
        </p:txBody>
      </p:sp>
      <p:pic>
        <p:nvPicPr>
          <p:cNvPr id="6147" name="Picture 3" descr="C:\Users\Администратор\Desktop\млм\Сканировать1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8" y="1714488"/>
            <a:ext cx="3835659" cy="2689146"/>
          </a:xfrm>
          <a:prstGeom prst="rect">
            <a:avLst/>
          </a:prstGeom>
          <a:noFill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 l="2813" t="6431" r="4598" b="3129"/>
          <a:stretch>
            <a:fillRect/>
          </a:stretch>
        </p:blipFill>
        <p:spPr bwMode="auto">
          <a:xfrm>
            <a:off x="928662" y="2071678"/>
            <a:ext cx="3714776" cy="2653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4.Результаты участия обучающихся в выставках,  конкурсах,  олимпиадах,  конференциях, соревнованиях (по преподаваемым профессиональным модулям, междисциплинарным  курсам, дисциплинам)</a:t>
            </a:r>
            <a:endParaRPr lang="ru-RU" sz="2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14414" y="5143512"/>
            <a:ext cx="7719274" cy="1104888"/>
          </a:xfrm>
        </p:spPr>
        <p:txBody>
          <a:bodyPr>
            <a:normAutofit lnSpcReduction="10000"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место 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команды студентов ЯСХТ в командном зачете  олимпиады по английскому языку среди студентов неязыковых колледжей,2015 г.;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71670" y="428625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0" y="1428736"/>
          <a:ext cx="2500330" cy="3538203"/>
        </p:xfrm>
        <a:graphic>
          <a:graphicData uri="http://schemas.openxmlformats.org/presentationml/2006/ole">
            <p:oleObj spid="_x0000_s3074" name="Acrobat Document" r:id="rId3" imgW="5648241" imgH="7991468" progId="AcroExch.Document.DC">
              <p:embed/>
            </p:oleObj>
          </a:graphicData>
        </a:graphic>
      </p:graphicFrame>
      <p:pic>
        <p:nvPicPr>
          <p:cNvPr id="6" name="Picture 2" descr="C:\Users\Администратор\Desktop\млм\Сканировать100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7950" y="1285860"/>
            <a:ext cx="2500330" cy="3627217"/>
          </a:xfrm>
          <a:prstGeom prst="rect">
            <a:avLst/>
          </a:prstGeom>
          <a:noFill/>
        </p:spPr>
      </p:pic>
      <p:pic>
        <p:nvPicPr>
          <p:cNvPr id="7" name="Picture 2" descr="C:\Users\Администратор\Desktop\Мои документы\фотографии\фотографии для распечатки ОПРК\IMG-20150318-WA003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43174" y="1785926"/>
            <a:ext cx="3548087" cy="26610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74638"/>
            <a:ext cx="8433654" cy="1143000"/>
          </a:xfrm>
        </p:spPr>
        <p:txBody>
          <a:bodyPr>
            <a:noAutofit/>
          </a:bodyPr>
          <a:lstStyle/>
          <a:p>
            <a:pPr algn="ctr"/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4.Результаты участия обучающихся в выставках, конкурсах,  олимпиадах,  конференциях, соревнованиях (по преподаваемым профессиональным модулям, междисциплинарным  курсам, дисциплинам)</a:t>
            </a:r>
            <a:endParaRPr lang="ru-RU" sz="1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0100" y="2285992"/>
            <a:ext cx="4643470" cy="3962408"/>
          </a:xfrm>
        </p:spPr>
        <p:txBody>
          <a:bodyPr>
            <a:normAutofit fontScale="85000" lnSpcReduction="10000"/>
          </a:bodyPr>
          <a:lstStyle/>
          <a:p>
            <a:r>
              <a:rPr lang="ru-RU" sz="31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Руководство исследовательской работой участника </a:t>
            </a:r>
            <a:r>
              <a:rPr lang="en-US" sz="31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XI</a:t>
            </a:r>
            <a:r>
              <a:rPr lang="ru-RU" sz="31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научно-практической конференции студентов «Шаг в будущую профессию», посвященной 100-летию ГБПОУ РС(Я) «Якутский сельскохозяйственный техникум», 17 ноября 2017 г.</a:t>
            </a:r>
          </a:p>
          <a:p>
            <a:endParaRPr lang="ru-RU" dirty="0"/>
          </a:p>
        </p:txBody>
      </p:sp>
      <p:pic>
        <p:nvPicPr>
          <p:cNvPr id="5" name="Picture 5" descr="C:\Users\Администратор\Desktop\млм\Сканировать10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72132" y="1428736"/>
            <a:ext cx="3290372" cy="48362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274638"/>
            <a:ext cx="7498080" cy="725470"/>
          </a:xfrm>
        </p:spPr>
        <p:txBody>
          <a:bodyPr>
            <a:noAutofit/>
          </a:bodyPr>
          <a:lstStyle/>
          <a:p>
            <a:pPr algn="ctr"/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5.Результаты использования новых образовательных технологий </a:t>
            </a:r>
            <a:b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00298" y="3286124"/>
            <a:ext cx="4071966" cy="3571876"/>
          </a:xfrm>
        </p:spPr>
        <p:txBody>
          <a:bodyPr>
            <a:normAutofit fontScale="70000" lnSpcReduction="20000"/>
          </a:bodyPr>
          <a:lstStyle/>
          <a:p>
            <a:r>
              <a:rPr lang="ru-RU" sz="24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Публикация на официальном сайте всероссийского издания «</a:t>
            </a:r>
            <a:r>
              <a:rPr lang="ru-RU" sz="2400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Педразвитие</a:t>
            </a:r>
            <a:r>
              <a:rPr lang="ru-RU" sz="24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 учебно-методический материал. Учебная программа специальности Землеустройство.</a:t>
            </a:r>
            <a:r>
              <a:rPr lang="en-US" sz="24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Веб-адрес</a:t>
            </a:r>
            <a:r>
              <a:rPr lang="ru-RU" sz="24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http://pedrazvitie.ru/servisy/publik/publ?id=6052</a:t>
            </a:r>
            <a:endParaRPr lang="ru-RU" sz="2400" i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Публикация презентации на тему «Модульное обучение»на сайте </a:t>
            </a:r>
            <a:r>
              <a:rPr lang="en-US" sz="24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infouruk.ru </a:t>
            </a:r>
            <a:r>
              <a:rPr lang="ru-RU" sz="24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Веб-адрес</a:t>
            </a:r>
            <a:r>
              <a:rPr lang="ru-RU" sz="24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http://infourok.ru/prezentaciya-na-temu-modulnoe-obuchenie-2280796.html</a:t>
            </a:r>
            <a:endParaRPr lang="ru-RU" sz="2400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Администратор\Desktop\млм\107595 (1)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180" y="3000372"/>
            <a:ext cx="2353994" cy="3327824"/>
          </a:xfrm>
          <a:prstGeom prst="rect">
            <a:avLst/>
          </a:prstGeom>
          <a:noFill/>
        </p:spPr>
      </p:pic>
      <p:pic>
        <p:nvPicPr>
          <p:cNvPr id="5" name="Picture 4" descr="C:\Users\Администратор\Desktop\млм\Сканировать10023.JPG"/>
          <p:cNvPicPr>
            <a:picLocks noChangeAspect="1" noChangeArrowheads="1"/>
          </p:cNvPicPr>
          <p:nvPr/>
        </p:nvPicPr>
        <p:blipFill>
          <a:blip r:embed="rId4" cstate="print">
            <a:lum bright="-10000" contrast="-10000"/>
          </a:blip>
          <a:srcRect/>
          <a:stretch>
            <a:fillRect/>
          </a:stretch>
        </p:blipFill>
        <p:spPr bwMode="auto">
          <a:xfrm>
            <a:off x="6731477" y="2928934"/>
            <a:ext cx="2412523" cy="3482697"/>
          </a:xfrm>
          <a:prstGeom prst="rect">
            <a:avLst/>
          </a:prstGeom>
          <a:noFill/>
        </p:spPr>
      </p:pic>
      <p:sp>
        <p:nvSpPr>
          <p:cNvPr id="6" name="Содержимое 2"/>
          <p:cNvSpPr txBox="1">
            <a:spLocks/>
          </p:cNvSpPr>
          <p:nvPr/>
        </p:nvSpPr>
        <p:spPr>
          <a:xfrm>
            <a:off x="1142976" y="1214422"/>
            <a:ext cx="7500990" cy="1785950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kumimoji="0" lang="ru-RU" sz="21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Использует современные технологии обучения: </a:t>
            </a:r>
            <a:endParaRPr kumimoji="0" lang="en-US" sz="2100" i="1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r>
              <a:rPr kumimoji="0" lang="ru-RU" sz="21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Модульное</a:t>
            </a:r>
          </a:p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r>
              <a:rPr lang="ru-RU" sz="21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Проблемно-поисковый метод обучения</a:t>
            </a:r>
          </a:p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r>
              <a:rPr kumimoji="0" lang="ru-RU" sz="21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Проектный метод </a:t>
            </a:r>
          </a:p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r>
              <a:rPr lang="ru-RU" sz="21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Персональный сайт </a:t>
            </a:r>
            <a:r>
              <a:rPr lang="en-US" sz="21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infourok.ru</a:t>
            </a:r>
            <a:endParaRPr lang="ru-RU" sz="2100" i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r>
              <a:rPr lang="ru-RU" sz="21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Электронное пособие</a:t>
            </a:r>
            <a:r>
              <a:rPr lang="en-US" sz="21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en-US" sz="2100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MyGrammarlab</a:t>
            </a:r>
            <a:r>
              <a:rPr lang="ru-RU" sz="21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en-US" sz="21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издательства </a:t>
            </a:r>
            <a:r>
              <a:rPr lang="en-US" sz="21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Pearson </a:t>
            </a:r>
            <a:endParaRPr lang="ru-RU" sz="2100" i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endParaRPr kumimoji="0" lang="ru-RU" sz="2400" b="0" i="1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endParaRPr kumimoji="0" lang="ru-RU" sz="2400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274638"/>
            <a:ext cx="7498080" cy="725470"/>
          </a:xfrm>
        </p:spPr>
        <p:txBody>
          <a:bodyPr>
            <a:noAutofit/>
          </a:bodyPr>
          <a:lstStyle/>
          <a:p>
            <a:pPr algn="ctr"/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6.Эффективность работы по программно-методическому сопровождению образовательного процесса</a:t>
            </a:r>
            <a:endParaRPr lang="ru-RU" sz="1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0100" y="1447800"/>
            <a:ext cx="7933588" cy="4800600"/>
          </a:xfrm>
        </p:spPr>
        <p:txBody>
          <a:bodyPr>
            <a:noAutofit/>
          </a:bodyPr>
          <a:lstStyle/>
          <a:p>
            <a:r>
              <a:rPr lang="ru-RU" sz="18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Рабочие программы по ФГОС Максимовой Л.М. по преподаваемой  дисциплине соответствуют предъявляемым требованиям по структуре и содержанию. Разработки дополнены дидактическим материалом по различным темам, заданиями для выполнения самостоятельной работы на уроке и внеурочное время, материалами для контроля знаний – вариантами письменных работ, директорских контрольных работ, протокол № 6 от 31 мая 2017г. на заседании ПЦК СГД 2017г., ЯСХТ;</a:t>
            </a:r>
          </a:p>
          <a:p>
            <a:r>
              <a:rPr lang="ru-RU" sz="18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Внесены исправления в  учебные программы по ФГОС по преподаваемой дисциплине, протокол № 9 от 5 мая 2016 г. на заседании ПЦК СГД ЯСХТ</a:t>
            </a:r>
          </a:p>
          <a:p>
            <a:r>
              <a:rPr lang="ru-RU" sz="18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Методические указания по СРС по всем специальностям,  Протокол заседания ПЦК №9 от 31 мая 2017 г.</a:t>
            </a:r>
          </a:p>
          <a:p>
            <a:r>
              <a:rPr lang="ru-RU" sz="18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ФОС по всем специальностям, протокол № 9 от 31 мая 2017г. на заседании ПЦК СГД ЯСХТ</a:t>
            </a:r>
            <a:endParaRPr lang="ru-RU" sz="1800" i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285728"/>
            <a:ext cx="7498080" cy="796908"/>
          </a:xfrm>
        </p:spPr>
        <p:txBody>
          <a:bodyPr>
            <a:noAutofit/>
          </a:bodyPr>
          <a:lstStyle/>
          <a:p>
            <a:pPr algn="ctr"/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6.Эффективность работы по программно-методическому сопровождению образовательного процесса</a:t>
            </a:r>
            <a:endParaRPr lang="ru-RU" sz="1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42976" y="1447800"/>
            <a:ext cx="7790712" cy="4800600"/>
          </a:xfrm>
        </p:spPr>
        <p:txBody>
          <a:bodyPr>
            <a:normAutofit/>
          </a:bodyPr>
          <a:lstStyle/>
          <a:p>
            <a:r>
              <a:rPr lang="ru-RU" sz="24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Методические рекомендации на тему  «Использование современных интерактивных технологий на уроках английского языка», протокол № 5 от 3 марта 2015</a:t>
            </a:r>
          </a:p>
          <a:p>
            <a:r>
              <a:rPr lang="ru-RU" sz="24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Методические рекомендации на тему  «Формирование общих и профессиональных компетенций в обучении иностранному языку», протокол № 6 от 8 апреля 2015</a:t>
            </a:r>
          </a:p>
          <a:p>
            <a:r>
              <a:rPr lang="ru-RU" sz="24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Разработан в соответствии с требованиями учебно-методический комплекс по английскому языку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346076"/>
            <a:ext cx="7498080" cy="796908"/>
          </a:xfrm>
        </p:spPr>
        <p:txBody>
          <a:bodyPr>
            <a:noAutofit/>
          </a:bodyPr>
          <a:lstStyle/>
          <a:p>
            <a:pPr algn="ctr"/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7.Обобщение и распространение в педагогических коллективах опыта практических результатов своей профессиональной деятельности</a:t>
            </a:r>
            <a:endParaRPr lang="ru-RU" sz="1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86314" y="1500174"/>
            <a:ext cx="4000528" cy="4929222"/>
          </a:xfrm>
        </p:spPr>
        <p:txBody>
          <a:bodyPr>
            <a:normAutofit/>
          </a:bodyPr>
          <a:lstStyle/>
          <a:p>
            <a:pPr marL="88900" indent="-6350">
              <a:buNone/>
            </a:pPr>
            <a:r>
              <a:rPr lang="ru-RU" sz="2000" i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региональном уровне: </a:t>
            </a:r>
            <a:r>
              <a:rPr lang="ru-RU" sz="20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Проведен фрагмент открытого урока по теме  «О технологии организации интегрированного урока на материале английского и русского языков» среди участников курсов повышения квалификации по дополнительной профессиональной программе «Актуальные вопросы обучения иностранным языкам в условиях внедрения ФГОС», ГБПОУ РС(Я) «Якутский педагогический колледж им. С.Ф. Гоголева» 3 ноября 2017 г.</a:t>
            </a:r>
            <a:endParaRPr lang="ru-RU" sz="20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Администратор\Desktop\млм\Сканировать1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4071942"/>
            <a:ext cx="3357586" cy="2403786"/>
          </a:xfrm>
          <a:prstGeom prst="rect">
            <a:avLst/>
          </a:prstGeom>
          <a:noFill/>
        </p:spPr>
      </p:pic>
      <p:pic>
        <p:nvPicPr>
          <p:cNvPr id="1026" name="Picture 2" descr="C:\Users\Администратор\Desktop\млм\IMG_3759-14-03-18-10-14.jpeg"/>
          <p:cNvPicPr>
            <a:picLocks noChangeAspect="1" noChangeArrowheads="1"/>
          </p:cNvPicPr>
          <p:nvPr/>
        </p:nvPicPr>
        <p:blipFill>
          <a:blip r:embed="rId3" cstate="print"/>
          <a:srcRect t="19363" b="20624"/>
          <a:stretch>
            <a:fillRect/>
          </a:stretch>
        </p:blipFill>
        <p:spPr bwMode="auto">
          <a:xfrm>
            <a:off x="1214414" y="1500174"/>
            <a:ext cx="3286148" cy="24579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214290"/>
            <a:ext cx="7498080" cy="868346"/>
          </a:xfrm>
        </p:spPr>
        <p:txBody>
          <a:bodyPr>
            <a:noAutofit/>
          </a:bodyPr>
          <a:lstStyle/>
          <a:p>
            <a:pPr algn="ctr"/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7.Обобщение и распространение в педагогических коллективах опыта практических результатов своей профессиональной деятельности</a:t>
            </a:r>
            <a:endParaRPr lang="ru-RU" sz="1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2910" y="4714884"/>
            <a:ext cx="8358246" cy="2143116"/>
          </a:xfrm>
        </p:spPr>
        <p:txBody>
          <a:bodyPr>
            <a:normAutofit fontScale="70000" lnSpcReduction="20000"/>
          </a:bodyPr>
          <a:lstStyle/>
          <a:p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Всероссийская научно-практическая конференция «Качество образования в новых условиях» АУ РС(Я) «Региональный технический колледж» г.Мирный,     23 мая 2013 г. Сертификат участника;</a:t>
            </a:r>
          </a:p>
          <a:p>
            <a:r>
              <a:rPr lang="ru-RU" sz="20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Публикация статьи на тему «Профессиональная компетентность будущего специалиста» в сборнике материалов </a:t>
            </a:r>
            <a:r>
              <a:rPr lang="en-US" sz="20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VII</a:t>
            </a:r>
            <a:r>
              <a:rPr lang="ru-RU" sz="20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межрегиональной научно-практической конференции «</a:t>
            </a:r>
            <a:r>
              <a:rPr lang="ru-RU" sz="2000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Компетентностный</a:t>
            </a:r>
            <a:r>
              <a:rPr lang="ru-RU" sz="20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подход как стратегия модернизации образования». Нерюнгри, 2013 г.</a:t>
            </a:r>
          </a:p>
          <a:p>
            <a:r>
              <a:rPr lang="ru-RU" sz="20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Публикация на тему «Анализ способов перевода национальных блюд с русского на английский для студентов аграрного профиля» в сборнике материалов  </a:t>
            </a:r>
            <a:r>
              <a:rPr lang="en-US" sz="20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IX</a:t>
            </a:r>
            <a:r>
              <a:rPr lang="ru-RU" sz="20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республиканской научно-практической конференции «Наука. Образование. Искусство». Намцы, 2014 г.</a:t>
            </a:r>
            <a:endParaRPr lang="ru-RU" sz="2000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Администратор\Desktop\Сканировать10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68" y="1285860"/>
            <a:ext cx="2214578" cy="3164370"/>
          </a:xfrm>
          <a:prstGeom prst="rect">
            <a:avLst/>
          </a:prstGeom>
          <a:noFill/>
        </p:spPr>
      </p:pic>
      <p:pic>
        <p:nvPicPr>
          <p:cNvPr id="3075" name="Picture 3" descr="C:\Users\Администратор\Desktop\2018-03-13\Сканировать10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074" y="1285860"/>
            <a:ext cx="2222925" cy="3143272"/>
          </a:xfrm>
          <a:prstGeom prst="rect">
            <a:avLst/>
          </a:prstGeom>
          <a:noFill/>
        </p:spPr>
      </p:pic>
      <p:pic>
        <p:nvPicPr>
          <p:cNvPr id="6" name="Picture 2" descr="C:\Users\Администратор\Desktop\2018-02-26\Сканировать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1785926"/>
            <a:ext cx="2928958" cy="201808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274638"/>
            <a:ext cx="7498080" cy="511156"/>
          </a:xfrm>
        </p:spPr>
        <p:txBody>
          <a:bodyPr>
            <a:noAutofit/>
          </a:bodyPr>
          <a:lstStyle/>
          <a:p>
            <a:pPr algn="ctr"/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1.Результаты повышения квалификации по профилю педагогической деятельности в </a:t>
            </a:r>
            <a:r>
              <a:rPr lang="ru-RU" sz="1800" b="1" i="1" dirty="0" err="1" smtClean="0">
                <a:latin typeface="Times New Roman" pitchFamily="18" charset="0"/>
                <a:cs typeface="Times New Roman" pitchFamily="18" charset="0"/>
              </a:rPr>
              <a:t>межаттестационный</a:t>
            </a: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 период  - 346 часов</a:t>
            </a:r>
            <a:endParaRPr lang="ru-RU" sz="1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71934" y="928670"/>
            <a:ext cx="4714908" cy="5372104"/>
          </a:xfrm>
        </p:spPr>
        <p:txBody>
          <a:bodyPr>
            <a:normAutofit lnSpcReduction="10000"/>
          </a:bodyPr>
          <a:lstStyle/>
          <a:p>
            <a:r>
              <a:rPr lang="ru-RU" sz="18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Курсы повышения квалификации для преподавателей английского языка по программе «</a:t>
            </a:r>
            <a:r>
              <a:rPr lang="en-US" sz="18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Teaching and Learning in the Age of Innovative Technologies – </a:t>
            </a:r>
            <a:r>
              <a:rPr lang="ru-RU" sz="18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Преподавание и обучение в эпоху инновационных технологий»  организованный  Российским  представительством британского издательства «Пирсон», в объеме </a:t>
            </a:r>
            <a:r>
              <a:rPr lang="ru-RU" sz="18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32</a:t>
            </a:r>
            <a:r>
              <a:rPr lang="ru-RU" sz="18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часов</a:t>
            </a:r>
            <a:r>
              <a:rPr lang="ru-RU" sz="18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от 09.11.2014 г.</a:t>
            </a:r>
          </a:p>
          <a:p>
            <a:r>
              <a:rPr lang="ru-RU" sz="18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Курсы повышения квалификации «Педагогическое проектирование контрольно-измерительного обеспечения основных профессиональных образовательных программ» АУ ДПО «Институт новых технологий РС(Я)», в объеме </a:t>
            </a:r>
            <a:r>
              <a:rPr lang="ru-RU" sz="18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104 часа</a:t>
            </a:r>
            <a:r>
              <a:rPr lang="ru-RU" sz="18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Свидетельство №Д-13 0013 от 11 февраля 2013 г.</a:t>
            </a:r>
          </a:p>
          <a:p>
            <a:r>
              <a:rPr lang="ru-RU" sz="18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Обучающая программа по методике Совета Европы </a:t>
            </a:r>
            <a:r>
              <a:rPr lang="en-US" sz="18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Spiral</a:t>
            </a:r>
            <a:r>
              <a:rPr lang="ru-RU" sz="18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от 6 июня 2014 г.</a:t>
            </a:r>
          </a:p>
        </p:txBody>
      </p:sp>
      <p:pic>
        <p:nvPicPr>
          <p:cNvPr id="2051" name="Picture 3" descr="C:\Users\Администратор\Desktop\млм\повышение\Сканировать100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928670"/>
            <a:ext cx="1785950" cy="2577224"/>
          </a:xfrm>
          <a:prstGeom prst="rect">
            <a:avLst/>
          </a:prstGeom>
          <a:noFill/>
        </p:spPr>
      </p:pic>
      <p:pic>
        <p:nvPicPr>
          <p:cNvPr id="2052" name="Picture 4" descr="C:\Users\Администратор\Desktop\млм\повышение\Сканировать1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2070063" y="4502177"/>
            <a:ext cx="1717693" cy="2428860"/>
          </a:xfrm>
          <a:prstGeom prst="rect">
            <a:avLst/>
          </a:prstGeom>
          <a:noFill/>
        </p:spPr>
      </p:pic>
      <p:pic>
        <p:nvPicPr>
          <p:cNvPr id="1026" name="Picture 2" descr="C:\Users\Администратор\Desktop\2018-02-26\Сканировать10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699799" y="2586293"/>
            <a:ext cx="2000264" cy="28284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274638"/>
            <a:ext cx="7498080" cy="796908"/>
          </a:xfrm>
        </p:spPr>
        <p:txBody>
          <a:bodyPr>
            <a:noAutofit/>
          </a:bodyPr>
          <a:lstStyle/>
          <a:p>
            <a:pPr algn="ctr"/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7.Обобщение и распространение в педагогических коллективах опыта практических результатов своей профессиональной деятельности</a:t>
            </a:r>
            <a:endParaRPr lang="ru-RU" sz="1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71736" y="1142984"/>
            <a:ext cx="3929090" cy="5715016"/>
          </a:xfrm>
        </p:spPr>
        <p:txBody>
          <a:bodyPr>
            <a:normAutofit lnSpcReduction="10000"/>
          </a:bodyPr>
          <a:lstStyle/>
          <a:p>
            <a:r>
              <a:rPr lang="ru-RU" sz="18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Публикация статьи на тему «Нравственные ценности в структуре ценностного сознания современных студентов» в сборнике материалов международной научно-практической конференции «Современные состояние и перспективы </a:t>
            </a:r>
            <a:r>
              <a:rPr lang="ru-RU" sz="1800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кросс-культурных</a:t>
            </a:r>
            <a:r>
              <a:rPr lang="ru-RU" sz="18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исследований». Якутск, 2013 г.</a:t>
            </a:r>
          </a:p>
          <a:p>
            <a:r>
              <a:rPr lang="ru-RU" sz="18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Публикация на тему «Способы и приемы  перевода с русского на английский язык на примере якутских национальных блюд» в сборнике научных трудов по материалам международной научно-практической конференции «Актуальные вопросы в научной работе и образовательной деятельности. Часть 13». Тамбов, 2013 г.</a:t>
            </a:r>
            <a:endParaRPr lang="ru-RU" sz="1800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Администратор\Desktop\млм\Сканировать100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099302">
            <a:off x="403357" y="2073166"/>
            <a:ext cx="2218591" cy="3141264"/>
          </a:xfrm>
          <a:prstGeom prst="rect">
            <a:avLst/>
          </a:prstGeom>
          <a:noFill/>
        </p:spPr>
      </p:pic>
      <p:pic>
        <p:nvPicPr>
          <p:cNvPr id="2051" name="Picture 3" descr="C:\Users\Администратор\Desktop\млм\Сканировать100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91062">
            <a:off x="6505496" y="2003756"/>
            <a:ext cx="2288491" cy="32402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285728"/>
            <a:ext cx="7498080" cy="939784"/>
          </a:xfrm>
        </p:spPr>
        <p:txBody>
          <a:bodyPr>
            <a:noAutofit/>
          </a:bodyPr>
          <a:lstStyle/>
          <a:p>
            <a:pPr algn="ctr"/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7.Обобщение и распространение в педагогических коллективах опыта практических результатов своей профессиональной деятельности</a:t>
            </a:r>
            <a:endParaRPr lang="ru-RU" sz="1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2910" y="1357298"/>
            <a:ext cx="4071966" cy="4643470"/>
          </a:xfrm>
        </p:spPr>
        <p:txBody>
          <a:bodyPr>
            <a:normAutofit lnSpcReduction="10000"/>
          </a:bodyPr>
          <a:lstStyle/>
          <a:p>
            <a:r>
              <a:rPr lang="ru-RU" sz="2000" i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всероссийском уровне :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Методическая разработка «Нравственные ценности в структуре ценностного сознания современных студентов»;</a:t>
            </a:r>
          </a:p>
          <a:p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Методическая разработка «Способы и приемы перевода с русского на английский язык на примере якутских национальных блюд»;</a:t>
            </a:r>
          </a:p>
          <a:p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Методическая разработка «Профессиональная компетентность будущего специалиста»</a:t>
            </a:r>
          </a:p>
        </p:txBody>
      </p:sp>
      <p:pic>
        <p:nvPicPr>
          <p:cNvPr id="8198" name="Picture 6" descr="C:\Users\Администратор\Desktop\млм\Сканировать100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16" y="1285860"/>
            <a:ext cx="1901574" cy="2727472"/>
          </a:xfrm>
          <a:prstGeom prst="rect">
            <a:avLst/>
          </a:prstGeom>
          <a:noFill/>
        </p:spPr>
      </p:pic>
      <p:pic>
        <p:nvPicPr>
          <p:cNvPr id="8197" name="Picture 5" descr="C:\Users\Администратор\Desktop\млм\Сканировать100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2285992"/>
            <a:ext cx="1887078" cy="2714644"/>
          </a:xfrm>
          <a:prstGeom prst="rect">
            <a:avLst/>
          </a:prstGeom>
          <a:noFill/>
        </p:spPr>
      </p:pic>
      <p:pic>
        <p:nvPicPr>
          <p:cNvPr id="8195" name="Picture 3" descr="C:\Users\Администратор\Desktop\млм\Сканировать100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48" y="4000504"/>
            <a:ext cx="1845402" cy="26521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488952"/>
            <a:ext cx="7498080" cy="725470"/>
          </a:xfrm>
        </p:spPr>
        <p:txBody>
          <a:bodyPr>
            <a:noAutofit/>
          </a:bodyPr>
          <a:lstStyle/>
          <a:p>
            <a:pPr algn="ctr"/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8. Результаты личного участия и продуктивность методической деятельности преподавателя</a:t>
            </a:r>
            <a:endParaRPr lang="ru-RU" sz="1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14414" y="5000636"/>
            <a:ext cx="7498080" cy="785818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18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Заведующий отделением подготовки руководящих кадров ГБПОУ РС(Я) «Якутский сельскохозяйственный техникум»</a:t>
            </a:r>
          </a:p>
          <a:p>
            <a:pPr algn="ctr">
              <a:buNone/>
            </a:pPr>
            <a:r>
              <a:rPr lang="ru-RU" sz="18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 2010 по настоящее время</a:t>
            </a:r>
            <a:endParaRPr lang="ru-RU" sz="1800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Z:\ОПРК 413\МЛМ\предзащита jpeg\DSC_6434.jpg"/>
          <p:cNvPicPr>
            <a:picLocks noChangeAspect="1" noChangeArrowheads="1"/>
          </p:cNvPicPr>
          <p:nvPr/>
        </p:nvPicPr>
        <p:blipFill>
          <a:blip r:embed="rId2" cstate="print"/>
          <a:srcRect t="15580" b="23754"/>
          <a:stretch>
            <a:fillRect/>
          </a:stretch>
        </p:blipFill>
        <p:spPr bwMode="auto">
          <a:xfrm>
            <a:off x="1071538" y="1595111"/>
            <a:ext cx="7558133" cy="30515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74638"/>
            <a:ext cx="8362216" cy="1143000"/>
          </a:xfrm>
        </p:spPr>
        <p:txBody>
          <a:bodyPr>
            <a:noAutofit/>
          </a:bodyPr>
          <a:lstStyle/>
          <a:p>
            <a:pPr algn="ctr"/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8. Результаты личного участия и продуктивность методической деятельности преподавателя</a:t>
            </a:r>
            <a:b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(работа в качестве председателя и члена экспертных комиссий педагогических чтений, конкурсов</a:t>
            </a:r>
            <a:endParaRPr lang="ru-RU" sz="1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500174"/>
            <a:ext cx="5072098" cy="5072098"/>
          </a:xfrm>
        </p:spPr>
        <p:txBody>
          <a:bodyPr>
            <a:normAutofit fontScale="62500" lnSpcReduction="20000"/>
          </a:bodyPr>
          <a:lstStyle/>
          <a:p>
            <a:r>
              <a:rPr lang="ru-RU" sz="2600" i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уровне образовательной организации:</a:t>
            </a:r>
          </a:p>
          <a:p>
            <a:r>
              <a:rPr lang="ru-RU" sz="2600" i="1" dirty="0" smtClean="0">
                <a:latin typeface="Times New Roman" pitchFamily="18" charset="0"/>
                <a:cs typeface="Times New Roman" pitchFamily="18" charset="0"/>
              </a:rPr>
              <a:t>Член экспертной комиссии Конкурса профессионального мастерства «Преподаватель года ЯСХТ-2014»  ГОБУ РС(Я) «Якутский </a:t>
            </a:r>
            <a:r>
              <a:rPr lang="ru-RU" sz="2600" i="1" dirty="0" err="1" smtClean="0">
                <a:latin typeface="Times New Roman" pitchFamily="18" charset="0"/>
                <a:cs typeface="Times New Roman" pitchFamily="18" charset="0"/>
              </a:rPr>
              <a:t>сельскохяйственный</a:t>
            </a:r>
            <a:r>
              <a:rPr lang="ru-RU" sz="2600" i="1" dirty="0" smtClean="0">
                <a:latin typeface="Times New Roman" pitchFamily="18" charset="0"/>
                <a:cs typeface="Times New Roman" pitchFamily="18" charset="0"/>
              </a:rPr>
              <a:t> техникум», 30 ноября 2013 г. – сертификат;</a:t>
            </a:r>
          </a:p>
          <a:p>
            <a:r>
              <a:rPr lang="ru-RU" sz="26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Член экспертной комиссии  </a:t>
            </a:r>
            <a:r>
              <a:rPr lang="en-US" sz="26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6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этапа </a:t>
            </a:r>
            <a:r>
              <a:rPr lang="en-US" sz="26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ru-RU" sz="26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научно-практической конференции «Шаг в будущую профессию», посвященный 95-летию С.П.Данилова среди студентов ГБПОУ РС(Я) «ЯСХТ», 23 ноября 2016 г.– сертификат;</a:t>
            </a:r>
          </a:p>
          <a:p>
            <a:r>
              <a:rPr lang="ru-RU" sz="26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Член экспертной комиссии при аттестации педагогических работников техникума (2013-2018гг.)</a:t>
            </a:r>
          </a:p>
          <a:p>
            <a:r>
              <a:rPr lang="ru-RU" sz="26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Член Совета по профилактике правонарушений студентов техникума (2013-2018 гг.)</a:t>
            </a:r>
          </a:p>
          <a:p>
            <a:r>
              <a:rPr lang="ru-RU" sz="26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внедряет инновационный образовательный проект  </a:t>
            </a:r>
            <a:r>
              <a:rPr lang="ru-RU" sz="26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"Применение тандем-метода и </a:t>
            </a:r>
            <a:r>
              <a:rPr lang="ru-RU" sz="26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Дальтен-плана</a:t>
            </a:r>
            <a:r>
              <a:rPr lang="ru-RU" sz="26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для развития у студентов профессионального английского языка"</a:t>
            </a:r>
          </a:p>
          <a:p>
            <a:endParaRPr lang="ru-RU" sz="24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9" name="Picture 3" descr="C:\Users\Администратор\Desktop\млм\Сканировать1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9256" y="1468107"/>
            <a:ext cx="3500462" cy="2290771"/>
          </a:xfrm>
          <a:prstGeom prst="rect">
            <a:avLst/>
          </a:prstGeom>
          <a:noFill/>
        </p:spPr>
      </p:pic>
      <p:pic>
        <p:nvPicPr>
          <p:cNvPr id="7" name="Picture 4" descr="C:\Users\Администратор\Desktop\млм\Сканировать100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3929066"/>
            <a:ext cx="3500462" cy="25630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74638"/>
            <a:ext cx="8362216" cy="1143000"/>
          </a:xfrm>
        </p:spPr>
        <p:txBody>
          <a:bodyPr>
            <a:noAutofit/>
          </a:bodyPr>
          <a:lstStyle/>
          <a:p>
            <a:pPr algn="ctr"/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8. Результаты личного участия и продуктивность методической деятельности преподавателя</a:t>
            </a:r>
            <a:b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(работа в качестве председателя и члена экспертных комиссий педагогических чтений, конкурсов</a:t>
            </a:r>
            <a:endParaRPr lang="ru-RU" sz="1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714488"/>
            <a:ext cx="4286280" cy="4857784"/>
          </a:xfrm>
        </p:spPr>
        <p:txBody>
          <a:bodyPr>
            <a:noAutofit/>
          </a:bodyPr>
          <a:lstStyle/>
          <a:p>
            <a:pPr marL="265113" indent="-182563"/>
            <a:r>
              <a:rPr lang="ru-RU" sz="1600" b="1" i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 региональном уровне :</a:t>
            </a:r>
          </a:p>
          <a:p>
            <a:pPr marL="265113" indent="-182563"/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Член экспертной комиссии  Республиканских педагогических чтений «Профессионализм педагога как фактор повышения качества профессионального образования» в направлении «Современные педагогические технологии как инструмент обеспечения качества образования» ГБПОУ РС(Я) «ЯСХТ», 25 ноября 2015 г. - сертификат;</a:t>
            </a:r>
          </a:p>
          <a:p>
            <a:pPr marL="265113" indent="-182563"/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Член экспертной комиссии Республиканской научно-практической конференции «Актуальные проблемы и перспективы развития агропромышленного комплекса Якутии» ГБПОУ РС(Я) «ЯСХТ» ,28 марта 2015 г. – сертификат;</a:t>
            </a:r>
          </a:p>
          <a:p>
            <a:pPr marL="265113" indent="-182563"/>
            <a:endParaRPr lang="ru-RU" sz="1600" i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/>
          <a:srcRect l="29689" t="34825" r="28098" b="25647"/>
          <a:stretch>
            <a:fillRect/>
          </a:stretch>
        </p:blipFill>
        <p:spPr bwMode="auto">
          <a:xfrm>
            <a:off x="5715008" y="4214818"/>
            <a:ext cx="3143240" cy="2409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C:\Users\Администратор\Desktop\млм\Сканировать10004.JPG"/>
          <p:cNvPicPr>
            <a:picLocks noChangeAspect="1" noChangeArrowheads="1"/>
          </p:cNvPicPr>
          <p:nvPr/>
        </p:nvPicPr>
        <p:blipFill>
          <a:blip r:embed="rId3" cstate="print"/>
          <a:srcRect r="1721" b="3414"/>
          <a:stretch>
            <a:fillRect/>
          </a:stretch>
        </p:blipFill>
        <p:spPr bwMode="auto">
          <a:xfrm>
            <a:off x="4786314" y="2714620"/>
            <a:ext cx="2857520" cy="2088187"/>
          </a:xfrm>
          <a:prstGeom prst="rect">
            <a:avLst/>
          </a:prstGeom>
          <a:noFill/>
        </p:spPr>
      </p:pic>
      <p:pic>
        <p:nvPicPr>
          <p:cNvPr id="10245" name="Picture 5" descr="C:\Users\Администратор\Desktop\млм\Сканировать100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60" y="1428736"/>
            <a:ext cx="2731999" cy="19251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274638"/>
            <a:ext cx="8290778" cy="1143000"/>
          </a:xfrm>
        </p:spPr>
        <p:txBody>
          <a:bodyPr>
            <a:noAutofit/>
          </a:bodyPr>
          <a:lstStyle/>
          <a:p>
            <a:pPr algn="ctr"/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8. Результаты личного участия и продуктивность методической деятельности преподавателя</a:t>
            </a:r>
            <a:b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(работа в качестве председателя и члена экспертных комиссий педагогических чтений, конкурсов</a:t>
            </a:r>
            <a:endParaRPr lang="ru-RU" sz="1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429124" y="1714488"/>
            <a:ext cx="4504564" cy="4929222"/>
          </a:xfrm>
        </p:spPr>
        <p:txBody>
          <a:bodyPr>
            <a:normAutofit fontScale="47500" lnSpcReduction="20000"/>
          </a:bodyPr>
          <a:lstStyle/>
          <a:p>
            <a:r>
              <a:rPr lang="ru-RU" sz="3400" b="1" i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 региональном уровне :</a:t>
            </a:r>
          </a:p>
          <a:p>
            <a:r>
              <a:rPr lang="ru-RU" sz="34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Член экспертной комиссии Республиканских педагогических чтений «Проблемы и перспективы реализации </a:t>
            </a:r>
            <a:r>
              <a:rPr lang="ru-RU" sz="3400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компетентностного</a:t>
            </a:r>
            <a:r>
              <a:rPr lang="ru-RU" sz="34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подхода к обучению в учреждениях среднего профессионального образования» в направлении «Социально-педагогическое сопровождение профессионального образования» ГБПОУ РС(Я) «ЯСХТ», 16 ноября 2016 г. – сертификат;</a:t>
            </a:r>
          </a:p>
          <a:p>
            <a:r>
              <a:rPr lang="ru-RU" sz="34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Член экспертной комиссии Республиканских педагогических чтений «Проблемы и перспективы реализации </a:t>
            </a:r>
            <a:r>
              <a:rPr lang="ru-RU" sz="3400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компетентностного</a:t>
            </a:r>
            <a:r>
              <a:rPr lang="ru-RU" sz="34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подхода к обучению в учреждениях среднего профессионального образования», посвященных 100-летию ГБПОУ РС(Я) «ЯСХТ» в направлении «Инновационные педагогические технологии как основа достижения качественного образовательного результата», 16 ноября 2017 г. – сертификат;</a:t>
            </a:r>
          </a:p>
          <a:p>
            <a:endParaRPr lang="ru-RU" dirty="0"/>
          </a:p>
        </p:txBody>
      </p:sp>
      <p:pic>
        <p:nvPicPr>
          <p:cNvPr id="4" name="Picture 2" descr="C:\Users\Администратор\Desktop\млм\Сканировать10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285860"/>
            <a:ext cx="1968280" cy="2895595"/>
          </a:xfrm>
          <a:prstGeom prst="rect">
            <a:avLst/>
          </a:prstGeom>
          <a:noFill/>
        </p:spPr>
      </p:pic>
      <p:pic>
        <p:nvPicPr>
          <p:cNvPr id="5" name="Picture 3" descr="C:\Users\Администратор\Desktop\млм\Сканировать10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3782915"/>
            <a:ext cx="3929090" cy="28607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274638"/>
            <a:ext cx="7498080" cy="725470"/>
          </a:xfrm>
        </p:spPr>
        <p:txBody>
          <a:bodyPr>
            <a:noAutofit/>
          </a:bodyPr>
          <a:lstStyle/>
          <a:p>
            <a:pPr algn="ctr"/>
            <a:r>
              <a:rPr lang="sah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 Результаты личного участия в конкурсах (выставках) профессионального мастерства</a:t>
            </a:r>
            <a:endParaRPr lang="ru-RU" sz="1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43438" y="1428736"/>
            <a:ext cx="4290250" cy="5033978"/>
          </a:xfrm>
        </p:spPr>
        <p:txBody>
          <a:bodyPr>
            <a:normAutofit/>
          </a:bodyPr>
          <a:lstStyle/>
          <a:p>
            <a:pPr marL="88900" indent="-6350">
              <a:buNone/>
            </a:pPr>
            <a:r>
              <a:rPr lang="ru-RU" sz="24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Приняла участие в Международном проекте Фонда поддержки языковой культуры граждан  «Тотальный диктант» –</a:t>
            </a:r>
          </a:p>
          <a:p>
            <a:pPr marL="365125" indent="-282575">
              <a:buNone/>
            </a:pPr>
            <a:r>
              <a:rPr lang="ru-RU" sz="24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Сертификат, 2017 г..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12290" name="Picture 2" descr="C:\Users\Администратор\Desktop\млм\Сканировать1 (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214422"/>
            <a:ext cx="3429024" cy="49169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274638"/>
            <a:ext cx="7498080" cy="796908"/>
          </a:xfrm>
        </p:spPr>
        <p:txBody>
          <a:bodyPr>
            <a:noAutofit/>
          </a:bodyPr>
          <a:lstStyle/>
          <a:p>
            <a:pPr algn="ctr"/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10. Поощрения за профессиональную деятельность    </a:t>
            </a:r>
            <a:endParaRPr lang="ru-RU" sz="1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143372" y="1447800"/>
            <a:ext cx="4790316" cy="4800600"/>
          </a:xfrm>
        </p:spPr>
        <p:txBody>
          <a:bodyPr>
            <a:normAutofit fontScale="70000" lnSpcReduction="20000"/>
          </a:bodyPr>
          <a:lstStyle/>
          <a:p>
            <a:r>
              <a:rPr lang="ru-RU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Благодарственное письмо ГБПОУ РС(Я) «ЯСХТ» за активное участие и качественную подготовку студентов на научно-практической конференции «Шаг в будущую профессию». Якутск, 2013 г.</a:t>
            </a:r>
          </a:p>
          <a:p>
            <a:r>
              <a:rPr lang="ru-RU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Благодарственное письмо Совета директоров ССУЗ РС (Я) за участие в работе экспертной комиссии городских педагогических чтениях «Современные подходы к обучению и воспитанию специалистов в учреждениях СПО: проблемы, опыт, перспективы». Якутск, 2013 г.</a:t>
            </a:r>
            <a:endParaRPr lang="ru-RU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C:\Users\Администратор\Desktop\млм\Сканировать1 (5).JPG"/>
          <p:cNvPicPr>
            <a:picLocks noChangeAspect="1" noChangeArrowheads="1"/>
          </p:cNvPicPr>
          <p:nvPr/>
        </p:nvPicPr>
        <p:blipFill>
          <a:blip r:embed="rId2" cstate="print"/>
          <a:srcRect r="1919" b="1984"/>
          <a:stretch>
            <a:fillRect/>
          </a:stretch>
        </p:blipFill>
        <p:spPr bwMode="auto">
          <a:xfrm>
            <a:off x="428596" y="1214422"/>
            <a:ext cx="2286017" cy="3230352"/>
          </a:xfrm>
          <a:prstGeom prst="rect">
            <a:avLst/>
          </a:prstGeom>
          <a:noFill/>
        </p:spPr>
      </p:pic>
      <p:pic>
        <p:nvPicPr>
          <p:cNvPr id="13315" name="Picture 3" descr="C:\Users\Администратор\Desktop\млм\Сканировать100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32" y="3429331"/>
            <a:ext cx="2071702" cy="30000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274638"/>
            <a:ext cx="7498080" cy="725470"/>
          </a:xfrm>
        </p:spPr>
        <p:txBody>
          <a:bodyPr>
            <a:noAutofit/>
          </a:bodyPr>
          <a:lstStyle/>
          <a:p>
            <a:pPr algn="ctr"/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10. Поощрения за профессиональную деятельность  </a:t>
            </a:r>
            <a:endParaRPr lang="ru-RU" sz="1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4000504"/>
            <a:ext cx="8362216" cy="2500330"/>
          </a:xfrm>
        </p:spPr>
        <p:txBody>
          <a:bodyPr>
            <a:normAutofit fontScale="85000" lnSpcReduction="20000"/>
          </a:bodyPr>
          <a:lstStyle/>
          <a:p>
            <a:r>
              <a:rPr lang="ru-RU" sz="20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Благодарственное письмо Совета директоров ССУЗ РС(Я) за активное участие в работе экспертной комиссии республиканских педагогических чтений «Профессионализм педагога как фактор повышения качества профессионального образования». Якутск, 2014 г.</a:t>
            </a:r>
          </a:p>
          <a:p>
            <a:r>
              <a:rPr lang="ru-RU" sz="20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Благодарственное письмо ГБПОУ РС(Я) «ЯСХТ» за активное участие в работе экспертной комиссии НПК «Шаг в будущую профессию» среди студентов ГБПОУ РС(Я) «ЯСХТ». Якутск, 2014 г.</a:t>
            </a:r>
          </a:p>
          <a:p>
            <a:r>
              <a:rPr lang="ru-RU" sz="20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Благодарственное письмо ГБПОУ РС(Я) «ЯСХТ» за подготовку студентов в республиканской олимпиаде по английскому языку  неязыковых колледжей. Якутск, 2015 г.</a:t>
            </a:r>
            <a:endParaRPr lang="ru-RU" sz="2000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 descr="C:\Users\Администратор\Desktop\млм\Сканировать100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1071546"/>
            <a:ext cx="1933723" cy="2786082"/>
          </a:xfrm>
          <a:prstGeom prst="rect">
            <a:avLst/>
          </a:prstGeom>
          <a:noFill/>
        </p:spPr>
      </p:pic>
      <p:pic>
        <p:nvPicPr>
          <p:cNvPr id="14339" name="Picture 3" descr="C:\Users\Администратор\Desktop\млм\Сканировать100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1071546"/>
            <a:ext cx="1999644" cy="2857519"/>
          </a:xfrm>
          <a:prstGeom prst="rect">
            <a:avLst/>
          </a:prstGeom>
          <a:noFill/>
        </p:spPr>
      </p:pic>
      <p:pic>
        <p:nvPicPr>
          <p:cNvPr id="14341" name="Picture 5" descr="C:\Users\Администратор\Desktop\млм\Сканировать100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12" y="1071546"/>
            <a:ext cx="1926107" cy="27860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274638"/>
            <a:ext cx="7498080" cy="796908"/>
          </a:xfrm>
        </p:spPr>
        <p:txBody>
          <a:bodyPr>
            <a:noAutofit/>
          </a:bodyPr>
          <a:lstStyle/>
          <a:p>
            <a:pPr algn="ctr"/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10. Поощрения за профессиональную деятельность </a:t>
            </a:r>
            <a:endParaRPr lang="ru-RU" sz="1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357686" y="1447800"/>
            <a:ext cx="4576002" cy="4800600"/>
          </a:xfrm>
        </p:spPr>
        <p:txBody>
          <a:bodyPr>
            <a:normAutofit fontScale="62500" lnSpcReduction="20000"/>
          </a:bodyPr>
          <a:lstStyle/>
          <a:p>
            <a:r>
              <a:rPr lang="ru-RU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Благодарственное письмо МКУ «Управление образования» МО «</a:t>
            </a:r>
            <a:r>
              <a:rPr lang="ru-RU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Кобяйский</a:t>
            </a:r>
            <a:r>
              <a:rPr lang="ru-RU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улус (район)» РС(Я) за многолетний добросовестный труд в системе образования </a:t>
            </a:r>
            <a:r>
              <a:rPr lang="ru-RU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Кобяйского</a:t>
            </a:r>
            <a:r>
              <a:rPr lang="ru-RU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улуса, преданность благородной профессии, неоценимый вклад в развитие системы образования </a:t>
            </a:r>
            <a:r>
              <a:rPr lang="ru-RU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Кобяйского</a:t>
            </a:r>
            <a:r>
              <a:rPr lang="ru-RU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улуса. </a:t>
            </a:r>
            <a:r>
              <a:rPr lang="ru-RU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Сангар</a:t>
            </a:r>
            <a:r>
              <a:rPr lang="ru-RU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2015 г.</a:t>
            </a:r>
          </a:p>
          <a:p>
            <a:r>
              <a:rPr lang="ru-RU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Благодарность Главы МО «</a:t>
            </a:r>
            <a:r>
              <a:rPr lang="ru-RU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Кобяйский</a:t>
            </a:r>
            <a:r>
              <a:rPr lang="ru-RU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улус (район)» с 90-летним юбилеем системы образования </a:t>
            </a:r>
            <a:r>
              <a:rPr lang="ru-RU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Кобяйского</a:t>
            </a:r>
            <a:r>
              <a:rPr lang="ru-RU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улуса за высокий профессионализм и компетентность, целеустремленность и кропотливый труд. </a:t>
            </a:r>
            <a:r>
              <a:rPr lang="ru-RU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Сангар</a:t>
            </a:r>
            <a:r>
              <a:rPr lang="ru-RU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2017 г.</a:t>
            </a:r>
            <a:endParaRPr lang="ru-RU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C:\Users\Администратор\Desktop\млм\Сканировать1 (6).JPG"/>
          <p:cNvPicPr>
            <a:picLocks noChangeAspect="1" noChangeArrowheads="1"/>
          </p:cNvPicPr>
          <p:nvPr/>
        </p:nvPicPr>
        <p:blipFill>
          <a:blip r:embed="rId2" cstate="print"/>
          <a:srcRect t="2173" r="5644" b="3579"/>
          <a:stretch>
            <a:fillRect/>
          </a:stretch>
        </p:blipFill>
        <p:spPr bwMode="auto">
          <a:xfrm>
            <a:off x="285720" y="1285860"/>
            <a:ext cx="2357454" cy="3329680"/>
          </a:xfrm>
          <a:prstGeom prst="rect">
            <a:avLst/>
          </a:prstGeom>
          <a:noFill/>
        </p:spPr>
      </p:pic>
      <p:pic>
        <p:nvPicPr>
          <p:cNvPr id="5" name="Picture 4" descr="C:\Users\Администратор\Desktop\2018-02-26\Сканировать10001.JPG"/>
          <p:cNvPicPr>
            <a:picLocks noChangeAspect="1" noChangeArrowheads="1"/>
          </p:cNvPicPr>
          <p:nvPr/>
        </p:nvPicPr>
        <p:blipFill>
          <a:blip r:embed="rId3" cstate="print"/>
          <a:srcRect t="1983" r="4640" b="1900"/>
          <a:stretch>
            <a:fillRect/>
          </a:stretch>
        </p:blipFill>
        <p:spPr bwMode="auto">
          <a:xfrm>
            <a:off x="2000232" y="3071810"/>
            <a:ext cx="2428892" cy="34617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285728"/>
            <a:ext cx="7498080" cy="725470"/>
          </a:xfrm>
        </p:spPr>
        <p:txBody>
          <a:bodyPr>
            <a:noAutofit/>
          </a:bodyPr>
          <a:lstStyle/>
          <a:p>
            <a:pPr algn="ctr"/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1.Результаты повышения квалификации по профилю педагогической деятельности в </a:t>
            </a:r>
            <a:r>
              <a:rPr lang="ru-RU" sz="1800" b="1" i="1" dirty="0" err="1" smtClean="0">
                <a:latin typeface="Times New Roman" pitchFamily="18" charset="0"/>
                <a:cs typeface="Times New Roman" pitchFamily="18" charset="0"/>
              </a:rPr>
              <a:t>межаттестационный</a:t>
            </a: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 период  - 346 часов</a:t>
            </a:r>
            <a:endParaRPr lang="ru-RU" sz="1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143240" y="1285860"/>
            <a:ext cx="5790448" cy="5286412"/>
          </a:xfrm>
        </p:spPr>
        <p:txBody>
          <a:bodyPr>
            <a:normAutofit fontScale="85000" lnSpcReduction="20000"/>
          </a:bodyPr>
          <a:lstStyle/>
          <a:p>
            <a:r>
              <a:rPr lang="ru-RU" sz="20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Обучение по теме «Организация образовательного процесса в рамках реализации ФГОС 3+ СПО. Проведение ГИА. Формирование ФОС» ГБПОУ РС(Я) «Якутский педагогический колледж </a:t>
            </a:r>
            <a:r>
              <a:rPr lang="ru-RU" sz="2000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им.С.Ф.Гоголева</a:t>
            </a:r>
            <a:r>
              <a:rPr lang="ru-RU" sz="20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», в объеме </a:t>
            </a:r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16 часа </a:t>
            </a:r>
            <a:r>
              <a:rPr lang="ru-RU" sz="20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 20.11.2015 г.</a:t>
            </a:r>
          </a:p>
          <a:p>
            <a:r>
              <a:rPr lang="ru-RU" sz="20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Курсы повышения квалификации «Организационно-правовые вопросы получения среднего профессионального образования и профессионального обучения лицами с ограниченными возможностями здоровья и инвалидностью» ГАУ ДПО РС(Я) «Институт развития профессионального образования», в объеме </a:t>
            </a:r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32 часа</a:t>
            </a:r>
            <a:r>
              <a:rPr lang="ru-RU" sz="20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Удостоверение 140400003823, регистр.№646 от 25 мая 2017 г.</a:t>
            </a:r>
          </a:p>
          <a:p>
            <a:r>
              <a:rPr lang="ru-RU" sz="20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Курсы повышения квалификации «Механизмы </a:t>
            </a:r>
            <a:r>
              <a:rPr lang="ru-RU" sz="2000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нормативно-подушевого</a:t>
            </a:r>
            <a:r>
              <a:rPr lang="ru-RU" sz="20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финансирования при реализации адаптированных образовательных программ среднего профессионального образования для инвалидов и обучающихся с ограниченными возможностями здоровья» ГАОУ ВО города Москвы «Московский городской педагогический университет», в объеме </a:t>
            </a:r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72 часа</a:t>
            </a:r>
            <a:r>
              <a:rPr lang="ru-RU" sz="20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Удостоверение 17110/28 от 31 мая 2017 г.</a:t>
            </a:r>
          </a:p>
        </p:txBody>
      </p:sp>
      <p:pic>
        <p:nvPicPr>
          <p:cNvPr id="4" name="Picture 5" descr="C:\Users\Администратор\Desktop\млм\повышение\Сканировать10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082197"/>
            <a:ext cx="2714644" cy="1934797"/>
          </a:xfrm>
          <a:prstGeom prst="rect">
            <a:avLst/>
          </a:prstGeom>
          <a:noFill/>
        </p:spPr>
      </p:pic>
      <p:pic>
        <p:nvPicPr>
          <p:cNvPr id="2050" name="Picture 2" descr="C:\Users\Администратор\Desktop\млм\повышение\Сканировать100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009447" y="2705273"/>
            <a:ext cx="1624379" cy="2357454"/>
          </a:xfrm>
          <a:prstGeom prst="rect">
            <a:avLst/>
          </a:prstGeom>
          <a:noFill/>
        </p:spPr>
      </p:pic>
      <p:pic>
        <p:nvPicPr>
          <p:cNvPr id="2051" name="Picture 3" descr="C:\Users\Администратор\Desktop\млм\повышение\Сканировать100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939914" y="4417880"/>
            <a:ext cx="1692008" cy="24288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274638"/>
            <a:ext cx="7498080" cy="796908"/>
          </a:xfrm>
        </p:spPr>
        <p:txBody>
          <a:bodyPr>
            <a:noAutofit/>
          </a:bodyPr>
          <a:lstStyle/>
          <a:p>
            <a:pPr algn="ctr"/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10. Поощрения за профессиональную деятельность  </a:t>
            </a:r>
            <a:endParaRPr lang="ru-RU" sz="1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1538" y="4500570"/>
            <a:ext cx="7498080" cy="2071702"/>
          </a:xfrm>
        </p:spPr>
        <p:txBody>
          <a:bodyPr>
            <a:normAutofit/>
          </a:bodyPr>
          <a:lstStyle/>
          <a:p>
            <a:r>
              <a:rPr lang="ru-RU" sz="18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Грамота ГБПОУ РС(Я) «ЯСХТ» за качественную подготовку студентов к участию в Республиканской олимпиаде по английскому языку. Якутск, 2015 г.</a:t>
            </a:r>
          </a:p>
          <a:p>
            <a:r>
              <a:rPr lang="ru-RU" sz="18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Благодарственное письмо ГБПОУ РС(Я) «ЯСХТ» за активное участие в организации и проведении Республиканской олимпиады по английскому языку среди студентов ССУЗ СПО. Якутск, 2015 г.</a:t>
            </a:r>
            <a:endParaRPr lang="ru-RU" sz="1800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 descr="C:\Users\Администратор\Desktop\млм\Сканировать10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1428736"/>
            <a:ext cx="2004522" cy="2857520"/>
          </a:xfrm>
          <a:prstGeom prst="rect">
            <a:avLst/>
          </a:prstGeom>
          <a:noFill/>
        </p:spPr>
      </p:pic>
      <p:pic>
        <p:nvPicPr>
          <p:cNvPr id="15365" name="Picture 5" descr="C:\Users\Администратор\Desktop\млм\Сканировать100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1357298"/>
            <a:ext cx="2115790" cy="30590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3010" y="274638"/>
            <a:ext cx="7498080" cy="796908"/>
          </a:xfrm>
        </p:spPr>
        <p:txBody>
          <a:bodyPr>
            <a:noAutofit/>
          </a:bodyPr>
          <a:lstStyle/>
          <a:p>
            <a:pPr algn="ctr"/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10. Поощрения за профессиональную деятельность </a:t>
            </a:r>
            <a:endParaRPr lang="ru-RU" sz="1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429124" y="1142984"/>
            <a:ext cx="4433126" cy="5053034"/>
          </a:xfrm>
        </p:spPr>
        <p:txBody>
          <a:bodyPr>
            <a:noAutofit/>
          </a:bodyPr>
          <a:lstStyle/>
          <a:p>
            <a:r>
              <a:rPr lang="ru-RU" sz="18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Благодарственное письмо Министерство профессионального образования, подготовки и расстановки кадров РС(Я) за активное участие в качестве эксперта и объективную оценку работ участников республиканской НПК «Актуальные проблемы и перспективы развития агропромышленного комплекса Якутии». Якутск, 2015 г.</a:t>
            </a:r>
          </a:p>
          <a:p>
            <a:r>
              <a:rPr lang="ru-RU" sz="18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Благодарственное письмо ГБПОУ РС(Я) «ЯСХТ» за многолетний добросовестный труд в области среднего профессионального образования и большой вклад в деле подготовки специалистов и руководящих кадров агропромышленного комплекса РС(Я). Якутск, 2015 г.</a:t>
            </a:r>
          </a:p>
          <a:p>
            <a:endParaRPr lang="ru-RU" sz="1800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7" name="Picture 3" descr="C:\Users\Администратор\Desktop\млм\Сканировать100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3286124"/>
            <a:ext cx="2153283" cy="3071834"/>
          </a:xfrm>
          <a:prstGeom prst="rect">
            <a:avLst/>
          </a:prstGeom>
          <a:noFill/>
        </p:spPr>
      </p:pic>
      <p:pic>
        <p:nvPicPr>
          <p:cNvPr id="16386" name="Picture 2" descr="C:\Users\Администратор\Desktop\млм\Сканировать100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142984"/>
            <a:ext cx="2180030" cy="31245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C:\Users\Администратор\Desktop\млм\Сканировать100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0412" y="642918"/>
            <a:ext cx="3852563" cy="54292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00496" y="1285860"/>
            <a:ext cx="4933192" cy="4800600"/>
          </a:xfrm>
        </p:spPr>
        <p:txBody>
          <a:bodyPr>
            <a:normAutofit fontScale="92500" lnSpcReduction="20000"/>
          </a:bodyPr>
          <a:lstStyle/>
          <a:p>
            <a:r>
              <a:rPr lang="ru-RU" sz="20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Курсы повышения квалификации «Актуальные вопросы обучения иностранным языкам в условиях внедрения ФГОС» ГБПОУ РС(Я) «Якутский педагогический колледж </a:t>
            </a:r>
            <a:r>
              <a:rPr lang="ru-RU" sz="2000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им.С.Ф.Гоголева</a:t>
            </a:r>
            <a:r>
              <a:rPr lang="ru-RU" sz="20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», в объеме 72 часов. Удостоверение №931 от 03.11.2017 г.</a:t>
            </a:r>
          </a:p>
          <a:p>
            <a:r>
              <a:rPr lang="ru-RU" sz="20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Курсы повышения квалификации «Организация  учебного процесса и методика преподавания английского языка в организациях среднего профессионального образования с учетом требований ФГОС СПО» Всероссийский научно-образовательный центр «Современные образовательные технологии», в объеме 18 часов. Удостоверение 482406907618, регистр.№21/15746 от 17.02.2018 г.</a:t>
            </a:r>
            <a:endParaRPr lang="ru-RU" sz="2000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7" name="Picture 5" descr="C:\Users\Администратор\Desktop\млм\повышение\Сканировать100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152110" y="776660"/>
            <a:ext cx="2214579" cy="3232979"/>
          </a:xfrm>
          <a:prstGeom prst="rect">
            <a:avLst/>
          </a:prstGeom>
          <a:noFill/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000100" y="357166"/>
            <a:ext cx="7498080" cy="511156"/>
          </a:xfrm>
        </p:spPr>
        <p:txBody>
          <a:bodyPr>
            <a:noAutofit/>
          </a:bodyPr>
          <a:lstStyle/>
          <a:p>
            <a:pPr algn="ctr"/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1.Результаты повышения квалификации по профилю педагогической деятельности в </a:t>
            </a:r>
            <a:r>
              <a:rPr lang="ru-RU" sz="1800" b="1" i="1" dirty="0" err="1" smtClean="0">
                <a:latin typeface="Times New Roman" pitchFamily="18" charset="0"/>
                <a:cs typeface="Times New Roman" pitchFamily="18" charset="0"/>
              </a:rPr>
              <a:t>межаттестационный</a:t>
            </a: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 период  - 346 часов</a:t>
            </a:r>
            <a:endParaRPr lang="ru-RU" sz="1800" dirty="0"/>
          </a:p>
        </p:txBody>
      </p:sp>
      <p:pic>
        <p:nvPicPr>
          <p:cNvPr id="2" name="Picture 2" descr="C:\Users\Администратор\Desktop\млм\повышение\Сканировать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113537" y="3315563"/>
            <a:ext cx="2273423" cy="32146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285728"/>
            <a:ext cx="7929618" cy="1143000"/>
          </a:xfrm>
        </p:spPr>
        <p:txBody>
          <a:bodyPr>
            <a:noAutofit/>
          </a:bodyPr>
          <a:lstStyle/>
          <a:p>
            <a:pPr algn="ctr"/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2. Результаты учебной деятельности по итогам мониторинга ПОО (общеобразовательный цикл)</a:t>
            </a:r>
            <a:endParaRPr lang="ru-RU" sz="1800" b="1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42976" y="1357298"/>
            <a:ext cx="7790712" cy="2500330"/>
          </a:xfrm>
        </p:spPr>
        <p:txBody>
          <a:bodyPr>
            <a:normAutofit fontScale="77500" lnSpcReduction="20000"/>
          </a:bodyPr>
          <a:lstStyle/>
          <a:p>
            <a:pPr marL="548640" indent="-411480">
              <a:lnSpc>
                <a:spcPct val="120000"/>
              </a:lnSpc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ru-RU" sz="24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Максимова Л.М. преподает учебную дисциплину  «Иностранный язык» в группах первых , вторых  и третьих курсов   по следующим специальностям: </a:t>
            </a:r>
          </a:p>
          <a:p>
            <a:pPr marL="548640" indent="-411480">
              <a:lnSpc>
                <a:spcPct val="120000"/>
              </a:lnSpc>
              <a:buClr>
                <a:schemeClr val="tx1">
                  <a:shade val="95000"/>
                </a:schemeClr>
              </a:buClr>
              <a:defRPr/>
            </a:pPr>
            <a:r>
              <a:rPr lang="ru-RU" sz="2400" i="1" u="sng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21.02.05  Земельно-имущественные отношения</a:t>
            </a:r>
          </a:p>
          <a:p>
            <a:pPr marL="548640" indent="-411480">
              <a:lnSpc>
                <a:spcPct val="120000"/>
              </a:lnSpc>
              <a:buClr>
                <a:schemeClr val="tx1">
                  <a:shade val="95000"/>
                </a:schemeClr>
              </a:buClr>
              <a:defRPr/>
            </a:pPr>
            <a:r>
              <a:rPr lang="ru-RU" sz="2400" i="1" u="sng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21.02.04 Землеустройство</a:t>
            </a:r>
          </a:p>
          <a:p>
            <a:pPr marL="548640" indent="-411480">
              <a:lnSpc>
                <a:spcPct val="120000"/>
              </a:lnSpc>
              <a:buClr>
                <a:schemeClr val="tx1">
                  <a:shade val="95000"/>
                </a:schemeClr>
              </a:buClr>
              <a:defRPr/>
            </a:pPr>
            <a:r>
              <a:rPr lang="ru-RU" sz="2400" i="1" u="sng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40.02.01  Право и организация социального обеспечения</a:t>
            </a:r>
          </a:p>
          <a:p>
            <a:pPr marL="548640" indent="-411480">
              <a:lnSpc>
                <a:spcPct val="120000"/>
              </a:lnSpc>
              <a:buClr>
                <a:schemeClr val="tx1">
                  <a:shade val="95000"/>
                </a:schemeClr>
              </a:buClr>
              <a:defRPr/>
            </a:pPr>
            <a:r>
              <a:rPr lang="ru-RU" sz="2400" i="1" u="sng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38.02.01 Экономика и бухгалтерский учет </a:t>
            </a:r>
            <a:endParaRPr lang="ru-RU" sz="2400" i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098" name="Picture 2" descr="C:\Users\Администратор\Desktop\2018-03-13\Сканировать10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4214818"/>
            <a:ext cx="3771302" cy="2321713"/>
          </a:xfrm>
          <a:prstGeom prst="rect">
            <a:avLst/>
          </a:prstGeom>
          <a:noFill/>
        </p:spPr>
      </p:pic>
      <p:pic>
        <p:nvPicPr>
          <p:cNvPr id="4099" name="Picture 3" descr="C:\Users\Администратор\Desktop\2018-03-13\Сканировать10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89" y="4143380"/>
            <a:ext cx="3754401" cy="24288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4" y="417514"/>
            <a:ext cx="8072494" cy="654032"/>
          </a:xfrm>
        </p:spPr>
        <p:txBody>
          <a:bodyPr>
            <a:noAutofit/>
          </a:bodyPr>
          <a:lstStyle/>
          <a:p>
            <a:pPr algn="ctr"/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2.1 Результаты учебной деятельности по итогам мониторинга ПОО  </a:t>
            </a:r>
            <a:endParaRPr lang="ru-RU" sz="1800" dirty="0"/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1142976" y="1428736"/>
          <a:ext cx="7786742" cy="4286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071538" y="1285860"/>
          <a:ext cx="7572428" cy="50720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928794" y="1071546"/>
            <a:ext cx="5820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Качество обучения по дисциплине Иностранный язык, %</a:t>
            </a:r>
            <a:endParaRPr lang="ru-RU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000100" y="285728"/>
            <a:ext cx="7498080" cy="654032"/>
          </a:xfrm>
        </p:spPr>
        <p:txBody>
          <a:bodyPr>
            <a:noAutofit/>
          </a:bodyPr>
          <a:lstStyle/>
          <a:p>
            <a:pPr algn="ctr"/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2.1 Результаты учебной деятельности  по итогам мониторинга ПОО  </a:t>
            </a:r>
            <a:endParaRPr lang="ru-RU" sz="18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285728"/>
            <a:ext cx="7498080" cy="654032"/>
          </a:xfrm>
        </p:spPr>
        <p:txBody>
          <a:bodyPr>
            <a:noAutofit/>
          </a:bodyPr>
          <a:lstStyle/>
          <a:p>
            <a:pPr algn="ctr"/>
            <a:r>
              <a:rPr lang="sah-RU" sz="1800" b="1" i="1" dirty="0" smtClean="0">
                <a:latin typeface="Times New Roman" pitchFamily="18" charset="0"/>
                <a:cs typeface="Times New Roman" pitchFamily="18" charset="0"/>
              </a:rPr>
              <a:t>3.1 Результаты освоения  образовательных программ по итогам мониторинга системы образования  </a:t>
            </a:r>
            <a:endParaRPr lang="ru-RU" sz="1800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1142976" y="1285860"/>
          <a:ext cx="7358114" cy="50530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142852"/>
            <a:ext cx="8501122" cy="1143000"/>
          </a:xfrm>
        </p:spPr>
        <p:txBody>
          <a:bodyPr>
            <a:noAutofit/>
          </a:bodyPr>
          <a:lstStyle/>
          <a:p>
            <a:pPr algn="ctr"/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4.Результаты участия обучающихся в выставках,  конкурсах,  олимпиадах,  конференциях, соревнованиях (по преподаваемым профессиональным модулям, междисциплинарным  курсам, дисциплинам)</a:t>
            </a:r>
            <a:endParaRPr lang="ru-RU" sz="1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57224" y="5072074"/>
            <a:ext cx="7929618" cy="1500198"/>
          </a:xfrm>
        </p:spPr>
        <p:txBody>
          <a:bodyPr>
            <a:normAutofit fontScale="77500" lnSpcReduction="20000"/>
          </a:bodyPr>
          <a:lstStyle/>
          <a:p>
            <a:pPr algn="just">
              <a:buNone/>
            </a:pPr>
            <a:r>
              <a:rPr lang="ru-RU" sz="2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Игнатьева Вероника </a:t>
            </a:r>
            <a:r>
              <a:rPr lang="ru-RU" sz="26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Гаврильевна</a:t>
            </a:r>
            <a:r>
              <a:rPr lang="ru-RU" sz="2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26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студентка по специальности «Право и организация социального обеспечения» </a:t>
            </a: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Дипломант </a:t>
            </a:r>
            <a:r>
              <a:rPr lang="en-US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степени </a:t>
            </a:r>
            <a:r>
              <a:rPr lang="en-US" sz="20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IX</a:t>
            </a:r>
            <a:r>
              <a:rPr lang="ru-RU" sz="20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республиканской  научно-практической конференции «Наука. Образование. Искусство», посвященный 50-летию </a:t>
            </a:r>
            <a:r>
              <a:rPr lang="ru-RU" sz="2000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Намского</a:t>
            </a:r>
            <a:r>
              <a:rPr lang="ru-RU" sz="20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педагогического колледжа </a:t>
            </a:r>
            <a:r>
              <a:rPr lang="ru-RU" sz="2000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им.И.Е.Винокурова</a:t>
            </a:r>
            <a:r>
              <a:rPr lang="ru-RU" sz="20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Доклад на тему «Анализ способов перевода национальных блюд с русского на английский для студентов аграрного профиля», с.Намцы, 6 апреля 2013 г.</a:t>
            </a:r>
            <a:endParaRPr lang="ru-RU" sz="2000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Администратор\Desktop\млм\Сканировать100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1500174"/>
            <a:ext cx="2225234" cy="3286148"/>
          </a:xfrm>
          <a:prstGeom prst="rect">
            <a:avLst/>
          </a:prstGeom>
          <a:noFill/>
        </p:spPr>
      </p:pic>
      <p:pic>
        <p:nvPicPr>
          <p:cNvPr id="4" name="Picture 2" descr="C:\Users\Администратор\Desktop\млм\Сканировать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1357298"/>
            <a:ext cx="2500330" cy="35355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Другая 2">
      <a:dk1>
        <a:sysClr val="windowText" lastClr="000000"/>
      </a:dk1>
      <a:lt1>
        <a:srgbClr val="BAD1ED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1461</TotalTime>
  <Words>2233</Words>
  <Application>Microsoft Office PowerPoint</Application>
  <PresentationFormat>Экран (4:3)</PresentationFormat>
  <Paragraphs>115</Paragraphs>
  <Slides>32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4" baseType="lpstr">
      <vt:lpstr>Солнцестояние</vt:lpstr>
      <vt:lpstr>Acrobat Document</vt:lpstr>
      <vt:lpstr>Максимова Людмила Макаровна</vt:lpstr>
      <vt:lpstr>1.Результаты повышения квалификации по профилю педагогической деятельности в межаттестационный период  - 346 часов</vt:lpstr>
      <vt:lpstr>1.Результаты повышения квалификации по профилю педагогической деятельности в межаттестационный период  - 346 часов</vt:lpstr>
      <vt:lpstr>1.Результаты повышения квалификации по профилю педагогической деятельности в межаттестационный период  - 346 часов</vt:lpstr>
      <vt:lpstr>2. Результаты учебной деятельности по итогам мониторинга ПОО (общеобразовательный цикл)</vt:lpstr>
      <vt:lpstr>2.1 Результаты учебной деятельности по итогам мониторинга ПОО  </vt:lpstr>
      <vt:lpstr>2.1 Результаты учебной деятельности  по итогам мониторинга ПОО  </vt:lpstr>
      <vt:lpstr>3.1 Результаты освоения  образовательных программ по итогам мониторинга системы образования  </vt:lpstr>
      <vt:lpstr>4.Результаты участия обучающихся в выставках,  конкурсах,  олимпиадах,  конференциях, соревнованиях (по преподаваемым профессиональным модулям, междисциплинарным  курсам, дисциплинам)</vt:lpstr>
      <vt:lpstr>4.Результаты участия обучающихся в выставках,  конкурсах,  олимпиадах,  конференциях, соревнованиях (по преподаваемым профессиональным модулям, междисциплинарным  курсам, дисциплинам)</vt:lpstr>
      <vt:lpstr>4.Результаты участия обучающихся в выставках,  конкурсах,  олимпиадах,  конференциях, соревнованиях (по преподаваемым профессиональным модулям, междисциплинарным  курсам, дисциплинам)</vt:lpstr>
      <vt:lpstr>4.Результаты участия обучающихся в выставках,  конкурсах,  олимпиадах,  конференциях, соревнованиях (по преподаваемым профессиональным модулям, междисциплинарным  курсам, дисциплинам)</vt:lpstr>
      <vt:lpstr>4.Результаты участия обучающихся в выставках,  конкурсах,  олимпиадах,  конференциях, соревнованиях (по преподаваемым профессиональным модулям, междисциплинарным  курсам, дисциплинам)</vt:lpstr>
      <vt:lpstr>4.Результаты участия обучающихся в выставках, конкурсах,  олимпиадах,  конференциях, соревнованиях (по преподаваемым профессиональным модулям, междисциплинарным  курсам, дисциплинам)</vt:lpstr>
      <vt:lpstr>5.Результаты использования новых образовательных технологий   </vt:lpstr>
      <vt:lpstr>6.Эффективность работы по программно-методическому сопровождению образовательного процесса</vt:lpstr>
      <vt:lpstr>6.Эффективность работы по программно-методическому сопровождению образовательного процесса</vt:lpstr>
      <vt:lpstr>7.Обобщение и распространение в педагогических коллективах опыта практических результатов своей профессиональной деятельности</vt:lpstr>
      <vt:lpstr>7.Обобщение и распространение в педагогических коллективах опыта практических результатов своей профессиональной деятельности</vt:lpstr>
      <vt:lpstr>7.Обобщение и распространение в педагогических коллективах опыта практических результатов своей профессиональной деятельности</vt:lpstr>
      <vt:lpstr>7.Обобщение и распространение в педагогических коллективах опыта практических результатов своей профессиональной деятельности</vt:lpstr>
      <vt:lpstr>8. Результаты личного участия и продуктивность методической деятельности преподавателя</vt:lpstr>
      <vt:lpstr>8. Результаты личного участия и продуктивность методической деятельности преподавателя (работа в качестве председателя и члена экспертных комиссий педагогических чтений, конкурсов</vt:lpstr>
      <vt:lpstr>8. Результаты личного участия и продуктивность методической деятельности преподавателя (работа в качестве председателя и члена экспертных комиссий педагогических чтений, конкурсов</vt:lpstr>
      <vt:lpstr>8. Результаты личного участия и продуктивность методической деятельности преподавателя (работа в качестве председателя и члена экспертных комиссий педагогических чтений, конкурсов</vt:lpstr>
      <vt:lpstr>9. Результаты личного участия в конкурсах (выставках) профессионального мастерства</vt:lpstr>
      <vt:lpstr>10. Поощрения за профессиональную деятельность    </vt:lpstr>
      <vt:lpstr>10. Поощрения за профессиональную деятельность  </vt:lpstr>
      <vt:lpstr>10. Поощрения за профессиональную деятельность </vt:lpstr>
      <vt:lpstr>10. Поощрения за профессиональную деятельность  </vt:lpstr>
      <vt:lpstr>10. Поощрения за профессиональную деятельность </vt:lpstr>
      <vt:lpstr>Слайд 32</vt:lpstr>
    </vt:vector>
  </TitlesOfParts>
  <Company>DNA Project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Максимова Людмила Макаровна</dc:title>
  <dc:creator>DNA7 X86</dc:creator>
  <cp:lastModifiedBy>Пользователь</cp:lastModifiedBy>
  <cp:revision>131</cp:revision>
  <dcterms:created xsi:type="dcterms:W3CDTF">2018-03-09T10:33:05Z</dcterms:created>
  <dcterms:modified xsi:type="dcterms:W3CDTF">2018-04-10T05:50:27Z</dcterms:modified>
</cp:coreProperties>
</file>