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Override PartName="/ppt/charts/chart17.xml" ContentType="application/vnd.openxmlformats-officedocument.drawingml.char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charts/chart13.xml" ContentType="application/vnd.openxmlformats-officedocument.drawingml.chart+xml"/>
  <Override PartName="/ppt/charts/chart15.xml" ContentType="application/vnd.openxmlformats-officedocument.drawingml.char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harts/chart9.xml" ContentType="application/vnd.openxmlformats-officedocument.drawingml.chart+xml"/>
  <Override PartName="/ppt/charts/chart11.xml" ContentType="application/vnd.openxmlformats-officedocument.drawingml.chart+xml"/>
  <Override PartName="/ppt/charts/chart7.xml" ContentType="application/vnd.openxmlformats-officedocument.drawingml.chart+xml"/>
  <Override PartName="/ppt/charts/chart20.xml" ContentType="application/vnd.openxmlformats-officedocument.drawingml.chart+xml"/>
  <Override PartName="/ppt/charts/chart3.xml" ContentType="application/vnd.openxmlformats-officedocument.drawingml.chart+xml"/>
  <Override PartName="/ppt/charts/chart5.xml" ContentType="application/vnd.openxmlformats-officedocument.drawingml.char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charts/chart18.xml" ContentType="application/vnd.openxmlformats-officedocument.drawingml.char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charts/chart16.xml" ContentType="application/vnd.openxmlformats-officedocument.drawingml.chart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charts/chart14.xml" ContentType="application/vnd.openxmlformats-officedocument.drawingml.char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charts/chart8.xml" ContentType="application/vnd.openxmlformats-officedocument.drawingml.chart+xml"/>
  <Override PartName="/ppt/charts/chart12.xml" ContentType="application/vnd.openxmlformats-officedocument.drawingml.chart+xml"/>
  <Override PartName="/ppt/slideLayouts/slideLayout10.xml" ContentType="application/vnd.openxmlformats-officedocument.presentationml.slideLayout+xml"/>
  <Override PartName="/ppt/charts/chart6.xml" ContentType="application/vnd.openxmlformats-officedocument.drawingml.chart+xml"/>
  <Override PartName="/ppt/charts/chart10.xml" ContentType="application/vnd.openxmlformats-officedocument.drawingml.chart+xml"/>
  <Default Extension="tiff" ContentType="image/tiff"/>
  <Override PartName="/ppt/charts/chart4.xml" ContentType="application/vnd.openxmlformats-officedocument.drawingml.char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charts/chart19.xml" ContentType="application/vnd.openxmlformats-officedocument.drawingml.char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56" r:id="rId2"/>
    <p:sldId id="268" r:id="rId3"/>
    <p:sldId id="257" r:id="rId4"/>
    <p:sldId id="258" r:id="rId5"/>
    <p:sldId id="286" r:id="rId6"/>
    <p:sldId id="259" r:id="rId7"/>
    <p:sldId id="287" r:id="rId8"/>
    <p:sldId id="288" r:id="rId9"/>
    <p:sldId id="289" r:id="rId10"/>
    <p:sldId id="276" r:id="rId11"/>
    <p:sldId id="278" r:id="rId12"/>
    <p:sldId id="279" r:id="rId13"/>
    <p:sldId id="260" r:id="rId14"/>
    <p:sldId id="290" r:id="rId15"/>
    <p:sldId id="314" r:id="rId16"/>
    <p:sldId id="322" r:id="rId17"/>
    <p:sldId id="292" r:id="rId18"/>
    <p:sldId id="261" r:id="rId19"/>
    <p:sldId id="293" r:id="rId20"/>
    <p:sldId id="294" r:id="rId21"/>
    <p:sldId id="273" r:id="rId22"/>
    <p:sldId id="318" r:id="rId23"/>
    <p:sldId id="319" r:id="rId24"/>
    <p:sldId id="295" r:id="rId25"/>
    <p:sldId id="296" r:id="rId26"/>
    <p:sldId id="321" r:id="rId27"/>
    <p:sldId id="320" r:id="rId28"/>
    <p:sldId id="262" r:id="rId29"/>
    <p:sldId id="275" r:id="rId30"/>
    <p:sldId id="263" r:id="rId31"/>
    <p:sldId id="284" r:id="rId32"/>
    <p:sldId id="297" r:id="rId33"/>
    <p:sldId id="298" r:id="rId34"/>
    <p:sldId id="299" r:id="rId35"/>
    <p:sldId id="300" r:id="rId36"/>
    <p:sldId id="301" r:id="rId37"/>
    <p:sldId id="264" r:id="rId38"/>
    <p:sldId id="271" r:id="rId39"/>
    <p:sldId id="269" r:id="rId40"/>
    <p:sldId id="323" r:id="rId41"/>
    <p:sldId id="304" r:id="rId42"/>
    <p:sldId id="303" r:id="rId43"/>
    <p:sldId id="265" r:id="rId44"/>
    <p:sldId id="302" r:id="rId45"/>
    <p:sldId id="306" r:id="rId46"/>
    <p:sldId id="316" r:id="rId47"/>
    <p:sldId id="305" r:id="rId48"/>
    <p:sldId id="308" r:id="rId49"/>
    <p:sldId id="317" r:id="rId50"/>
    <p:sldId id="266" r:id="rId51"/>
    <p:sldId id="267" r:id="rId52"/>
    <p:sldId id="324" r:id="rId53"/>
    <p:sldId id="310" r:id="rId54"/>
    <p:sldId id="311" r:id="rId55"/>
    <p:sldId id="312" r:id="rId56"/>
    <p:sldId id="309" r:id="rId57"/>
    <p:sldId id="315" r:id="rId5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CCFF"/>
    <a:srgbClr val="66FFFF"/>
    <a:srgbClr val="352CA4"/>
    <a:srgbClr val="3709B7"/>
    <a:srgbClr val="CCCC00"/>
    <a:srgbClr val="00FF00"/>
    <a:srgbClr val="9999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0126" autoAdjust="0"/>
    <p:restoredTop sz="94717" autoAdjust="0"/>
  </p:normalViewPr>
  <p:slideViewPr>
    <p:cSldViewPr>
      <p:cViewPr varScale="1">
        <p:scale>
          <a:sx n="69" d="100"/>
          <a:sy n="69" d="100"/>
        </p:scale>
        <p:origin x="-1794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User\Desktop\&#1040;&#1052;&#1053;\&#1050;&#1085;&#1080;&#1075;&#1072;1.xlsx" TargetMode="Externa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User\Desktop\&#1050;&#1085;&#1080;&#1075;&#1072;1.xlsx" TargetMode="External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User\Desktop\&#1040;&#1052;&#1053;\&#1050;&#1085;&#1080;&#1075;&#1072;1.xlsx" TargetMode="External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User\Desktop\&#1040;&#1052;&#1053;\&#1050;&#1085;&#1080;&#1075;&#1072;1.xlsx" TargetMode="External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User\Desktop\&#1040;&#1052;&#1053;\&#1050;&#1085;&#1080;&#1075;&#1072;1.xlsx" TargetMode="External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User\Desktop\&#1040;&#1052;&#1053;\&#1050;&#1085;&#1080;&#1075;&#1072;1.xlsx" TargetMode="External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User\Desktop\&#1050;&#1085;&#1080;&#1075;&#1072;1.xlsx" TargetMode="External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User\Desktop\&#1040;&#1052;&#1053;\&#1050;&#1085;&#1080;&#1075;&#1072;1.xlsx" TargetMode="External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oleObject" Target="&#1050;&#1085;&#1080;&#1075;&#1072;1" TargetMode="External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User\Desktop\&#1040;&#1052;&#1053;\&#1050;&#1085;&#1080;&#1075;&#1072;1.xlsx" TargetMode="External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User\Desktop\&#1040;&#1052;&#1053;\&#1050;&#1085;&#1080;&#1075;&#1072;1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User\Desktop\&#1040;&#1052;&#1053;\&#1050;&#1085;&#1080;&#1075;&#1072;1.xlsx" TargetMode="External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oleObject" Target="&#1050;&#1085;&#1080;&#1075;&#1072;1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User\Desktop\&#1040;&#1052;&#1053;\&#1050;&#1085;&#1080;&#1075;&#1072;1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User\Desktop\&#1040;&#1052;&#1053;\&#1050;&#1085;&#1080;&#1075;&#1072;1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User\Desktop\&#1040;&#1052;&#1053;\&#1050;&#1085;&#1080;&#1075;&#1072;1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User\Desktop\&#1040;&#1052;&#1053;\&#1050;&#1085;&#1080;&#1075;&#1072;1.xlsx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User\Desktop\&#1040;&#1052;&#1053;\&#1050;&#1085;&#1080;&#1075;&#1072;1.xlsx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User\Desktop\&#1040;&#1052;&#1053;\&#1050;&#1085;&#1080;&#1075;&#1072;1.xlsx" TargetMode="Externa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User\Desktop\&#1040;&#1052;&#1053;\&#1050;&#1085;&#1080;&#1075;&#1072;1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tx>
        <c:rich>
          <a:bodyPr/>
          <a:lstStyle/>
          <a:p>
            <a:pPr>
              <a:defRPr/>
            </a:pPr>
            <a:r>
              <a:rPr lang="ru-RU" sz="1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ПМ.01 Документирование хозяйственных операций</a:t>
            </a:r>
          </a:p>
        </c:rich>
      </c:tx>
      <c:layout/>
    </c:title>
    <c:view3D>
      <c:perspective val="30"/>
    </c:view3D>
    <c:floor>
      <c:spPr>
        <a:noFill/>
        <a:ln w="3175">
          <a:solidFill>
            <a:srgbClr val="002060"/>
          </a:solidFill>
        </a:ln>
      </c:spPr>
    </c:floor>
    <c:plotArea>
      <c:layout/>
      <c:bar3DChart>
        <c:barDir val="col"/>
        <c:grouping val="standard"/>
        <c:ser>
          <c:idx val="0"/>
          <c:order val="0"/>
          <c:tx>
            <c:strRef>
              <c:f>ПМ.01!$B$3</c:f>
              <c:strCache>
                <c:ptCount val="1"/>
                <c:pt idx="0">
                  <c:v>ПМ.01 Документирование хозяйственных операций</c:v>
                </c:pt>
              </c:strCache>
            </c:strRef>
          </c:tx>
          <c:spPr>
            <a:solidFill>
              <a:schemeClr val="accent2">
                <a:lumMod val="40000"/>
                <a:lumOff val="60000"/>
              </a:schemeClr>
            </a:solidFill>
          </c:spPr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ПМ.01!$C$2:$F$2</c:f>
              <c:strCache>
                <c:ptCount val="4"/>
                <c:pt idx="0">
                  <c:v>2014-2015 гг.</c:v>
                </c:pt>
                <c:pt idx="1">
                  <c:v>2015-2016 гг.</c:v>
                </c:pt>
                <c:pt idx="2">
                  <c:v>2016-2017 гг.</c:v>
                </c:pt>
                <c:pt idx="3">
                  <c:v>2017-2018 гг.</c:v>
                </c:pt>
              </c:strCache>
            </c:strRef>
          </c:cat>
          <c:val>
            <c:numRef>
              <c:f>ПМ.01!$C$3:$F$3</c:f>
              <c:numCache>
                <c:formatCode>General</c:formatCode>
                <c:ptCount val="4"/>
                <c:pt idx="0">
                  <c:v>63.2</c:v>
                </c:pt>
                <c:pt idx="1">
                  <c:v>90</c:v>
                </c:pt>
                <c:pt idx="2">
                  <c:v>69.2</c:v>
                </c:pt>
                <c:pt idx="3">
                  <c:v>77.8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2F07-4E36-A00C-68B37E1F654D}"/>
            </c:ext>
          </c:extLst>
        </c:ser>
        <c:dLbls/>
        <c:shape val="box"/>
        <c:axId val="80715776"/>
        <c:axId val="80717312"/>
        <c:axId val="80462272"/>
      </c:bar3DChart>
      <c:catAx>
        <c:axId val="80715776"/>
        <c:scaling>
          <c:orientation val="minMax"/>
        </c:scaling>
        <c:axPos val="b"/>
        <c:numFmt formatCode="General" sourceLinked="0"/>
        <c:tickLblPos val="nextTo"/>
        <c:txPr>
          <a:bodyPr/>
          <a:lstStyle/>
          <a:p>
            <a:pPr>
              <a:defRPr b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80717312"/>
        <c:crosses val="autoZero"/>
        <c:auto val="1"/>
        <c:lblAlgn val="ctr"/>
        <c:lblOffset val="100"/>
      </c:catAx>
      <c:valAx>
        <c:axId val="80717312"/>
        <c:scaling>
          <c:orientation val="minMax"/>
        </c:scaling>
        <c:delete val="1"/>
        <c:axPos val="l"/>
        <c:numFmt formatCode="General" sourceLinked="1"/>
        <c:tickLblPos val="none"/>
        <c:crossAx val="80715776"/>
        <c:crosses val="autoZero"/>
        <c:crossBetween val="between"/>
      </c:valAx>
      <c:serAx>
        <c:axId val="80462272"/>
        <c:scaling>
          <c:orientation val="minMax"/>
        </c:scaling>
        <c:delete val="1"/>
        <c:axPos val="b"/>
        <c:tickLblPos val="none"/>
        <c:crossAx val="80717312"/>
        <c:crosses val="autoZero"/>
      </c:serAx>
    </c:plotArea>
    <c:plotVisOnly val="1"/>
    <c:dispBlanksAs val="gap"/>
  </c:chart>
  <c:externalData r:id="rId1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tx>
        <c:rich>
          <a:bodyPr/>
          <a:lstStyle/>
          <a:p>
            <a:pPr>
              <a:defRPr sz="140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defRPr>
            </a:pPr>
            <a:r>
              <a:rPr lang="ru-RU" sz="1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ОП.08 Основы бухгалтерского учета</a:t>
            </a:r>
          </a:p>
        </c:rich>
      </c:tx>
      <c:layout>
        <c:manualLayout>
          <c:xMode val="edge"/>
          <c:yMode val="edge"/>
          <c:x val="0.19180194136135414"/>
          <c:y val="5.5555555555555455E-2"/>
        </c:manualLayout>
      </c:layout>
    </c:title>
    <c:view3D>
      <c:rAngAx val="1"/>
    </c:view3D>
    <c:plotArea>
      <c:layout>
        <c:manualLayout>
          <c:layoutTarget val="inner"/>
          <c:xMode val="edge"/>
          <c:yMode val="edge"/>
          <c:x val="6.1111111111111414E-2"/>
          <c:y val="0.20092592592592592"/>
          <c:w val="0.9388888888888941"/>
          <c:h val="0.63134295713035871"/>
        </c:manualLayout>
      </c:layout>
      <c:bar3DChart>
        <c:barDir val="col"/>
        <c:grouping val="clustered"/>
        <c:ser>
          <c:idx val="0"/>
          <c:order val="0"/>
          <c:tx>
            <c:strRef>
              <c:f>'Основы бухучета'!$B$2</c:f>
              <c:strCache>
                <c:ptCount val="1"/>
                <c:pt idx="0">
                  <c:v>ОП.08 Основы бухгалтерского учета</c:v>
                </c:pt>
              </c:strCache>
            </c:strRef>
          </c:tx>
          <c:spPr>
            <a:solidFill>
              <a:srgbClr val="FFC000"/>
            </a:solidFill>
          </c:spPr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'Основы бухучета'!$C$1:$F$1</c:f>
              <c:strCache>
                <c:ptCount val="4"/>
                <c:pt idx="0">
                  <c:v>2014-2015 гг.</c:v>
                </c:pt>
                <c:pt idx="1">
                  <c:v>2015-2016 гг.</c:v>
                </c:pt>
                <c:pt idx="2">
                  <c:v>2016-2017 гг.</c:v>
                </c:pt>
                <c:pt idx="3">
                  <c:v>2017-2018 гг.</c:v>
                </c:pt>
              </c:strCache>
            </c:strRef>
          </c:cat>
          <c:val>
            <c:numRef>
              <c:f>'Основы бухучета'!$C$2:$F$2</c:f>
              <c:numCache>
                <c:formatCode>General</c:formatCode>
                <c:ptCount val="4"/>
                <c:pt idx="0">
                  <c:v>3.7</c:v>
                </c:pt>
                <c:pt idx="1">
                  <c:v>4.4000000000000004</c:v>
                </c:pt>
                <c:pt idx="2">
                  <c:v>3.8</c:v>
                </c:pt>
                <c:pt idx="3">
                  <c:v>4.0999999999999996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77BE-4B7B-BA51-333E3B754906}"/>
            </c:ext>
          </c:extLst>
        </c:ser>
        <c:dLbls/>
        <c:shape val="cylinder"/>
        <c:axId val="42826368"/>
        <c:axId val="42848640"/>
        <c:axId val="0"/>
      </c:bar3DChart>
      <c:catAx>
        <c:axId val="42826368"/>
        <c:scaling>
          <c:orientation val="minMax"/>
        </c:scaling>
        <c:axPos val="b"/>
        <c:numFmt formatCode="General" sourceLinked="0"/>
        <c:tickLblPos val="nextTo"/>
        <c:spPr>
          <a:solidFill>
            <a:schemeClr val="bg1"/>
          </a:solidFill>
        </c:spPr>
        <c:txPr>
          <a:bodyPr/>
          <a:lstStyle/>
          <a:p>
            <a:pPr>
              <a:defRPr sz="10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42848640"/>
        <c:crosses val="autoZero"/>
        <c:auto val="1"/>
        <c:lblAlgn val="ctr"/>
        <c:lblOffset val="100"/>
      </c:catAx>
      <c:valAx>
        <c:axId val="42848640"/>
        <c:scaling>
          <c:orientation val="minMax"/>
        </c:scaling>
        <c:delete val="1"/>
        <c:axPos val="l"/>
        <c:numFmt formatCode="General" sourceLinked="1"/>
        <c:tickLblPos val="none"/>
        <c:crossAx val="42826368"/>
        <c:crosses val="autoZero"/>
        <c:crossBetween val="between"/>
      </c:valAx>
    </c:plotArea>
    <c:plotVisOnly val="1"/>
    <c:dispBlanksAs val="gap"/>
  </c:chart>
  <c:externalData r:id="rId1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tx>
        <c:rich>
          <a:bodyPr/>
          <a:lstStyle/>
          <a:p>
            <a:pPr>
              <a:defRPr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defRPr>
            </a:pPr>
            <a:r>
              <a:rPr lang="ru-RU" sz="1400" dirty="0">
                <a:solidFill>
                  <a:srgbClr val="7030A0"/>
                </a:solidFill>
              </a:rPr>
              <a:t>ОП.14 Бухгалтерский учет в бюджетных организациях</a:t>
            </a:r>
          </a:p>
        </c:rich>
      </c:tx>
      <c:layout>
        <c:manualLayout>
          <c:xMode val="edge"/>
          <c:yMode val="edge"/>
          <c:x val="0.15182840608941539"/>
          <c:y val="2.7777777777778064E-2"/>
        </c:manualLayout>
      </c:layout>
    </c:title>
    <c:view3D>
      <c:rAngAx val="1"/>
    </c:view3D>
    <c:plotArea>
      <c:layout>
        <c:manualLayout>
          <c:layoutTarget val="inner"/>
          <c:xMode val="edge"/>
          <c:yMode val="edge"/>
          <c:x val="3.4406078916265202E-2"/>
          <c:y val="0.28425925925925932"/>
          <c:w val="0.95933827037168662"/>
          <c:h val="0.55166666666666653"/>
        </c:manualLayout>
      </c:layout>
      <c:bar3DChart>
        <c:barDir val="col"/>
        <c:grouping val="clustered"/>
        <c:ser>
          <c:idx val="0"/>
          <c:order val="0"/>
          <c:tx>
            <c:strRef>
              <c:f>'Бухгалтерский учет'!$B$2</c:f>
              <c:strCache>
                <c:ptCount val="1"/>
                <c:pt idx="0">
                  <c:v>ОП.14 Бухгалтерский учет в бюджетных организациях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'Бухгалтерский учет'!$C$1:$F$1</c:f>
              <c:strCache>
                <c:ptCount val="4"/>
                <c:pt idx="0">
                  <c:v>2014-2015 гг.</c:v>
                </c:pt>
                <c:pt idx="1">
                  <c:v>2015-2016 гг.</c:v>
                </c:pt>
                <c:pt idx="2">
                  <c:v>2016-2017 гг.</c:v>
                </c:pt>
                <c:pt idx="3">
                  <c:v>2017-2018 гг.</c:v>
                </c:pt>
              </c:strCache>
            </c:strRef>
          </c:cat>
          <c:val>
            <c:numRef>
              <c:f>'Бухгалтерский учет'!$C$2:$F$2</c:f>
              <c:numCache>
                <c:formatCode>General</c:formatCode>
                <c:ptCount val="4"/>
                <c:pt idx="0">
                  <c:v>4.5</c:v>
                </c:pt>
                <c:pt idx="1">
                  <c:v>4.2</c:v>
                </c:pt>
                <c:pt idx="2">
                  <c:v>3.9</c:v>
                </c:pt>
                <c:pt idx="3">
                  <c:v>4.0999999999999996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23FB-449B-9F5F-6D26AD50F731}"/>
            </c:ext>
          </c:extLst>
        </c:ser>
        <c:dLbls/>
        <c:shape val="cylinder"/>
        <c:axId val="43091840"/>
        <c:axId val="43093376"/>
        <c:axId val="0"/>
      </c:bar3DChart>
      <c:catAx>
        <c:axId val="43091840"/>
        <c:scaling>
          <c:orientation val="minMax"/>
        </c:scaling>
        <c:axPos val="b"/>
        <c:numFmt formatCode="General" sourceLinked="0"/>
        <c:tickLblPos val="nextTo"/>
        <c:txPr>
          <a:bodyPr/>
          <a:lstStyle/>
          <a:p>
            <a:pPr>
              <a:defRPr sz="10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43093376"/>
        <c:crosses val="autoZero"/>
        <c:auto val="1"/>
        <c:lblAlgn val="ctr"/>
        <c:lblOffset val="100"/>
      </c:catAx>
      <c:valAx>
        <c:axId val="43093376"/>
        <c:scaling>
          <c:orientation val="minMax"/>
        </c:scaling>
        <c:delete val="1"/>
        <c:axPos val="l"/>
        <c:numFmt formatCode="General" sourceLinked="1"/>
        <c:tickLblPos val="none"/>
        <c:crossAx val="43091840"/>
        <c:crosses val="autoZero"/>
        <c:crossBetween val="between"/>
      </c:valAx>
    </c:plotArea>
    <c:plotVisOnly val="1"/>
    <c:dispBlanksAs val="gap"/>
  </c:chart>
  <c:externalData r:id="rId1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tx>
        <c:rich>
          <a:bodyPr/>
          <a:lstStyle/>
          <a:p>
            <a:pPr>
              <a:defRPr sz="140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defRPr>
            </a:pPr>
            <a:r>
              <a:rPr lang="ru-RU" dirty="0" smtClean="0"/>
              <a:t>ОП.16 </a:t>
            </a:r>
            <a:r>
              <a:rPr lang="ru-RU" dirty="0"/>
              <a:t>1-С:Бухгалтерия</a:t>
            </a:r>
          </a:p>
        </c:rich>
      </c:tx>
      <c:layout>
        <c:manualLayout>
          <c:xMode val="edge"/>
          <c:yMode val="edge"/>
          <c:x val="0.27741651390586547"/>
          <c:y val="5.0925925925925923E-2"/>
        </c:manualLayout>
      </c:layout>
    </c:title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'1-С'!$B$2</c:f>
              <c:strCache>
                <c:ptCount val="1"/>
                <c:pt idx="0">
                  <c:v>ОП.15 1-С:Бухгалтерия</c:v>
                </c:pt>
              </c:strCache>
            </c:strRef>
          </c:tx>
          <c:spPr>
            <a:solidFill>
              <a:srgbClr val="00B050"/>
            </a:solidFill>
          </c:spPr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'1-С'!$C$1:$F$1</c:f>
              <c:strCache>
                <c:ptCount val="4"/>
                <c:pt idx="0">
                  <c:v>2014-2015 гг.</c:v>
                </c:pt>
                <c:pt idx="1">
                  <c:v>2015-2016 гг.</c:v>
                </c:pt>
                <c:pt idx="2">
                  <c:v>2016-2017 гг.</c:v>
                </c:pt>
                <c:pt idx="3">
                  <c:v>2017-2018 гг.</c:v>
                </c:pt>
              </c:strCache>
            </c:strRef>
          </c:cat>
          <c:val>
            <c:numRef>
              <c:f>'1-С'!$C$2:$F$2</c:f>
              <c:numCache>
                <c:formatCode>General</c:formatCode>
                <c:ptCount val="4"/>
                <c:pt idx="0">
                  <c:v>4.0999999999999996</c:v>
                </c:pt>
                <c:pt idx="1">
                  <c:v>3.8</c:v>
                </c:pt>
                <c:pt idx="2">
                  <c:v>4.5999999999999996</c:v>
                </c:pt>
                <c:pt idx="3">
                  <c:v>4.3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4C1D-4451-B1E3-75FA82767B7C}"/>
            </c:ext>
          </c:extLst>
        </c:ser>
        <c:dLbls/>
        <c:shape val="cylinder"/>
        <c:axId val="83041664"/>
        <c:axId val="83047552"/>
        <c:axId val="0"/>
      </c:bar3DChart>
      <c:catAx>
        <c:axId val="83041664"/>
        <c:scaling>
          <c:orientation val="minMax"/>
        </c:scaling>
        <c:axPos val="b"/>
        <c:numFmt formatCode="General" sourceLinked="0"/>
        <c:tickLblPos val="nextTo"/>
        <c:txPr>
          <a:bodyPr/>
          <a:lstStyle/>
          <a:p>
            <a:pPr>
              <a:defRPr sz="10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83047552"/>
        <c:crosses val="autoZero"/>
        <c:auto val="1"/>
        <c:lblAlgn val="ctr"/>
        <c:lblOffset val="100"/>
      </c:catAx>
      <c:valAx>
        <c:axId val="83047552"/>
        <c:scaling>
          <c:orientation val="minMax"/>
        </c:scaling>
        <c:delete val="1"/>
        <c:axPos val="l"/>
        <c:numFmt formatCode="General" sourceLinked="1"/>
        <c:tickLblPos val="none"/>
        <c:crossAx val="83041664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</c:chart>
  <c:externalData r:id="rId1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4"/>
  <c:chart>
    <c:title>
      <c:tx>
        <c:rich>
          <a:bodyPr/>
          <a:lstStyle/>
          <a:p>
            <a:pPr>
              <a:defRPr/>
            </a:pPr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Средний балл</a:t>
            </a:r>
          </a:p>
        </c:rich>
      </c:tx>
      <c:layout/>
    </c:title>
    <c:view3D>
      <c:perspective val="30"/>
    </c:view3D>
    <c:plotArea>
      <c:layout/>
      <c:bar3DChart>
        <c:barDir val="col"/>
        <c:grouping val="standard"/>
        <c:ser>
          <c:idx val="0"/>
          <c:order val="0"/>
          <c:tx>
            <c:strRef>
              <c:f>'Бух и налог'!$B$3</c:f>
              <c:strCache>
                <c:ptCount val="1"/>
                <c:pt idx="0">
                  <c:v>ОП.07 Бухгалтерский учет и налогообложение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'Бух и налог'!$C$2:$F$2</c:f>
              <c:strCache>
                <c:ptCount val="4"/>
                <c:pt idx="0">
                  <c:v>2014-2015 гг.</c:v>
                </c:pt>
                <c:pt idx="1">
                  <c:v>2015-2016 гг.</c:v>
                </c:pt>
                <c:pt idx="2">
                  <c:v>2016-2017 гг.</c:v>
                </c:pt>
                <c:pt idx="3">
                  <c:v>2017-2018 гг.</c:v>
                </c:pt>
              </c:strCache>
            </c:strRef>
          </c:cat>
          <c:val>
            <c:numRef>
              <c:f>'Бух и налог'!$C$3:$F$3</c:f>
              <c:numCache>
                <c:formatCode>General</c:formatCode>
                <c:ptCount val="4"/>
                <c:pt idx="0">
                  <c:v>3.7</c:v>
                </c:pt>
                <c:pt idx="1">
                  <c:v>3.8</c:v>
                </c:pt>
                <c:pt idx="2">
                  <c:v>3.6</c:v>
                </c:pt>
                <c:pt idx="3">
                  <c:v>3.9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5FC4-49F0-B124-A7D67340672B}"/>
            </c:ext>
          </c:extLst>
        </c:ser>
        <c:dLbls>
          <c:showVal val="1"/>
        </c:dLbls>
        <c:shape val="cylinder"/>
        <c:axId val="83094912"/>
        <c:axId val="83096704"/>
        <c:axId val="42756736"/>
      </c:bar3DChart>
      <c:catAx>
        <c:axId val="83094912"/>
        <c:scaling>
          <c:orientation val="minMax"/>
        </c:scaling>
        <c:axPos val="b"/>
        <c:numFmt formatCode="General" sourceLinked="0"/>
        <c:tickLblPos val="nextTo"/>
        <c:txPr>
          <a:bodyPr/>
          <a:lstStyle/>
          <a:p>
            <a:pPr>
              <a:defRPr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83096704"/>
        <c:crosses val="autoZero"/>
        <c:auto val="1"/>
        <c:lblAlgn val="ctr"/>
        <c:lblOffset val="100"/>
      </c:catAx>
      <c:valAx>
        <c:axId val="83096704"/>
        <c:scaling>
          <c:orientation val="minMax"/>
        </c:scaling>
        <c:delete val="1"/>
        <c:axPos val="l"/>
        <c:numFmt formatCode="General" sourceLinked="1"/>
        <c:tickLblPos val="none"/>
        <c:crossAx val="83094912"/>
        <c:crosses val="autoZero"/>
        <c:crossBetween val="between"/>
      </c:valAx>
      <c:serAx>
        <c:axId val="42756736"/>
        <c:scaling>
          <c:orientation val="minMax"/>
        </c:scaling>
        <c:delete val="1"/>
        <c:axPos val="b"/>
        <c:tickLblPos val="none"/>
        <c:crossAx val="83096704"/>
        <c:crosses val="autoZero"/>
      </c:serAx>
    </c:plotArea>
    <c:plotVisOnly val="1"/>
    <c:dispBlanksAs val="gap"/>
  </c:chart>
  <c:externalData r:id="rId1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tx>
        <c:rich>
          <a:bodyPr/>
          <a:lstStyle/>
          <a:p>
            <a:pPr>
              <a:defRPr/>
            </a:pPr>
            <a:r>
              <a:rPr lang="ru-RU" sz="1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% качества</a:t>
            </a:r>
          </a:p>
        </c:rich>
      </c:tx>
      <c:layout/>
    </c:title>
    <c:view3D>
      <c:perspective val="30"/>
    </c:view3D>
    <c:plotArea>
      <c:layout>
        <c:manualLayout>
          <c:layoutTarget val="inner"/>
          <c:xMode val="edge"/>
          <c:yMode val="edge"/>
          <c:x val="1.6666666666666701E-2"/>
          <c:y val="0.15648148148148355"/>
          <c:w val="0.969444444444447"/>
          <c:h val="0.67944444444444863"/>
        </c:manualLayout>
      </c:layout>
      <c:bar3DChart>
        <c:barDir val="col"/>
        <c:grouping val="clustered"/>
        <c:ser>
          <c:idx val="0"/>
          <c:order val="0"/>
          <c:tx>
            <c:strRef>
              <c:f>'Бух налог кач'!$B$3</c:f>
              <c:strCache>
                <c:ptCount val="1"/>
                <c:pt idx="0">
                  <c:v>ОП.07 Бухгалтерский учет и налогообложение</c:v>
                </c:pt>
              </c:strCache>
            </c:strRef>
          </c:tx>
          <c:spPr>
            <a:solidFill>
              <a:srgbClr val="00B0F0"/>
            </a:solidFill>
          </c:spPr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'Бух налог кач'!$C$2:$F$2</c:f>
              <c:strCache>
                <c:ptCount val="4"/>
                <c:pt idx="0">
                  <c:v>2014-2015 гг.</c:v>
                </c:pt>
                <c:pt idx="1">
                  <c:v>2015-2016 гг.</c:v>
                </c:pt>
                <c:pt idx="2">
                  <c:v>2016-2017 гг.</c:v>
                </c:pt>
                <c:pt idx="3">
                  <c:v>2017-2018 гг.</c:v>
                </c:pt>
              </c:strCache>
            </c:strRef>
          </c:cat>
          <c:val>
            <c:numRef>
              <c:f>'Бух налог кач'!$C$3:$F$3</c:f>
              <c:numCache>
                <c:formatCode>General</c:formatCode>
                <c:ptCount val="4"/>
                <c:pt idx="0">
                  <c:v>61.5</c:v>
                </c:pt>
                <c:pt idx="1">
                  <c:v>59.6</c:v>
                </c:pt>
                <c:pt idx="2">
                  <c:v>55.8</c:v>
                </c:pt>
                <c:pt idx="3">
                  <c:v>69.8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F61F-4AA3-B1D6-704E002AC73C}"/>
            </c:ext>
          </c:extLst>
        </c:ser>
        <c:dLbls/>
        <c:shape val="box"/>
        <c:axId val="43215104"/>
        <c:axId val="43233280"/>
        <c:axId val="0"/>
      </c:bar3DChart>
      <c:catAx>
        <c:axId val="43215104"/>
        <c:scaling>
          <c:orientation val="minMax"/>
        </c:scaling>
        <c:axPos val="b"/>
        <c:numFmt formatCode="General" sourceLinked="0"/>
        <c:tickLblPos val="nextTo"/>
        <c:txPr>
          <a:bodyPr/>
          <a:lstStyle/>
          <a:p>
            <a:pPr>
              <a:defRPr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43233280"/>
        <c:crosses val="autoZero"/>
        <c:auto val="1"/>
        <c:lblAlgn val="ctr"/>
        <c:lblOffset val="100"/>
      </c:catAx>
      <c:valAx>
        <c:axId val="43233280"/>
        <c:scaling>
          <c:orientation val="minMax"/>
        </c:scaling>
        <c:delete val="1"/>
        <c:axPos val="l"/>
        <c:numFmt formatCode="General" sourceLinked="1"/>
        <c:tickLblPos val="none"/>
        <c:crossAx val="43215104"/>
        <c:crosses val="autoZero"/>
        <c:crossBetween val="between"/>
      </c:valAx>
    </c:plotArea>
    <c:plotVisOnly val="1"/>
    <c:dispBlanksAs val="gap"/>
  </c:chart>
  <c:externalData r:id="rId1"/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tx>
        <c:rich>
          <a:bodyPr/>
          <a:lstStyle/>
          <a:p>
            <a:pPr>
              <a:defRPr sz="1400">
                <a:solidFill>
                  <a:srgbClr val="352CA4"/>
                </a:solidFill>
              </a:defRPr>
            </a:pPr>
            <a:r>
              <a:rPr lang="ru-RU" sz="1400" dirty="0" smtClean="0">
                <a:solidFill>
                  <a:srgbClr val="352CA4"/>
                </a:solidFill>
                <a:latin typeface="Times New Roman" pitchFamily="18" charset="0"/>
                <a:cs typeface="Times New Roman" pitchFamily="18" charset="0"/>
              </a:rPr>
              <a:t>Средний балл</a:t>
            </a:r>
            <a:endParaRPr lang="ru-RU" sz="1400" dirty="0">
              <a:solidFill>
                <a:srgbClr val="352CA4"/>
              </a:solidFill>
              <a:latin typeface="Times New Roman" pitchFamily="18" charset="0"/>
              <a:cs typeface="Times New Roman" pitchFamily="18" charset="0"/>
            </a:endParaRPr>
          </a:p>
        </c:rich>
      </c:tx>
      <c:layout/>
    </c:title>
    <c:view3D>
      <c:rAngAx val="1"/>
    </c:view3D>
    <c:floor>
      <c:spPr>
        <a:noFill/>
        <a:ln w="9525">
          <a:noFill/>
        </a:ln>
      </c:spPr>
    </c:floor>
    <c:plotArea>
      <c:layout>
        <c:manualLayout>
          <c:layoutTarget val="inner"/>
          <c:xMode val="edge"/>
          <c:yMode val="edge"/>
          <c:x val="4.8491316407404825E-2"/>
          <c:y val="0.13415843752403644"/>
          <c:w val="0.8833333333333333"/>
          <c:h val="0.58480147504978075"/>
        </c:manualLayout>
      </c:layout>
      <c:bar3DChart>
        <c:barDir val="col"/>
        <c:grouping val="standard"/>
        <c:ser>
          <c:idx val="0"/>
          <c:order val="0"/>
          <c:tx>
            <c:strRef>
              <c:f>Отчетность!$B$3</c:f>
              <c:strCache>
                <c:ptCount val="1"/>
                <c:pt idx="0">
                  <c:v>ОП.19 Бухгалтерский учет и отчетность</c:v>
                </c:pt>
              </c:strCache>
            </c:strRef>
          </c:tx>
          <c:spPr>
            <a:solidFill>
              <a:srgbClr val="CCCC00"/>
            </a:solidFill>
            <a:scene3d>
              <a:camera prst="orthographicFront"/>
              <a:lightRig rig="threePt" dir="t"/>
            </a:scene3d>
            <a:sp3d/>
          </c:spPr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1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Отчетность!$C$2:$F$2</c:f>
              <c:strCache>
                <c:ptCount val="4"/>
                <c:pt idx="0">
                  <c:v>2014-2015 гг.</c:v>
                </c:pt>
                <c:pt idx="1">
                  <c:v>2015-2016 гг.</c:v>
                </c:pt>
                <c:pt idx="2">
                  <c:v>2016-2017 гг.</c:v>
                </c:pt>
                <c:pt idx="3">
                  <c:v>2017-2018 гг.</c:v>
                </c:pt>
              </c:strCache>
            </c:strRef>
          </c:cat>
          <c:val>
            <c:numRef>
              <c:f>Отчетность!$C$3:$F$3</c:f>
              <c:numCache>
                <c:formatCode>General</c:formatCode>
                <c:ptCount val="4"/>
                <c:pt idx="0">
                  <c:v>3.7</c:v>
                </c:pt>
                <c:pt idx="1">
                  <c:v>3.6</c:v>
                </c:pt>
                <c:pt idx="2">
                  <c:v>3.6</c:v>
                </c:pt>
                <c:pt idx="3">
                  <c:v>3.8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8B71-4AA0-B09C-330EF1831D61}"/>
            </c:ext>
          </c:extLst>
        </c:ser>
        <c:dLbls/>
        <c:shape val="box"/>
        <c:axId val="43159936"/>
        <c:axId val="43161472"/>
        <c:axId val="43111744"/>
      </c:bar3DChart>
      <c:catAx>
        <c:axId val="43159936"/>
        <c:scaling>
          <c:orientation val="minMax"/>
        </c:scaling>
        <c:axPos val="b"/>
        <c:numFmt formatCode="General" sourceLinked="0"/>
        <c:tickLblPos val="nextTo"/>
        <c:txPr>
          <a:bodyPr/>
          <a:lstStyle/>
          <a:p>
            <a:pPr>
              <a:defRPr sz="105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43161472"/>
        <c:crosses val="autoZero"/>
        <c:auto val="1"/>
        <c:lblAlgn val="ctr"/>
        <c:lblOffset val="100"/>
      </c:catAx>
      <c:valAx>
        <c:axId val="43161472"/>
        <c:scaling>
          <c:orientation val="minMax"/>
        </c:scaling>
        <c:delete val="1"/>
        <c:axPos val="l"/>
        <c:numFmt formatCode="General" sourceLinked="1"/>
        <c:tickLblPos val="none"/>
        <c:crossAx val="43159936"/>
        <c:crosses val="autoZero"/>
        <c:crossBetween val="between"/>
      </c:valAx>
      <c:serAx>
        <c:axId val="43111744"/>
        <c:scaling>
          <c:orientation val="minMax"/>
        </c:scaling>
        <c:delete val="1"/>
        <c:axPos val="b"/>
        <c:tickLblPos val="none"/>
        <c:crossAx val="43161472"/>
        <c:crosses val="autoZero"/>
      </c:serAx>
    </c:plotArea>
    <c:plotVisOnly val="1"/>
    <c:dispBlanksAs val="gap"/>
  </c:chart>
  <c:externalData r:id="rId1"/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tx>
        <c:rich>
          <a:bodyPr/>
          <a:lstStyle/>
          <a:p>
            <a:pPr>
              <a:defRPr/>
            </a:pPr>
            <a:r>
              <a:rPr lang="ru-RU" sz="1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% качества</a:t>
            </a:r>
          </a:p>
        </c:rich>
      </c:tx>
      <c:layout/>
    </c:title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Отчет!$B$3</c:f>
              <c:strCache>
                <c:ptCount val="1"/>
                <c:pt idx="0">
                  <c:v>ОП.15 Бухгалтерский учет и отчетность</c:v>
                </c:pt>
              </c:strCache>
            </c:strRef>
          </c:tx>
          <c:spPr>
            <a:solidFill>
              <a:schemeClr val="accent5">
                <a:lumMod val="75000"/>
              </a:schemeClr>
            </a:solidFill>
          </c:spPr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Отчет!$C$2:$F$2</c:f>
              <c:strCache>
                <c:ptCount val="4"/>
                <c:pt idx="0">
                  <c:v>2014-2015 гг.</c:v>
                </c:pt>
                <c:pt idx="1">
                  <c:v>2015-2016 гг.</c:v>
                </c:pt>
                <c:pt idx="2">
                  <c:v>2016-2017 гг.</c:v>
                </c:pt>
                <c:pt idx="3">
                  <c:v>2017-2018 гг.</c:v>
                </c:pt>
              </c:strCache>
            </c:strRef>
          </c:cat>
          <c:val>
            <c:numRef>
              <c:f>Отчет!$C$3:$F$3</c:f>
              <c:numCache>
                <c:formatCode>General</c:formatCode>
                <c:ptCount val="4"/>
                <c:pt idx="0">
                  <c:v>57.9</c:v>
                </c:pt>
                <c:pt idx="1">
                  <c:v>50</c:v>
                </c:pt>
                <c:pt idx="2">
                  <c:v>41.7</c:v>
                </c:pt>
                <c:pt idx="3">
                  <c:v>65.400000000000006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7DE4-43D6-A871-160D6FDC092E}"/>
            </c:ext>
          </c:extLst>
        </c:ser>
        <c:dLbls/>
        <c:shape val="box"/>
        <c:axId val="43326464"/>
        <c:axId val="43340544"/>
        <c:axId val="0"/>
      </c:bar3DChart>
      <c:catAx>
        <c:axId val="43326464"/>
        <c:scaling>
          <c:orientation val="minMax"/>
        </c:scaling>
        <c:axPos val="b"/>
        <c:numFmt formatCode="General" sourceLinked="0"/>
        <c:tickLblPos val="nextTo"/>
        <c:txPr>
          <a:bodyPr/>
          <a:lstStyle/>
          <a:p>
            <a:pPr>
              <a:defRPr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43340544"/>
        <c:crosses val="autoZero"/>
        <c:auto val="1"/>
        <c:lblAlgn val="ctr"/>
        <c:lblOffset val="100"/>
      </c:catAx>
      <c:valAx>
        <c:axId val="43340544"/>
        <c:scaling>
          <c:orientation val="minMax"/>
        </c:scaling>
        <c:delete val="1"/>
        <c:axPos val="l"/>
        <c:numFmt formatCode="General" sourceLinked="1"/>
        <c:tickLblPos val="none"/>
        <c:crossAx val="43326464"/>
        <c:crosses val="autoZero"/>
        <c:crossBetween val="between"/>
      </c:valAx>
    </c:plotArea>
    <c:plotVisOnly val="1"/>
    <c:dispBlanksAs val="gap"/>
  </c:chart>
  <c:externalData r:id="rId1"/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4"/>
  <c:chart>
    <c:autoTitleDeleted val="1"/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Лист1!$C$2</c:f>
              <c:strCache>
                <c:ptCount val="1"/>
                <c:pt idx="0">
                  <c:v>Кол-во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/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Лист1!$B$3:$B$6</c:f>
              <c:strCache>
                <c:ptCount val="4"/>
                <c:pt idx="0">
                  <c:v>2014-2015 гг.</c:v>
                </c:pt>
                <c:pt idx="1">
                  <c:v>2015-2016 гг.</c:v>
                </c:pt>
                <c:pt idx="2">
                  <c:v>2016-2017 гг.</c:v>
                </c:pt>
                <c:pt idx="3">
                  <c:v>2017-2018 гг.</c:v>
                </c:pt>
              </c:strCache>
            </c:strRef>
          </c:cat>
          <c:val>
            <c:numRef>
              <c:f>Лист1!$C$3:$C$6</c:f>
              <c:numCache>
                <c:formatCode>General</c:formatCode>
                <c:ptCount val="4"/>
                <c:pt idx="0">
                  <c:v>6</c:v>
                </c:pt>
                <c:pt idx="1">
                  <c:v>4</c:v>
                </c:pt>
                <c:pt idx="2">
                  <c:v>6</c:v>
                </c:pt>
                <c:pt idx="3">
                  <c:v>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4A41-427E-87CC-FC8BD2244CC7}"/>
            </c:ext>
          </c:extLst>
        </c:ser>
        <c:dLbls>
          <c:showVal val="1"/>
        </c:dLbls>
        <c:shape val="cylinder"/>
        <c:axId val="43368832"/>
        <c:axId val="43370368"/>
        <c:axId val="0"/>
      </c:bar3DChart>
      <c:catAx>
        <c:axId val="43368832"/>
        <c:scaling>
          <c:orientation val="minMax"/>
        </c:scaling>
        <c:axPos val="b"/>
        <c:numFmt formatCode="General" sourceLinked="0"/>
        <c:tickLblPos val="nextTo"/>
        <c:txPr>
          <a:bodyPr/>
          <a:lstStyle/>
          <a:p>
            <a:pPr>
              <a:defRPr sz="12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43370368"/>
        <c:crosses val="autoZero"/>
        <c:auto val="1"/>
        <c:lblAlgn val="ctr"/>
        <c:lblOffset val="100"/>
      </c:catAx>
      <c:valAx>
        <c:axId val="43370368"/>
        <c:scaling>
          <c:orientation val="minMax"/>
        </c:scaling>
        <c:delete val="1"/>
        <c:axPos val="l"/>
        <c:numFmt formatCode="General" sourceLinked="1"/>
        <c:tickLblPos val="none"/>
        <c:crossAx val="43368832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tx>
        <c:rich>
          <a:bodyPr/>
          <a:lstStyle/>
          <a:p>
            <a:pPr>
              <a:defRPr/>
            </a:pPr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% качества</a:t>
            </a:r>
          </a:p>
        </c:rich>
      </c:tx>
    </c:title>
    <c:view3D>
      <c:rotX val="30"/>
      <c:perspective val="30"/>
    </c:view3D>
    <c:plotArea>
      <c:layout/>
      <c:pie3DChart>
        <c:varyColors val="1"/>
        <c:ser>
          <c:idx val="0"/>
          <c:order val="0"/>
          <c:tx>
            <c:strRef>
              <c:f>'ГИА кач'!$B$3</c:f>
              <c:strCache>
                <c:ptCount val="1"/>
                <c:pt idx="0">
                  <c:v>% качества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dLblPos val="ctr"/>
            <c:showVal val="1"/>
            <c:showLeaderLines val="1"/>
            <c:extLst xmlns:c16r2="http://schemas.microsoft.com/office/drawing/2015/06/chart"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'ГИА кач'!$C$2:$F$2</c:f>
              <c:strCache>
                <c:ptCount val="4"/>
                <c:pt idx="0">
                  <c:v>2014-2015 гг.</c:v>
                </c:pt>
                <c:pt idx="1">
                  <c:v>2015-2016 гг.</c:v>
                </c:pt>
                <c:pt idx="2">
                  <c:v>2016-2017 гг.</c:v>
                </c:pt>
                <c:pt idx="3">
                  <c:v>2017-2018 гг.</c:v>
                </c:pt>
              </c:strCache>
            </c:strRef>
          </c:cat>
          <c:val>
            <c:numRef>
              <c:f>'ГИА кач'!$C$3:$F$3</c:f>
              <c:numCache>
                <c:formatCode>0%</c:formatCode>
                <c:ptCount val="4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7675-4862-BECB-E312A900F051}"/>
            </c:ext>
          </c:extLst>
        </c:ser>
        <c:dLbls/>
      </c:pie3DChart>
    </c:plotArea>
    <c:legend>
      <c:legendPos val="r"/>
      <c:txPr>
        <a:bodyPr/>
        <a:lstStyle/>
        <a:p>
          <a:pPr>
            <a:defRPr sz="12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zero"/>
  </c:chart>
  <c:externalData r:id="rId1"/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tx>
        <c:rich>
          <a:bodyPr/>
          <a:lstStyle/>
          <a:p>
            <a:pPr>
              <a:defRPr/>
            </a:pPr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% качества</a:t>
            </a:r>
          </a:p>
        </c:rich>
      </c:tx>
      <c:layout>
        <c:manualLayout>
          <c:xMode val="edge"/>
          <c:yMode val="edge"/>
          <c:x val="0.38927077865267129"/>
          <c:y val="2.7777777777778043E-2"/>
        </c:manualLayout>
      </c:layout>
    </c:title>
    <c:view3D>
      <c:rotX val="30"/>
      <c:perspective val="30"/>
    </c:view3D>
    <c:plotArea>
      <c:layout/>
      <c:pie3DChart>
        <c:varyColors val="1"/>
        <c:dLbls/>
      </c:pie3DChart>
    </c:plotArea>
    <c:legend>
      <c:legendPos val="r"/>
      <c:txPr>
        <a:bodyPr/>
        <a:lstStyle/>
        <a:p>
          <a:pPr>
            <a:defRPr sz="12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zero"/>
  </c:chart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5"/>
  <c:chart>
    <c:title>
      <c:tx>
        <c:rich>
          <a:bodyPr/>
          <a:lstStyle/>
          <a:p>
            <a:pPr>
              <a:defRPr/>
            </a:pPr>
            <a:r>
              <a:rPr lang="ru-RU" sz="1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ПМ.02 Ведение бухгалтерского учета источников формирования активов, выполнение работ по </a:t>
            </a:r>
            <a:r>
              <a:rPr lang="ru-RU" sz="14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инвентаризаци</a:t>
            </a:r>
            <a:r>
              <a:rPr lang="ru-RU" sz="1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активов и финансовых обязательств организации</a:t>
            </a:r>
          </a:p>
        </c:rich>
      </c:tx>
      <c:layout>
        <c:manualLayout>
          <c:xMode val="edge"/>
          <c:yMode val="edge"/>
          <c:x val="0.16307581985839958"/>
          <c:y val="0"/>
        </c:manualLayout>
      </c:layout>
    </c:title>
    <c:view3D>
      <c:perspective val="30"/>
    </c:view3D>
    <c:floor>
      <c:spPr>
        <a:noFill/>
        <a:ln w="9525">
          <a:solidFill>
            <a:schemeClr val="tx2"/>
          </a:solidFill>
        </a:ln>
      </c:spPr>
    </c:floor>
    <c:sideWall>
      <c:spPr>
        <a:noFill/>
        <a:ln w="25400">
          <a:noFill/>
        </a:ln>
      </c:spPr>
    </c:sideWall>
    <c:backWall>
      <c:spPr>
        <a:noFill/>
        <a:ln w="25400">
          <a:noFill/>
        </a:ln>
      </c:spPr>
    </c:backWall>
    <c:plotArea>
      <c:layout/>
      <c:bar3DChart>
        <c:barDir val="col"/>
        <c:grouping val="standard"/>
        <c:ser>
          <c:idx val="0"/>
          <c:order val="0"/>
          <c:tx>
            <c:strRef>
              <c:f>Пм.02!$B$3</c:f>
              <c:strCache>
                <c:ptCount val="1"/>
                <c:pt idx="0">
                  <c:v>ПМ.02 Ведение бухгалтерского учета источников формирования активов, выполнение работ по инвентаризаци активов и финансовых обязательств организации</c:v>
                </c:pt>
              </c:strCache>
            </c:strRef>
          </c:tx>
          <c:spPr>
            <a:solidFill>
              <a:srgbClr val="FFC000"/>
            </a:solidFill>
          </c:spPr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Пм.02!$C$2:$E$2</c:f>
              <c:strCache>
                <c:ptCount val="3"/>
                <c:pt idx="0">
                  <c:v>2015-2016 гг.</c:v>
                </c:pt>
                <c:pt idx="1">
                  <c:v>2016-2017 гг.</c:v>
                </c:pt>
                <c:pt idx="2">
                  <c:v>2017-2018 гг.</c:v>
                </c:pt>
              </c:strCache>
            </c:strRef>
          </c:cat>
          <c:val>
            <c:numRef>
              <c:f>Пм.02!$C$3:$E$3</c:f>
              <c:numCache>
                <c:formatCode>General</c:formatCode>
                <c:ptCount val="3"/>
                <c:pt idx="0">
                  <c:v>58.4</c:v>
                </c:pt>
                <c:pt idx="1">
                  <c:v>98.2</c:v>
                </c:pt>
                <c:pt idx="2">
                  <c:v>67.3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F95D-43E9-94FA-1170AAD5E4A8}"/>
            </c:ext>
          </c:extLst>
        </c:ser>
        <c:dLbls/>
        <c:shape val="box"/>
        <c:axId val="80910976"/>
        <c:axId val="80916864"/>
        <c:axId val="52041920"/>
      </c:bar3DChart>
      <c:catAx>
        <c:axId val="80910976"/>
        <c:scaling>
          <c:orientation val="minMax"/>
        </c:scaling>
        <c:axPos val="b"/>
        <c:numFmt formatCode="General" sourceLinked="0"/>
        <c:tickLblPos val="nextTo"/>
        <c:txPr>
          <a:bodyPr/>
          <a:lstStyle/>
          <a:p>
            <a:pPr>
              <a:defRPr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80916864"/>
        <c:crosses val="autoZero"/>
        <c:auto val="1"/>
        <c:lblAlgn val="ctr"/>
        <c:lblOffset val="100"/>
      </c:catAx>
      <c:valAx>
        <c:axId val="80916864"/>
        <c:scaling>
          <c:orientation val="minMax"/>
        </c:scaling>
        <c:delete val="1"/>
        <c:axPos val="l"/>
        <c:numFmt formatCode="General" sourceLinked="1"/>
        <c:tickLblPos val="none"/>
        <c:crossAx val="80910976"/>
        <c:crosses val="autoZero"/>
        <c:crossBetween val="between"/>
      </c:valAx>
      <c:serAx>
        <c:axId val="52041920"/>
        <c:scaling>
          <c:orientation val="minMax"/>
        </c:scaling>
        <c:delete val="1"/>
        <c:axPos val="b"/>
        <c:tickLblPos val="none"/>
        <c:crossAx val="80916864"/>
        <c:crosses val="autoZero"/>
      </c:serAx>
    </c:plotArea>
    <c:plotVisOnly val="1"/>
    <c:dispBlanksAs val="gap"/>
  </c:chart>
  <c:externalData r:id="rId1"/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rAngAx val="1"/>
    </c:view3D>
    <c:plotArea>
      <c:layout/>
      <c:bar3DChart>
        <c:barDir val="col"/>
        <c:grouping val="clustered"/>
        <c:ser>
          <c:idx val="0"/>
          <c:order val="0"/>
          <c:dLbls>
            <c:dLbl>
              <c:idx val="0"/>
              <c:layout>
                <c:manualLayout>
                  <c:x val="2.5000000000000046E-2"/>
                  <c:y val="-5.5555555555555455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66B8-49C9-90D2-FFECFD90DE03}"/>
                </c:ext>
              </c:extLst>
            </c:dLbl>
            <c:dLbl>
              <c:idx val="1"/>
              <c:layout>
                <c:manualLayout>
                  <c:x val="1.9444444444444445E-2"/>
                  <c:y val="-2.3148148148148147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66B8-49C9-90D2-FFECFD90DE03}"/>
                </c:ext>
              </c:extLst>
            </c:dLbl>
            <c:dLbl>
              <c:idx val="2"/>
              <c:layout>
                <c:manualLayout>
                  <c:x val="3.6111111111111212E-2"/>
                  <c:y val="-2.7777777777777964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66B8-49C9-90D2-FFECFD90DE0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Лист1!$B$2:$D$2</c:f>
              <c:strCache>
                <c:ptCount val="3"/>
                <c:pt idx="0">
                  <c:v>2015 г.</c:v>
                </c:pt>
                <c:pt idx="1">
                  <c:v>2016 г.</c:v>
                </c:pt>
                <c:pt idx="2">
                  <c:v>2017 г.</c:v>
                </c:pt>
              </c:strCache>
            </c:strRef>
          </c:cat>
          <c:val>
            <c:numRef>
              <c:f>Лист1!$B$3:$D$3</c:f>
              <c:numCache>
                <c:formatCode>General</c:formatCode>
                <c:ptCount val="3"/>
                <c:pt idx="0">
                  <c:v>15</c:v>
                </c:pt>
                <c:pt idx="1">
                  <c:v>25</c:v>
                </c:pt>
                <c:pt idx="2">
                  <c:v>25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66B8-49C9-90D2-FFECFD90DE03}"/>
            </c:ext>
          </c:extLst>
        </c:ser>
        <c:dLbls>
          <c:showVal val="1"/>
        </c:dLbls>
        <c:shape val="box"/>
        <c:axId val="43447424"/>
        <c:axId val="43448960"/>
        <c:axId val="0"/>
      </c:bar3DChart>
      <c:catAx>
        <c:axId val="43447424"/>
        <c:scaling>
          <c:orientation val="minMax"/>
        </c:scaling>
        <c:axPos val="b"/>
        <c:numFmt formatCode="General" sourceLinked="0"/>
        <c:tickLblPos val="nextTo"/>
        <c:txPr>
          <a:bodyPr/>
          <a:lstStyle/>
          <a:p>
            <a:pPr>
              <a:defRPr sz="12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43448960"/>
        <c:crosses val="autoZero"/>
        <c:auto val="1"/>
        <c:lblAlgn val="ctr"/>
        <c:lblOffset val="100"/>
      </c:catAx>
      <c:valAx>
        <c:axId val="43448960"/>
        <c:scaling>
          <c:orientation val="minMax"/>
        </c:scaling>
        <c:delete val="1"/>
        <c:axPos val="l"/>
        <c:numFmt formatCode="General" sourceLinked="1"/>
        <c:tickLblPos val="none"/>
        <c:crossAx val="43447424"/>
        <c:crosses val="autoZero"/>
        <c:crossBetween val="between"/>
      </c:valAx>
    </c:plotArea>
    <c:plotVisOnly val="1"/>
    <c:dispBlanksAs val="gap"/>
  </c:chart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tx>
        <c:rich>
          <a:bodyPr/>
          <a:lstStyle/>
          <a:p>
            <a:pPr>
              <a:defRPr/>
            </a:pPr>
            <a:r>
              <a:rPr lang="ru-RU" sz="1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ПМ.05 Кассир</a:t>
            </a:r>
          </a:p>
        </c:rich>
      </c:tx>
      <c:layout/>
    </c:title>
    <c:view3D>
      <c:perspective val="30"/>
    </c:view3D>
    <c:floor>
      <c:spPr>
        <a:ln>
          <a:solidFill>
            <a:schemeClr val="tx2"/>
          </a:solidFill>
        </a:ln>
      </c:spPr>
    </c:floor>
    <c:plotArea>
      <c:layout/>
      <c:bar3DChart>
        <c:barDir val="col"/>
        <c:grouping val="standard"/>
        <c:ser>
          <c:idx val="0"/>
          <c:order val="0"/>
          <c:tx>
            <c:strRef>
              <c:f>ПМ.05!$B$3</c:f>
              <c:strCache>
                <c:ptCount val="1"/>
                <c:pt idx="0">
                  <c:v>ПМ.05 Кассир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</c:spPr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ПМ.05!$C$2:$F$2</c:f>
              <c:strCache>
                <c:ptCount val="4"/>
                <c:pt idx="0">
                  <c:v>2014-2015 гг.</c:v>
                </c:pt>
                <c:pt idx="1">
                  <c:v>2015-2016 гг.</c:v>
                </c:pt>
                <c:pt idx="2">
                  <c:v>2016-2017 гг.</c:v>
                </c:pt>
                <c:pt idx="3">
                  <c:v>2017-2018 гг.</c:v>
                </c:pt>
              </c:strCache>
            </c:strRef>
          </c:cat>
          <c:val>
            <c:numRef>
              <c:f>ПМ.05!$C$3:$F$3</c:f>
              <c:numCache>
                <c:formatCode>General</c:formatCode>
                <c:ptCount val="4"/>
                <c:pt idx="0">
                  <c:v>66.7</c:v>
                </c:pt>
                <c:pt idx="1">
                  <c:v>92.9</c:v>
                </c:pt>
                <c:pt idx="2">
                  <c:v>73.099999999999994</c:v>
                </c:pt>
                <c:pt idx="3">
                  <c:v>72.2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40EE-4281-9E14-C95A537D1A2F}"/>
            </c:ext>
          </c:extLst>
        </c:ser>
        <c:dLbls/>
        <c:shape val="box"/>
        <c:axId val="80754176"/>
        <c:axId val="80755712"/>
        <c:axId val="52041472"/>
      </c:bar3DChart>
      <c:catAx>
        <c:axId val="80754176"/>
        <c:scaling>
          <c:orientation val="minMax"/>
        </c:scaling>
        <c:axPos val="b"/>
        <c:numFmt formatCode="General" sourceLinked="0"/>
        <c:tickLblPos val="nextTo"/>
        <c:txPr>
          <a:bodyPr/>
          <a:lstStyle/>
          <a:p>
            <a:pPr>
              <a:defRPr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80755712"/>
        <c:crosses val="autoZero"/>
        <c:auto val="1"/>
        <c:lblAlgn val="ctr"/>
        <c:lblOffset val="100"/>
      </c:catAx>
      <c:valAx>
        <c:axId val="80755712"/>
        <c:scaling>
          <c:orientation val="minMax"/>
        </c:scaling>
        <c:delete val="1"/>
        <c:axPos val="l"/>
        <c:numFmt formatCode="General" sourceLinked="1"/>
        <c:tickLblPos val="none"/>
        <c:crossAx val="80754176"/>
        <c:crosses val="autoZero"/>
        <c:crossBetween val="between"/>
      </c:valAx>
      <c:serAx>
        <c:axId val="52041472"/>
        <c:scaling>
          <c:orientation val="minMax"/>
        </c:scaling>
        <c:delete val="1"/>
        <c:axPos val="b"/>
        <c:tickLblPos val="none"/>
        <c:crossAx val="80755712"/>
        <c:crosses val="autoZero"/>
      </c:serAx>
    </c:plotArea>
    <c:plotVisOnly val="1"/>
    <c:dispBlanksAs val="gap"/>
  </c:chart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tx>
        <c:rich>
          <a:bodyPr/>
          <a:lstStyle/>
          <a:p>
            <a:pPr>
              <a:defRPr sz="140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defRPr>
            </a:pPr>
            <a:r>
              <a:rPr lang="ru-RU" sz="1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ПМ.01 Документирование хозяйственных операций</a:t>
            </a:r>
          </a:p>
        </c:rich>
      </c:tx>
      <c:layout/>
    </c:title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'ПМ.01 Ср.балл'!$B$3</c:f>
              <c:strCache>
                <c:ptCount val="1"/>
                <c:pt idx="0">
                  <c:v>ПМ.01 Документирование хозяйственных операций</c:v>
                </c:pt>
              </c:strCache>
            </c:strRef>
          </c:tx>
          <c:spPr>
            <a:solidFill>
              <a:srgbClr val="33CCFF"/>
            </a:solidFill>
          </c:spPr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chemeClr val="accent3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'ПМ.01 Ср.балл'!$C$2:$F$2</c:f>
              <c:strCache>
                <c:ptCount val="4"/>
                <c:pt idx="0">
                  <c:v>2014-2015 гг.</c:v>
                </c:pt>
                <c:pt idx="1">
                  <c:v>2015-2016 гг.</c:v>
                </c:pt>
                <c:pt idx="2">
                  <c:v>2016-2017 гг.</c:v>
                </c:pt>
                <c:pt idx="3">
                  <c:v>2017-2018 гг.</c:v>
                </c:pt>
              </c:strCache>
            </c:strRef>
          </c:cat>
          <c:val>
            <c:numRef>
              <c:f>'ПМ.01 Ср.балл'!$C$3:$F$3</c:f>
              <c:numCache>
                <c:formatCode>General</c:formatCode>
                <c:ptCount val="4"/>
                <c:pt idx="0">
                  <c:v>3.9</c:v>
                </c:pt>
                <c:pt idx="1">
                  <c:v>4.0999999999999996</c:v>
                </c:pt>
                <c:pt idx="2">
                  <c:v>3.9</c:v>
                </c:pt>
                <c:pt idx="3">
                  <c:v>4.0999999999999996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CAED-48E5-95A2-2CE5B9C8F289}"/>
            </c:ext>
          </c:extLst>
        </c:ser>
        <c:dLbls/>
        <c:shape val="cylinder"/>
        <c:axId val="80877056"/>
        <c:axId val="80878592"/>
        <c:axId val="0"/>
      </c:bar3DChart>
      <c:catAx>
        <c:axId val="80877056"/>
        <c:scaling>
          <c:orientation val="minMax"/>
        </c:scaling>
        <c:axPos val="b"/>
        <c:numFmt formatCode="General" sourceLinked="0"/>
        <c:tickLblPos val="nextTo"/>
        <c:txPr>
          <a:bodyPr/>
          <a:lstStyle/>
          <a:p>
            <a:pPr>
              <a:defRPr sz="9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80878592"/>
        <c:crosses val="autoZero"/>
        <c:auto val="1"/>
        <c:lblAlgn val="ctr"/>
        <c:lblOffset val="100"/>
      </c:catAx>
      <c:valAx>
        <c:axId val="80878592"/>
        <c:scaling>
          <c:orientation val="minMax"/>
        </c:scaling>
        <c:delete val="1"/>
        <c:axPos val="l"/>
        <c:numFmt formatCode="General" sourceLinked="1"/>
        <c:tickLblPos val="none"/>
        <c:crossAx val="80877056"/>
        <c:crosses val="autoZero"/>
        <c:crossBetween val="between"/>
      </c:valAx>
    </c:plotArea>
    <c:plotVisOnly val="1"/>
    <c:dispBlanksAs val="gap"/>
  </c:chart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tx>
        <c:rich>
          <a:bodyPr/>
          <a:lstStyle/>
          <a:p>
            <a:pPr>
              <a:defRPr/>
            </a:pPr>
            <a:r>
              <a:rPr lang="ru-RU" sz="1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ПМ.02 Ведение бухгалтерского учета источников формирования активов, выполнение работ по </a:t>
            </a:r>
            <a:r>
              <a:rPr lang="ru-RU" sz="1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инвентаризации </a:t>
            </a:r>
            <a:r>
              <a:rPr lang="ru-RU" sz="1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активов и финансовых обязательств организации</a:t>
            </a:r>
          </a:p>
        </c:rich>
      </c:tx>
      <c:layout>
        <c:manualLayout>
          <c:xMode val="edge"/>
          <c:yMode val="edge"/>
          <c:x val="0.21790266841644876"/>
          <c:y val="0"/>
        </c:manualLayout>
      </c:layout>
    </c:title>
    <c:view3D>
      <c:rAngAx val="1"/>
    </c:view3D>
    <c:plotArea>
      <c:layout>
        <c:manualLayout>
          <c:layoutTarget val="inner"/>
          <c:xMode val="edge"/>
          <c:yMode val="edge"/>
          <c:x val="4.7222222222222332E-2"/>
          <c:y val="0.4467592592592593"/>
          <c:w val="0.93888888888889166"/>
          <c:h val="0.42388888888889253"/>
        </c:manualLayout>
      </c:layout>
      <c:bar3DChart>
        <c:barDir val="col"/>
        <c:grouping val="clustered"/>
        <c:ser>
          <c:idx val="0"/>
          <c:order val="0"/>
          <c:tx>
            <c:strRef>
              <c:f>'ПМ.02 ср. балл'!$B$3</c:f>
              <c:strCache>
                <c:ptCount val="1"/>
                <c:pt idx="0">
                  <c:v>ПМ.02 Ведение бухгалтерского учета источников формирования активов, выполнение работ по инвентаризаци активов и финансовых обязательств организации</c:v>
                </c:pt>
              </c:strCache>
            </c:strRef>
          </c:tx>
          <c:spPr>
            <a:solidFill>
              <a:srgbClr val="00FF00"/>
            </a:solidFill>
          </c:spPr>
          <c:dLbls>
            <c:dLbl>
              <c:idx val="0"/>
              <c:layout>
                <c:manualLayout>
                  <c:x val="-2.7777777777778113E-3"/>
                  <c:y val="-3.7037037037037056E-2"/>
                </c:manualLayout>
              </c:layout>
              <c:tx>
                <c:rich>
                  <a:bodyPr/>
                  <a:lstStyle/>
                  <a:p>
                    <a:pPr>
                      <a:defRPr b="1">
                        <a:latin typeface="Times New Roman" pitchFamily="18" charset="0"/>
                        <a:cs typeface="Times New Roman" pitchFamily="18" charset="0"/>
                      </a:defRPr>
                    </a:pPr>
                    <a:r>
                      <a:rPr lang="en-US" b="1" dirty="0">
                        <a:latin typeface="Times New Roman" pitchFamily="18" charset="0"/>
                        <a:cs typeface="Times New Roman" pitchFamily="18" charset="0"/>
                      </a:rPr>
                      <a:t>4</a:t>
                    </a:r>
                  </a:p>
                </c:rich>
              </c:tx>
              <c:spPr/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284D-4C88-BC76-F62BF7598B86}"/>
                </c:ext>
              </c:extLst>
            </c:dLbl>
            <c:dLbl>
              <c:idx val="1"/>
              <c:layout>
                <c:manualLayout>
                  <c:x val="1.3888888888888987E-2"/>
                  <c:y val="-5.0925925925925923E-2"/>
                </c:manualLayout>
              </c:layout>
              <c:spPr/>
              <c:txPr>
                <a:bodyPr/>
                <a:lstStyle/>
                <a:p>
                  <a:pPr>
                    <a:defRPr b="1">
                      <a:latin typeface="Times New Roman" pitchFamily="18" charset="0"/>
                      <a:cs typeface="Times New Roman" pitchFamily="18" charset="0"/>
                    </a:defRPr>
                  </a:pPr>
                  <a:endParaRPr lang="ru-RU"/>
                </a:p>
              </c:txPr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284D-4C88-BC76-F62BF7598B86}"/>
                </c:ext>
              </c:extLst>
            </c:dLbl>
            <c:dLbl>
              <c:idx val="2"/>
              <c:layout>
                <c:manualLayout>
                  <c:x val="5.5555555555555558E-3"/>
                  <c:y val="-5.0925925925925902E-2"/>
                </c:manualLayout>
              </c:layout>
              <c:spPr/>
              <c:txPr>
                <a:bodyPr/>
                <a:lstStyle/>
                <a:p>
                  <a:pPr>
                    <a:defRPr b="1">
                      <a:latin typeface="Times New Roman" pitchFamily="18" charset="0"/>
                      <a:cs typeface="Times New Roman" pitchFamily="18" charset="0"/>
                    </a:defRPr>
                  </a:pPr>
                  <a:endParaRPr lang="ru-RU"/>
                </a:p>
              </c:txPr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284D-4C88-BC76-F62BF7598B86}"/>
                </c:ext>
              </c:extLst>
            </c:dLbl>
            <c:spPr>
              <a:noFill/>
              <a:ln>
                <a:noFill/>
              </a:ln>
              <a:effectLst/>
            </c:sp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'ПМ.02 ср. балл'!$C$2:$E$2</c:f>
              <c:strCache>
                <c:ptCount val="3"/>
                <c:pt idx="0">
                  <c:v>2015-2016 гг.</c:v>
                </c:pt>
                <c:pt idx="1">
                  <c:v>2016-2017 гг.</c:v>
                </c:pt>
                <c:pt idx="2">
                  <c:v>2017-2018 гг.</c:v>
                </c:pt>
              </c:strCache>
            </c:strRef>
          </c:cat>
          <c:val>
            <c:numRef>
              <c:f>'ПМ.02 ср. балл'!$C$3:$E$3</c:f>
              <c:numCache>
                <c:formatCode>General</c:formatCode>
                <c:ptCount val="3"/>
                <c:pt idx="0">
                  <c:v>4</c:v>
                </c:pt>
                <c:pt idx="1">
                  <c:v>4.4000000000000004</c:v>
                </c:pt>
                <c:pt idx="2">
                  <c:v>3.8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284D-4C88-BC76-F62BF7598B86}"/>
            </c:ext>
          </c:extLst>
        </c:ser>
        <c:dLbls/>
        <c:shape val="cylinder"/>
        <c:axId val="42619264"/>
        <c:axId val="42620800"/>
        <c:axId val="0"/>
      </c:bar3DChart>
      <c:catAx>
        <c:axId val="42619264"/>
        <c:scaling>
          <c:orientation val="minMax"/>
        </c:scaling>
        <c:axPos val="b"/>
        <c:numFmt formatCode="General" sourceLinked="0"/>
        <c:tickLblPos val="nextTo"/>
        <c:txPr>
          <a:bodyPr/>
          <a:lstStyle/>
          <a:p>
            <a:pPr>
              <a:defRPr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42620800"/>
        <c:crosses val="autoZero"/>
        <c:auto val="1"/>
        <c:lblAlgn val="ctr"/>
        <c:lblOffset val="100"/>
      </c:catAx>
      <c:valAx>
        <c:axId val="42620800"/>
        <c:scaling>
          <c:orientation val="minMax"/>
        </c:scaling>
        <c:delete val="1"/>
        <c:axPos val="l"/>
        <c:numFmt formatCode="General" sourceLinked="1"/>
        <c:tickLblPos val="none"/>
        <c:crossAx val="42619264"/>
        <c:crosses val="autoZero"/>
        <c:crossBetween val="between"/>
      </c:valAx>
    </c:plotArea>
    <c:plotVisOnly val="1"/>
    <c:dispBlanksAs val="gap"/>
  </c:chart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tx>
        <c:rich>
          <a:bodyPr/>
          <a:lstStyle/>
          <a:p>
            <a:pPr>
              <a:defRPr/>
            </a:pPr>
            <a:r>
              <a:rPr lang="ru-RU" sz="1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ПМ.05 Кассир</a:t>
            </a:r>
          </a:p>
        </c:rich>
      </c:tx>
      <c:layout/>
    </c:title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'ПМ.05 ср.балл'!$B$3</c:f>
              <c:strCache>
                <c:ptCount val="1"/>
                <c:pt idx="0">
                  <c:v>ПМ.05 Кассир</c:v>
                </c:pt>
              </c:strCache>
            </c:strRef>
          </c:tx>
          <c:spPr>
            <a:solidFill>
              <a:srgbClr val="FFFF00"/>
            </a:solidFill>
          </c:spPr>
          <c:dLbls>
            <c:dLbl>
              <c:idx val="0"/>
              <c:layout>
                <c:manualLayout>
                  <c:x val="2.7777777777778113E-3"/>
                  <c:y val="-1.3888888888888987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6EA1-4946-966D-951A88212794}"/>
                </c:ext>
              </c:extLst>
            </c:dLbl>
            <c:dLbl>
              <c:idx val="1"/>
              <c:layout>
                <c:manualLayout>
                  <c:x val="9.7222222222222293E-2"/>
                  <c:y val="2.3148148148148147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6EA1-4946-966D-951A88212794}"/>
                </c:ext>
              </c:extLst>
            </c:dLbl>
            <c:dLbl>
              <c:idx val="2"/>
              <c:layout>
                <c:manualLayout>
                  <c:x val="1.1111111111111125E-2"/>
                  <c:y val="-1.3888888888888987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6EA1-4946-966D-951A88212794}"/>
                </c:ext>
              </c:extLst>
            </c:dLbl>
            <c:dLbl>
              <c:idx val="3"/>
              <c:layout>
                <c:manualLayout>
                  <c:x val="1.1111111111111125E-2"/>
                  <c:y val="-4.6296296296296523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6EA1-4946-966D-951A8821279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'ПМ.05 ср.балл'!$C$2:$F$2</c:f>
              <c:strCache>
                <c:ptCount val="4"/>
                <c:pt idx="0">
                  <c:v>2014-2015 гг.</c:v>
                </c:pt>
                <c:pt idx="1">
                  <c:v>2015-2016 гг.</c:v>
                </c:pt>
                <c:pt idx="2">
                  <c:v>2016-2017 гг.</c:v>
                </c:pt>
                <c:pt idx="3">
                  <c:v>2017-2018 гг.</c:v>
                </c:pt>
              </c:strCache>
            </c:strRef>
          </c:cat>
          <c:val>
            <c:numRef>
              <c:f>'ПМ.05 ср.балл'!$C$3:$F$3</c:f>
              <c:numCache>
                <c:formatCode>General</c:formatCode>
                <c:ptCount val="4"/>
                <c:pt idx="0">
                  <c:v>4</c:v>
                </c:pt>
                <c:pt idx="1">
                  <c:v>4.4000000000000004</c:v>
                </c:pt>
                <c:pt idx="2">
                  <c:v>4</c:v>
                </c:pt>
                <c:pt idx="3">
                  <c:v>4.0999999999999996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6EA1-4946-966D-951A88212794}"/>
            </c:ext>
          </c:extLst>
        </c:ser>
        <c:dLbls/>
        <c:shape val="cylinder"/>
        <c:axId val="42661760"/>
        <c:axId val="42663296"/>
        <c:axId val="0"/>
      </c:bar3DChart>
      <c:catAx>
        <c:axId val="42661760"/>
        <c:scaling>
          <c:orientation val="minMax"/>
        </c:scaling>
        <c:axPos val="b"/>
        <c:numFmt formatCode="General" sourceLinked="0"/>
        <c:tickLblPos val="nextTo"/>
        <c:txPr>
          <a:bodyPr/>
          <a:lstStyle/>
          <a:p>
            <a:pPr>
              <a:defRPr sz="10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42663296"/>
        <c:crosses val="autoZero"/>
        <c:auto val="1"/>
        <c:lblAlgn val="ctr"/>
        <c:lblOffset val="100"/>
      </c:catAx>
      <c:valAx>
        <c:axId val="42663296"/>
        <c:scaling>
          <c:orientation val="minMax"/>
        </c:scaling>
        <c:delete val="1"/>
        <c:axPos val="l"/>
        <c:numFmt formatCode="General" sourceLinked="1"/>
        <c:tickLblPos val="none"/>
        <c:crossAx val="42661760"/>
        <c:crosses val="autoZero"/>
        <c:crossBetween val="between"/>
      </c:valAx>
    </c:plotArea>
    <c:plotVisOnly val="1"/>
    <c:dispBlanksAs val="gap"/>
  </c:chart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tx>
        <c:rich>
          <a:bodyPr/>
          <a:lstStyle/>
          <a:p>
            <a:pPr>
              <a:defRPr/>
            </a:pPr>
            <a:r>
              <a:rPr lang="ru-RU" sz="1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ОП.08 Основы бухгалтерского учета</a:t>
            </a:r>
          </a:p>
        </c:rich>
      </c:tx>
      <c:layout/>
    </c:title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Основы!$B$3</c:f>
              <c:strCache>
                <c:ptCount val="1"/>
                <c:pt idx="0">
                  <c:v>ОП.08 Основы бухгалтерского учета</c:v>
                </c:pt>
              </c:strCache>
            </c:strRef>
          </c:tx>
          <c:spPr>
            <a:solidFill>
              <a:srgbClr val="352CA4"/>
            </a:solidFill>
          </c:spPr>
          <c:dPt>
            <c:idx val="0"/>
            <c:spPr>
              <a:solidFill>
                <a:schemeClr val="tx2">
                  <a:lumMod val="40000"/>
                  <a:lumOff val="60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AC3C-4948-8050-1CC93D3BCCDC}"/>
              </c:ext>
            </c:extLst>
          </c:dPt>
          <c:dPt>
            <c:idx val="1"/>
            <c:spPr>
              <a:solidFill>
                <a:schemeClr val="tx2">
                  <a:lumMod val="40000"/>
                  <a:lumOff val="60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AC3C-4948-8050-1CC93D3BCCDC}"/>
              </c:ext>
            </c:extLst>
          </c:dPt>
          <c:dPt>
            <c:idx val="2"/>
            <c:spPr>
              <a:solidFill>
                <a:schemeClr val="tx2">
                  <a:lumMod val="40000"/>
                  <a:lumOff val="60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AC3C-4948-8050-1CC93D3BCCDC}"/>
              </c:ext>
            </c:extLst>
          </c:dPt>
          <c:dPt>
            <c:idx val="3"/>
            <c:spPr>
              <a:solidFill>
                <a:schemeClr val="tx2">
                  <a:lumMod val="40000"/>
                  <a:lumOff val="60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AC3C-4948-8050-1CC93D3BCCDC}"/>
              </c:ext>
            </c:extLst>
          </c:dPt>
          <c:dLbls>
            <c:dLbl>
              <c:idx val="0"/>
              <c:layout>
                <c:manualLayout>
                  <c:x val="2.0239099116491611E-2"/>
                  <c:y val="-2.7777777777778064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AC3C-4948-8050-1CC93D3BCCDC}"/>
                </c:ext>
              </c:extLst>
            </c:dLbl>
            <c:dLbl>
              <c:idx val="1"/>
              <c:layout>
                <c:manualLayout>
                  <c:x val="5.7825997475690434E-3"/>
                  <c:y val="-2.3148148148148147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AC3C-4948-8050-1CC93D3BCCDC}"/>
                </c:ext>
              </c:extLst>
            </c:dLbl>
            <c:dLbl>
              <c:idx val="2"/>
              <c:layout>
                <c:manualLayout>
                  <c:x val="1.4456499368922581E-2"/>
                  <c:y val="-9.2592592592593507E-3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AC3C-4948-8050-1CC93D3BCCDC}"/>
                </c:ext>
              </c:extLst>
            </c:dLbl>
            <c:dLbl>
              <c:idx val="3"/>
              <c:layout>
                <c:manualLayout>
                  <c:x val="8.6738996213535507E-3"/>
                  <c:y val="-3.7037037037037056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AC3C-4948-8050-1CC93D3BCCD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Основы!$C$2:$F$2</c:f>
              <c:strCache>
                <c:ptCount val="4"/>
                <c:pt idx="0">
                  <c:v>2014-2015 гг.</c:v>
                </c:pt>
                <c:pt idx="1">
                  <c:v>2015-2016 гг.</c:v>
                </c:pt>
                <c:pt idx="2">
                  <c:v>2016-2017 гг.</c:v>
                </c:pt>
                <c:pt idx="3">
                  <c:v>2017-2018 гг.</c:v>
                </c:pt>
              </c:strCache>
            </c:strRef>
          </c:cat>
          <c:val>
            <c:numRef>
              <c:f>Основы!$C$3:$F$3</c:f>
              <c:numCache>
                <c:formatCode>General</c:formatCode>
                <c:ptCount val="4"/>
                <c:pt idx="0">
                  <c:v>54.2</c:v>
                </c:pt>
                <c:pt idx="1">
                  <c:v>96.7</c:v>
                </c:pt>
                <c:pt idx="2">
                  <c:v>63</c:v>
                </c:pt>
                <c:pt idx="3">
                  <c:v>73.7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AC3C-4948-8050-1CC93D3BCCDC}"/>
            </c:ext>
          </c:extLst>
        </c:ser>
        <c:dLbls/>
        <c:shape val="box"/>
        <c:axId val="80730368"/>
        <c:axId val="42737664"/>
        <c:axId val="0"/>
      </c:bar3DChart>
      <c:catAx>
        <c:axId val="80730368"/>
        <c:scaling>
          <c:orientation val="minMax"/>
        </c:scaling>
        <c:axPos val="b"/>
        <c:numFmt formatCode="General" sourceLinked="0"/>
        <c:tickLblPos val="nextTo"/>
        <c:txPr>
          <a:bodyPr/>
          <a:lstStyle/>
          <a:p>
            <a:pPr>
              <a:defRPr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42737664"/>
        <c:crosses val="autoZero"/>
        <c:auto val="1"/>
        <c:lblAlgn val="ctr"/>
        <c:lblOffset val="100"/>
      </c:catAx>
      <c:valAx>
        <c:axId val="42737664"/>
        <c:scaling>
          <c:orientation val="minMax"/>
        </c:scaling>
        <c:delete val="1"/>
        <c:axPos val="l"/>
        <c:numFmt formatCode="General" sourceLinked="1"/>
        <c:tickLblPos val="none"/>
        <c:crossAx val="80730368"/>
        <c:crosses val="autoZero"/>
        <c:crossBetween val="between"/>
      </c:valAx>
    </c:plotArea>
    <c:plotVisOnly val="1"/>
    <c:dispBlanksAs val="gap"/>
  </c:chart>
  <c:externalData r:id="rId1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layout/>
      <c:txPr>
        <a:bodyPr/>
        <a:lstStyle/>
        <a:p>
          <a:pPr>
            <a:defRPr sz="1400">
              <a:solidFill>
                <a:srgbClr val="7030A0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title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Бучет!$B$3</c:f>
              <c:strCache>
                <c:ptCount val="1"/>
                <c:pt idx="0">
                  <c:v>ОП.15 Бухгалтерский учет в бюджетных организациях</c:v>
                </c:pt>
              </c:strCache>
            </c:strRef>
          </c:tx>
          <c:spPr>
            <a:solidFill>
              <a:srgbClr val="FF0000"/>
            </a:solidFill>
          </c:spPr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Бучет!$C$2:$F$2</c:f>
              <c:strCache>
                <c:ptCount val="4"/>
                <c:pt idx="0">
                  <c:v>2014-2015 гг.</c:v>
                </c:pt>
                <c:pt idx="1">
                  <c:v>2015-2016 гг.</c:v>
                </c:pt>
                <c:pt idx="2">
                  <c:v>2016-2017 гг.</c:v>
                </c:pt>
                <c:pt idx="3">
                  <c:v>2017-2018 гг.</c:v>
                </c:pt>
              </c:strCache>
            </c:strRef>
          </c:cat>
          <c:val>
            <c:numRef>
              <c:f>Бучет!$C$3:$F$3</c:f>
              <c:numCache>
                <c:formatCode>General</c:formatCode>
                <c:ptCount val="4"/>
                <c:pt idx="0">
                  <c:v>94.9</c:v>
                </c:pt>
                <c:pt idx="1">
                  <c:v>72.2</c:v>
                </c:pt>
                <c:pt idx="2">
                  <c:v>63</c:v>
                </c:pt>
                <c:pt idx="3">
                  <c:v>77.8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49DF-49D9-BAD4-30620E4080BD}"/>
            </c:ext>
          </c:extLst>
        </c:ser>
        <c:dLbls>
          <c:showVal val="1"/>
        </c:dLbls>
        <c:shape val="box"/>
        <c:axId val="42766336"/>
        <c:axId val="42767872"/>
        <c:axId val="0"/>
      </c:bar3DChart>
      <c:catAx>
        <c:axId val="42766336"/>
        <c:scaling>
          <c:orientation val="minMax"/>
        </c:scaling>
        <c:axPos val="b"/>
        <c:numFmt formatCode="General" sourceLinked="0"/>
        <c:tickLblPos val="nextTo"/>
        <c:txPr>
          <a:bodyPr/>
          <a:lstStyle/>
          <a:p>
            <a:pPr>
              <a:defRPr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42767872"/>
        <c:crosses val="autoZero"/>
        <c:auto val="1"/>
        <c:lblAlgn val="ctr"/>
        <c:lblOffset val="100"/>
      </c:catAx>
      <c:valAx>
        <c:axId val="42767872"/>
        <c:scaling>
          <c:orientation val="minMax"/>
        </c:scaling>
        <c:delete val="1"/>
        <c:axPos val="l"/>
        <c:numFmt formatCode="General" sourceLinked="1"/>
        <c:tickLblPos val="none"/>
        <c:crossAx val="42766336"/>
        <c:crosses val="autoZero"/>
        <c:crossBetween val="between"/>
      </c:valAx>
    </c:plotArea>
    <c:plotVisOnly val="1"/>
    <c:dispBlanksAs val="gap"/>
  </c:chart>
  <c:externalData r:id="rId1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layout/>
      <c:txPr>
        <a:bodyPr/>
        <a:lstStyle/>
        <a:p>
          <a:pPr>
            <a:defRPr sz="1400">
              <a:solidFill>
                <a:srgbClr val="7030A0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title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'1'!$B$3</c:f>
              <c:strCache>
                <c:ptCount val="1"/>
                <c:pt idx="0">
                  <c:v>ОП.16 1-С:Бухгалтерия</c:v>
                </c:pt>
              </c:strCache>
            </c:strRef>
          </c:tx>
          <c:spPr>
            <a:solidFill>
              <a:srgbClr val="CCCC00"/>
            </a:solidFill>
          </c:spPr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'1'!$C$2:$F$2</c:f>
              <c:strCache>
                <c:ptCount val="4"/>
                <c:pt idx="0">
                  <c:v>2014-2015 гг.</c:v>
                </c:pt>
                <c:pt idx="1">
                  <c:v>2015-2016 гг.</c:v>
                </c:pt>
                <c:pt idx="2">
                  <c:v>2016-2017 гг.</c:v>
                </c:pt>
                <c:pt idx="3">
                  <c:v>2017-2018 гг.</c:v>
                </c:pt>
              </c:strCache>
            </c:strRef>
          </c:cat>
          <c:val>
            <c:numRef>
              <c:f>'1'!$C$3:$F$3</c:f>
              <c:numCache>
                <c:formatCode>General</c:formatCode>
                <c:ptCount val="4"/>
                <c:pt idx="0">
                  <c:v>73.7</c:v>
                </c:pt>
                <c:pt idx="1">
                  <c:v>52.6</c:v>
                </c:pt>
                <c:pt idx="2">
                  <c:v>96</c:v>
                </c:pt>
                <c:pt idx="3">
                  <c:v>88.5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871E-4786-BF4E-527EB05CB080}"/>
            </c:ext>
          </c:extLst>
        </c:ser>
        <c:dLbls/>
        <c:shape val="box"/>
        <c:axId val="42800640"/>
        <c:axId val="42802176"/>
        <c:axId val="0"/>
      </c:bar3DChart>
      <c:catAx>
        <c:axId val="42800640"/>
        <c:scaling>
          <c:orientation val="minMax"/>
        </c:scaling>
        <c:axPos val="b"/>
        <c:numFmt formatCode="General" sourceLinked="0"/>
        <c:tickLblPos val="nextTo"/>
        <c:txPr>
          <a:bodyPr/>
          <a:lstStyle/>
          <a:p>
            <a:pPr>
              <a:defRPr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42802176"/>
        <c:crosses val="autoZero"/>
        <c:auto val="1"/>
        <c:lblAlgn val="ctr"/>
        <c:lblOffset val="100"/>
      </c:catAx>
      <c:valAx>
        <c:axId val="42802176"/>
        <c:scaling>
          <c:orientation val="minMax"/>
        </c:scaling>
        <c:delete val="1"/>
        <c:axPos val="l"/>
        <c:numFmt formatCode="General" sourceLinked="1"/>
        <c:tickLblPos val="none"/>
        <c:crossAx val="42800640"/>
        <c:crosses val="autoZero"/>
        <c:crossBetween val="between"/>
      </c:valAx>
    </c:plotArea>
    <c:plotVisOnly val="1"/>
    <c:dispBlanksAs val="gap"/>
  </c:chart>
  <c:externalData r:id="rId1"/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431719-B42D-4862-B36D-AA2CDB504D52}" type="datetimeFigureOut">
              <a:rPr lang="ru-RU" smtClean="0"/>
              <a:pPr/>
              <a:t>30.11.2018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5333CA-2997-401B-893E-884702CE535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431719-B42D-4862-B36D-AA2CDB504D52}" type="datetimeFigureOut">
              <a:rPr lang="ru-RU" smtClean="0"/>
              <a:pPr/>
              <a:t>30.11.2018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5333CA-2997-401B-893E-884702CE535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431719-B42D-4862-B36D-AA2CDB504D52}" type="datetimeFigureOut">
              <a:rPr lang="ru-RU" smtClean="0"/>
              <a:pPr/>
              <a:t>30.11.2018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5333CA-2997-401B-893E-884702CE535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431719-B42D-4862-B36D-AA2CDB504D52}" type="datetimeFigureOut">
              <a:rPr lang="ru-RU" smtClean="0"/>
              <a:pPr/>
              <a:t>30.11.2018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5333CA-2997-401B-893E-884702CE535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431719-B42D-4862-B36D-AA2CDB504D52}" type="datetimeFigureOut">
              <a:rPr lang="ru-RU" smtClean="0"/>
              <a:pPr/>
              <a:t>30.11.2018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5333CA-2997-401B-893E-884702CE535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431719-B42D-4862-B36D-AA2CDB504D52}" type="datetimeFigureOut">
              <a:rPr lang="ru-RU" smtClean="0"/>
              <a:pPr/>
              <a:t>30.11.2018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5333CA-2997-401B-893E-884702CE535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431719-B42D-4862-B36D-AA2CDB504D52}" type="datetimeFigureOut">
              <a:rPr lang="ru-RU" smtClean="0"/>
              <a:pPr/>
              <a:t>30.11.2018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5333CA-2997-401B-893E-884702CE535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431719-B42D-4862-B36D-AA2CDB504D52}" type="datetimeFigureOut">
              <a:rPr lang="ru-RU" smtClean="0"/>
              <a:pPr/>
              <a:t>30.11.2018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5333CA-2997-401B-893E-884702CE535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431719-B42D-4862-B36D-AA2CDB504D52}" type="datetimeFigureOut">
              <a:rPr lang="ru-RU" smtClean="0"/>
              <a:pPr/>
              <a:t>30.11.2018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5333CA-2997-401B-893E-884702CE535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431719-B42D-4862-B36D-AA2CDB504D52}" type="datetimeFigureOut">
              <a:rPr lang="ru-RU" smtClean="0"/>
              <a:pPr/>
              <a:t>30.11.2018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5333CA-2997-401B-893E-884702CE535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431719-B42D-4862-B36D-AA2CDB504D52}" type="datetimeFigureOut">
              <a:rPr lang="ru-RU" smtClean="0"/>
              <a:pPr/>
              <a:t>30.11.2018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5333CA-2997-401B-893E-884702CE535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431719-B42D-4862-B36D-AA2CDB504D52}" type="datetimeFigureOut">
              <a:rPr lang="ru-RU" smtClean="0"/>
              <a:pPr/>
              <a:t>30.11.2018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5333CA-2997-401B-893E-884702CE5357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2.xml"/><Relationship Id="rId4" Type="http://schemas.openxmlformats.org/officeDocument/2006/relationships/chart" Target="../charts/char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8.xml"/><Relationship Id="rId2" Type="http://schemas.openxmlformats.org/officeDocument/2006/relationships/chart" Target="../charts/chart1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2.png"/><Relationship Id="rId4" Type="http://schemas.openxmlformats.org/officeDocument/2006/relationships/chart" Target="../charts/chart1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chart" Target="../charts/chart2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7" Type="http://schemas.openxmlformats.org/officeDocument/2006/relationships/image" Target="../media/image33.tif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tiff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2.png"/><Relationship Id="rId4" Type="http://schemas.openxmlformats.org/officeDocument/2006/relationships/image" Target="../media/image41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wmf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6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3.jpeg"/><Relationship Id="rId4" Type="http://schemas.openxmlformats.org/officeDocument/2006/relationships/image" Target="../media/image8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jpeg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7.wmf"/><Relationship Id="rId4" Type="http://schemas.openxmlformats.org/officeDocument/2006/relationships/image" Target="../media/image96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jpeg"/><Relationship Id="rId5" Type="http://schemas.openxmlformats.org/officeDocument/2006/relationships/image" Target="../media/image106.png"/><Relationship Id="rId4" Type="http://schemas.openxmlformats.org/officeDocument/2006/relationships/image" Target="../media/image105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3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6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0.jpeg"/><Relationship Id="rId4" Type="http://schemas.openxmlformats.org/officeDocument/2006/relationships/image" Target="../media/image1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5.jpe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jpeg"/><Relationship Id="rId3" Type="http://schemas.openxmlformats.org/officeDocument/2006/relationships/image" Target="../media/image128.jpeg"/><Relationship Id="rId7" Type="http://schemas.openxmlformats.org/officeDocument/2006/relationships/image" Target="../media/image132.jpe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1.jpeg"/><Relationship Id="rId5" Type="http://schemas.openxmlformats.org/officeDocument/2006/relationships/image" Target="../media/image130.jpeg"/><Relationship Id="rId4" Type="http://schemas.openxmlformats.org/officeDocument/2006/relationships/image" Target="../media/image129.jpeg"/><Relationship Id="rId9" Type="http://schemas.openxmlformats.org/officeDocument/2006/relationships/image" Target="../media/image134.jpe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jpeg"/><Relationship Id="rId3" Type="http://schemas.openxmlformats.org/officeDocument/2006/relationships/image" Target="../media/image136.jpeg"/><Relationship Id="rId7" Type="http://schemas.openxmlformats.org/officeDocument/2006/relationships/image" Target="../media/image140.png"/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9.jpeg"/><Relationship Id="rId5" Type="http://schemas.openxmlformats.org/officeDocument/2006/relationships/image" Target="../media/image138.jpeg"/><Relationship Id="rId10" Type="http://schemas.openxmlformats.org/officeDocument/2006/relationships/image" Target="../media/image143.jpeg"/><Relationship Id="rId4" Type="http://schemas.openxmlformats.org/officeDocument/2006/relationships/image" Target="../media/image137.jpeg"/><Relationship Id="rId9" Type="http://schemas.openxmlformats.org/officeDocument/2006/relationships/image" Target="../media/image142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8.jpeg"/><Relationship Id="rId5" Type="http://schemas.openxmlformats.org/officeDocument/2006/relationships/image" Target="../media/image147.jpeg"/><Relationship Id="rId4" Type="http://schemas.openxmlformats.org/officeDocument/2006/relationships/image" Target="../media/image146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3.png"/><Relationship Id="rId5" Type="http://schemas.openxmlformats.org/officeDocument/2006/relationships/image" Target="../media/image152.jpeg"/><Relationship Id="rId4" Type="http://schemas.openxmlformats.org/officeDocument/2006/relationships/image" Target="../media/image151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eg"/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chart" Target="../charts/char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chart" Target="../charts/char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chart" Target="../charts/char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107504" y="3933056"/>
            <a:ext cx="8856984" cy="24482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ru-RU" sz="2800" b="1" dirty="0" smtClean="0">
                <a:solidFill>
                  <a:srgbClr val="002060"/>
                </a:solidFill>
                <a:latin typeface="Monotype Corsiva" pitchFamily="66" charset="0"/>
                <a:cs typeface="Times New Roman" pitchFamily="18" charset="0"/>
              </a:rPr>
              <a:t>Папка </a:t>
            </a:r>
            <a:br>
              <a:rPr lang="ru-RU" sz="2800" b="1" dirty="0" smtClean="0">
                <a:solidFill>
                  <a:srgbClr val="002060"/>
                </a:solidFill>
                <a:latin typeface="Monotype Corsiva" pitchFamily="66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002060"/>
                </a:solidFill>
                <a:latin typeface="Monotype Corsiva" pitchFamily="66" charset="0"/>
                <a:cs typeface="Times New Roman" pitchFamily="18" charset="0"/>
              </a:rPr>
              <a:t>достижений педагогической деятельности преподавателя </a:t>
            </a:r>
            <a:br>
              <a:rPr lang="ru-RU" sz="2800" b="1" dirty="0" smtClean="0">
                <a:solidFill>
                  <a:srgbClr val="002060"/>
                </a:solidFill>
                <a:latin typeface="Monotype Corsiva" pitchFamily="66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002060"/>
                </a:solidFill>
                <a:latin typeface="Monotype Corsiva" pitchFamily="66" charset="0"/>
                <a:cs typeface="Times New Roman" pitchFamily="18" charset="0"/>
              </a:rPr>
              <a:t>ГБПОУ РС (Я) «Якутский сельскохозяйственный техникум»</a:t>
            </a:r>
            <a:br>
              <a:rPr lang="ru-RU" sz="2800" b="1" dirty="0" smtClean="0">
                <a:solidFill>
                  <a:srgbClr val="002060"/>
                </a:solidFill>
                <a:latin typeface="Monotype Corsiva" pitchFamily="66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FF0000"/>
                </a:solidFill>
                <a:latin typeface="Monotype Corsiva" pitchFamily="66" charset="0"/>
                <a:cs typeface="Times New Roman" pitchFamily="18" charset="0"/>
              </a:rPr>
              <a:t> </a:t>
            </a:r>
            <a:r>
              <a:rPr lang="ru-RU" sz="2800" b="1" dirty="0" err="1" smtClean="0">
                <a:solidFill>
                  <a:srgbClr val="C00000"/>
                </a:solidFill>
                <a:latin typeface="Monotype Corsiva" pitchFamily="66" charset="0"/>
                <a:cs typeface="Times New Roman" pitchFamily="18" charset="0"/>
              </a:rPr>
              <a:t>Аммосовой</a:t>
            </a:r>
            <a:r>
              <a:rPr lang="ru-RU" sz="2800" b="1" dirty="0" smtClean="0">
                <a:solidFill>
                  <a:srgbClr val="C00000"/>
                </a:solidFill>
                <a:latin typeface="Monotype Corsiva" pitchFamily="66" charset="0"/>
                <a:cs typeface="Times New Roman" pitchFamily="18" charset="0"/>
              </a:rPr>
              <a:t> Марии Николаевны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Monotype Corsiva" pitchFamily="66" charset="0"/>
              <a:ea typeface="+mj-ea"/>
              <a:cs typeface="Times New Roman" pitchFamily="18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lum contrast="10000"/>
          </a:blip>
          <a:srcRect/>
          <a:stretch>
            <a:fillRect/>
          </a:stretch>
        </p:blipFill>
        <p:spPr bwMode="auto">
          <a:xfrm>
            <a:off x="395536" y="260648"/>
            <a:ext cx="8424936" cy="3672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86776" y="9644106"/>
            <a:ext cx="24079200" cy="3339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Диаграмма 4"/>
          <p:cNvGraphicFramePr/>
          <p:nvPr/>
        </p:nvGraphicFramePr>
        <p:xfrm>
          <a:off x="251520" y="980728"/>
          <a:ext cx="4464496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7" name="Picture 2" descr="\\sekretar\Обменник\404 кабинет\Документы с 404\рамки. уголки, грамоты\Stuff\10.jpg"/>
          <p:cNvPicPr>
            <a:picLocks noChangeAspect="1" noChangeArrowheads="1"/>
          </p:cNvPicPr>
          <p:nvPr/>
        </p:nvPicPr>
        <p:blipFill>
          <a:blip r:embed="rId3" cstate="screen"/>
          <a:srcRect t="46852"/>
          <a:stretch>
            <a:fillRect/>
          </a:stretch>
        </p:blipFill>
        <p:spPr bwMode="auto">
          <a:xfrm>
            <a:off x="6228184" y="4221088"/>
            <a:ext cx="2571855" cy="1772816"/>
          </a:xfrm>
          <a:prstGeom prst="rect">
            <a:avLst/>
          </a:prstGeom>
          <a:noFill/>
        </p:spPr>
      </p:pic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792088"/>
          </a:xfrm>
        </p:spPr>
        <p:txBody>
          <a:bodyPr>
            <a:normAutofit fontScale="90000"/>
          </a:bodyPr>
          <a:lstStyle/>
          <a:p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 Результаты учебной деятельности по итогам мониторинга ПОО (профессиональный цикл) (средний балл</a:t>
            </a: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для специальности Экономика и бухгалтерский учет (по отраслям)</a:t>
            </a:r>
            <a:endParaRPr lang="ru-RU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0" name="Диаграмма 9"/>
          <p:cNvGraphicFramePr/>
          <p:nvPr/>
        </p:nvGraphicFramePr>
        <p:xfrm>
          <a:off x="4788024" y="1124744"/>
          <a:ext cx="4204345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1" name="Диаграмма 10"/>
          <p:cNvGraphicFramePr/>
          <p:nvPr/>
        </p:nvGraphicFramePr>
        <p:xfrm>
          <a:off x="899592" y="3933056"/>
          <a:ext cx="5184576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4561656" y="980728"/>
            <a:ext cx="4402832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2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. Результаты учебной деятельности по итогам мониторинга ПОО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(</a:t>
            </a:r>
            <a:r>
              <a:rPr kumimoji="0" lang="ru-RU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общепрофессиональный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цикл) 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для специальности Земельно-имущественные</a:t>
            </a:r>
            <a:r>
              <a:rPr kumimoji="0" lang="ru-RU" sz="16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отношения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по  предмету ОП.07 Бухгалтерский учет и налогообложение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graphicFrame>
        <p:nvGraphicFramePr>
          <p:cNvPr id="7" name="Диаграмма 6"/>
          <p:cNvGraphicFramePr/>
          <p:nvPr/>
        </p:nvGraphicFramePr>
        <p:xfrm>
          <a:off x="971600" y="1268760"/>
          <a:ext cx="4176464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Диаграмма 7"/>
          <p:cNvGraphicFramePr/>
          <p:nvPr/>
        </p:nvGraphicFramePr>
        <p:xfrm>
          <a:off x="4211960" y="3861048"/>
          <a:ext cx="4680520" cy="26711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4067943" cy="714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1331640" y="4365104"/>
            <a:ext cx="2788221" cy="18365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457200" y="260648"/>
            <a:ext cx="8229600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2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. Результаты учебной деятельности по итогам мониторинга ПОО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(</a:t>
            </a:r>
            <a:r>
              <a:rPr kumimoji="0" lang="ru-RU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общепрофессиональный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цикл) 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для специальности Право и организация социального обеспечения</a:t>
            </a:r>
            <a:r>
              <a:rPr kumimoji="0" lang="ru-RU" sz="16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по  предмету ОП.19 Бухгалтерский учет и отчетность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graphicFrame>
        <p:nvGraphicFramePr>
          <p:cNvPr id="5" name="Диаграмма 4"/>
          <p:cNvGraphicFramePr/>
          <p:nvPr/>
        </p:nvGraphicFramePr>
        <p:xfrm>
          <a:off x="827584" y="1340768"/>
          <a:ext cx="5040560" cy="27363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Диаграмма 6"/>
          <p:cNvGraphicFramePr/>
          <p:nvPr/>
        </p:nvGraphicFramePr>
        <p:xfrm>
          <a:off x="4427984" y="378904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3789040"/>
            <a:ext cx="3183310" cy="2508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179512" y="0"/>
            <a:ext cx="8712968" cy="11967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3. Результаты освоения обучающимися образовательных программ по итогам мониторинга системы образования (профессиональный цикл)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graphicFrame>
        <p:nvGraphicFramePr>
          <p:cNvPr id="3" name="Диаграмма 2"/>
          <p:cNvGraphicFramePr/>
          <p:nvPr/>
        </p:nvGraphicFramePr>
        <p:xfrm>
          <a:off x="251520" y="1628800"/>
          <a:ext cx="5256584" cy="26711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Диаграмма 4"/>
          <p:cNvGraphicFramePr/>
          <p:nvPr/>
        </p:nvGraphicFramePr>
        <p:xfrm>
          <a:off x="4283968" y="3645024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Диаграмма 6"/>
          <p:cNvGraphicFramePr/>
          <p:nvPr/>
        </p:nvGraphicFramePr>
        <p:xfrm>
          <a:off x="4572000" y="3933056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755576" y="980728"/>
            <a:ext cx="74168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ah-RU" sz="16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Руководство выпускными квалификационными работами студентов </a:t>
            </a:r>
          </a:p>
          <a:p>
            <a:pPr algn="ctr"/>
            <a:r>
              <a:rPr lang="sah-RU" sz="16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специальности “</a:t>
            </a:r>
            <a:r>
              <a:rPr lang="ru-RU" sz="16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Экономика и бухгалтерский учет (по отраслям)</a:t>
            </a:r>
            <a:r>
              <a:rPr lang="sah-RU" sz="16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 cstate="screen"/>
          <a:srcRect b="48818"/>
          <a:stretch>
            <a:fillRect/>
          </a:stretch>
        </p:blipFill>
        <p:spPr bwMode="auto">
          <a:xfrm>
            <a:off x="395536" y="4941168"/>
            <a:ext cx="3851473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457200" y="11663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4. Результаты участия обучающихся в выставках, конкурсах, олимпиадах, конференциях, соревнованиях </a:t>
            </a:r>
            <a:b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(по преподаваемым профессиональным модулям, междисциплинарным курсам, дисциплинам)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4" name="Picture 3" descr="C:\Users\User\Desktop\АМН\АТТЕСТАЦИЯ МОЯ\ФОТО для аттестации\Практическая бухгалтерия\IMG_0388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251520" y="1700808"/>
            <a:ext cx="3024336" cy="4032448"/>
          </a:xfrm>
          <a:prstGeom prst="rect">
            <a:avLst/>
          </a:prstGeom>
          <a:noFill/>
        </p:spPr>
      </p:pic>
      <p:pic>
        <p:nvPicPr>
          <p:cNvPr id="5" name="Picture 4" descr="C:\Users\User\Desktop\certificate (1)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3203848" y="1628800"/>
            <a:ext cx="2880320" cy="4266580"/>
          </a:xfrm>
          <a:prstGeom prst="rect">
            <a:avLst/>
          </a:prstGeom>
          <a:noFill/>
        </p:spPr>
      </p:pic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07504" y="5828491"/>
            <a:ext cx="8712968" cy="984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indent="450000" algn="just" fontAlgn="base">
              <a:spcBef>
                <a:spcPct val="0"/>
              </a:spcBef>
              <a:spcAft>
                <a:spcPct val="0"/>
              </a:spcAft>
              <a:tabLst>
                <a:tab pos="201613" algn="l"/>
              </a:tabLst>
            </a:pPr>
            <a:r>
              <a:rPr lang="en-US" sz="1400" dirty="0" err="1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Cтуденты</a:t>
            </a:r>
            <a:r>
              <a:rPr lang="en-US" sz="140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специальности</a:t>
            </a:r>
            <a:r>
              <a:rPr lang="en-US" sz="140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«</a:t>
            </a:r>
            <a:r>
              <a:rPr lang="en-US" sz="1400" dirty="0" err="1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Экономика</a:t>
            </a:r>
            <a:r>
              <a:rPr lang="en-US" sz="140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и </a:t>
            </a:r>
            <a:r>
              <a:rPr lang="en-US" sz="1400" dirty="0" err="1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бухгалтерский</a:t>
            </a:r>
            <a:r>
              <a:rPr lang="en-US" sz="140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учет</a:t>
            </a:r>
            <a:r>
              <a:rPr lang="en-US" sz="140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(</a:t>
            </a:r>
            <a:r>
              <a:rPr lang="en-US" sz="1400" dirty="0" err="1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</a:t>
            </a:r>
            <a:r>
              <a:rPr lang="en-US" sz="140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отраслям</a:t>
            </a:r>
            <a:r>
              <a:rPr lang="en-US" sz="140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)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с 2015 года</a:t>
            </a:r>
            <a:r>
              <a:rPr lang="en-US" sz="140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ежегодно принимают участие в В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сероссийской олимпиаде СКБ Контур для студентов финансовых специальностей.</a:t>
            </a:r>
          </a:p>
          <a:p>
            <a:pPr lvl="0" indent="450000" algn="just" fontAlgn="base">
              <a:spcBef>
                <a:spcPct val="0"/>
              </a:spcBef>
              <a:spcAft>
                <a:spcPct val="0"/>
              </a:spcAft>
              <a:tabLst>
                <a:tab pos="201613" algn="l"/>
              </a:tabLst>
            </a:pP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Иванова </a:t>
            </a:r>
            <a:r>
              <a:rPr lang="ru-RU" sz="1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Сандаара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Андреевна награждена призовым местом в первом туре Контур. Олимпиады 2016 года.</a:t>
            </a:r>
          </a:p>
          <a:p>
            <a:pPr indent="450000" algn="just" fontAlgn="base">
              <a:spcBef>
                <a:spcPct val="0"/>
              </a:spcBef>
              <a:spcAft>
                <a:spcPct val="0"/>
              </a:spcAft>
              <a:tabLst>
                <a:tab pos="201613" algn="l"/>
              </a:tabLst>
            </a:pPr>
            <a:endParaRPr kumimoji="0" lang="en-US" sz="1600" b="0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55576" y="1290246"/>
            <a:ext cx="741682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ah-RU" sz="16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Всероссийский уровень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6156176" y="1700808"/>
            <a:ext cx="2808312" cy="4032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Результаты участия в олимпиаде СКБ «Контур»</a:t>
            </a:r>
            <a:endParaRPr lang="ru-RU" sz="1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Диаграмма 2"/>
          <p:cNvGraphicFramePr/>
          <p:nvPr/>
        </p:nvGraphicFramePr>
        <p:xfrm>
          <a:off x="1835696" y="1052736"/>
          <a:ext cx="5616624" cy="30243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6516216" y="3933056"/>
            <a:ext cx="2446834" cy="25649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16632"/>
            <a:ext cx="6084167" cy="714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Изображение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169" r="51412"/>
          <a:stretch>
            <a:fillRect/>
          </a:stretch>
        </p:blipFill>
        <p:spPr>
          <a:xfrm>
            <a:off x="0" y="0"/>
            <a:ext cx="4104456" cy="685800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16216" y="44624"/>
            <a:ext cx="2592288" cy="1017385"/>
          </a:xfrm>
          <a:prstGeom prst="rect">
            <a:avLst/>
          </a:prstGeom>
        </p:spPr>
      </p:pic>
      <p:pic>
        <p:nvPicPr>
          <p:cNvPr id="14" name="Picture 2" descr="\\sekretar\Обменник\СМИ 204\новости 2017-2018\февраль 2018\вордс скилс 2018\молодые профессионалы\IMG_3608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5220072" y="1268760"/>
            <a:ext cx="3672408" cy="2736304"/>
          </a:xfrm>
          <a:prstGeom prst="rect">
            <a:avLst/>
          </a:prstGeom>
          <a:noFill/>
        </p:spPr>
      </p:pic>
      <p:pic>
        <p:nvPicPr>
          <p:cNvPr id="15" name="Picture 2" descr="C:\Users\User\Desktop\АТТЕСТАЦИЯ МОЯ\ФОТО для аттестации\IMG-20180217-WA0028.jp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2843808" y="332656"/>
            <a:ext cx="2366477" cy="3672408"/>
          </a:xfrm>
          <a:prstGeom prst="rect">
            <a:avLst/>
          </a:prstGeom>
          <a:noFill/>
        </p:spPr>
      </p:pic>
      <p:pic>
        <p:nvPicPr>
          <p:cNvPr id="16" name="Picture 2" descr="\\sekretar\Обменник\404 кабинет\Документы с 404\WorldSkills Russia 2017\Сертификат БМВ0002.tif"/>
          <p:cNvPicPr>
            <a:picLocks noChangeAspect="1" noChangeArrowheads="1"/>
          </p:cNvPicPr>
          <p:nvPr/>
        </p:nvPicPr>
        <p:blipFill>
          <a:blip r:embed="rId6" cstate="screen"/>
          <a:srcRect t="4083" r="53796"/>
          <a:stretch>
            <a:fillRect/>
          </a:stretch>
        </p:blipFill>
        <p:spPr bwMode="auto">
          <a:xfrm rot="20082782">
            <a:off x="435539" y="391874"/>
            <a:ext cx="1838712" cy="2451732"/>
          </a:xfrm>
          <a:prstGeom prst="rect">
            <a:avLst/>
          </a:prstGeom>
          <a:noFill/>
        </p:spPr>
      </p:pic>
      <p:pic>
        <p:nvPicPr>
          <p:cNvPr id="17" name="Picture 3" descr="\\sekretar\Обменник\404 кабинет\Документы с 404\WorldSkills Russia 2017\Сертификат БМВ0003.tif"/>
          <p:cNvPicPr>
            <a:picLocks noChangeAspect="1" noChangeArrowheads="1"/>
          </p:cNvPicPr>
          <p:nvPr/>
        </p:nvPicPr>
        <p:blipFill>
          <a:blip r:embed="rId7" cstate="screen"/>
          <a:srcRect r="54358"/>
          <a:stretch>
            <a:fillRect/>
          </a:stretch>
        </p:blipFill>
        <p:spPr bwMode="auto">
          <a:xfrm rot="1366019">
            <a:off x="686833" y="3788973"/>
            <a:ext cx="2023221" cy="2657118"/>
          </a:xfrm>
          <a:prstGeom prst="rect">
            <a:avLst/>
          </a:prstGeom>
          <a:noFill/>
        </p:spPr>
      </p:pic>
      <p:sp>
        <p:nvSpPr>
          <p:cNvPr id="19" name="Ribbon2Sharp"/>
          <p:cNvSpPr>
            <a:spLocks noEditPoints="1" noChangeArrowheads="1"/>
          </p:cNvSpPr>
          <p:nvPr/>
        </p:nvSpPr>
        <p:spPr bwMode="auto">
          <a:xfrm>
            <a:off x="2879304" y="4149080"/>
            <a:ext cx="6264696" cy="2523728"/>
          </a:xfrm>
          <a:custGeom>
            <a:avLst/>
            <a:gdLst>
              <a:gd name="G0" fmla="+- 0 0 0"/>
              <a:gd name="G1" fmla="+- 5400 0 0"/>
              <a:gd name="G2" fmla="+- 5400 2700 0"/>
              <a:gd name="G3" fmla="+- 21600 0 G2"/>
              <a:gd name="G4" fmla="+- 21600 0 G1"/>
              <a:gd name="G5" fmla="+- 2400 0 0"/>
              <a:gd name="G6" fmla="+- 10800 0 2400"/>
              <a:gd name="G7" fmla="*/ 2400 2 1"/>
              <a:gd name="G8" fmla="+- 21600 0 G7"/>
              <a:gd name="G9" fmla="+- 10800 2400 0"/>
              <a:gd name="G10" fmla="+- 21600 0 2400"/>
              <a:gd name="T0" fmla="*/ 10800 w 21600"/>
              <a:gd name="T1" fmla="*/ 2400 h 21600"/>
              <a:gd name="T2" fmla="*/ 2700 w 21600"/>
              <a:gd name="T3" fmla="*/ 8400 h 21600"/>
              <a:gd name="T4" fmla="*/ 10800 w 21600"/>
              <a:gd name="T5" fmla="*/ 19200 h 21600"/>
              <a:gd name="T6" fmla="*/ 18900 w 21600"/>
              <a:gd name="T7" fmla="*/ 132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G1 w 21600"/>
              <a:gd name="T13" fmla="*/ G5 h 21600"/>
              <a:gd name="T14" fmla="*/ G4 w 21600"/>
              <a:gd name="T15" fmla="*/ G1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0" y="0"/>
                </a:moveTo>
                <a:lnTo>
                  <a:pt x="2700" y="8400"/>
                </a:lnTo>
                <a:lnTo>
                  <a:pt x="0" y="16800"/>
                </a:lnTo>
                <a:lnTo>
                  <a:pt x="5400" y="16800"/>
                </a:lnTo>
                <a:lnTo>
                  <a:pt x="5400" y="19200"/>
                </a:lnTo>
                <a:lnTo>
                  <a:pt x="13500" y="19200"/>
                </a:lnTo>
                <a:lnTo>
                  <a:pt x="13500" y="21600"/>
                </a:lnTo>
                <a:lnTo>
                  <a:pt x="21600" y="21600"/>
                </a:lnTo>
                <a:lnTo>
                  <a:pt x="18900" y="13200"/>
                </a:lnTo>
                <a:lnTo>
                  <a:pt x="21600" y="4800"/>
                </a:lnTo>
                <a:lnTo>
                  <a:pt x="16200" y="4800"/>
                </a:lnTo>
                <a:lnTo>
                  <a:pt x="16200" y="2400"/>
                </a:lnTo>
                <a:lnTo>
                  <a:pt x="8100" y="2400"/>
                </a:lnTo>
                <a:lnTo>
                  <a:pt x="8100" y="0"/>
                </a:lnTo>
                <a:close/>
              </a:path>
              <a:path w="21600" h="21600" fill="none" extrusionOk="0">
                <a:moveTo>
                  <a:pt x="8100" y="2400"/>
                </a:moveTo>
                <a:lnTo>
                  <a:pt x="5400" y="2400"/>
                </a:lnTo>
                <a:lnTo>
                  <a:pt x="5400" y="16800"/>
                </a:lnTo>
              </a:path>
              <a:path w="21600" h="21600" fill="none" extrusionOk="0">
                <a:moveTo>
                  <a:pt x="8100" y="0"/>
                </a:moveTo>
                <a:lnTo>
                  <a:pt x="5400" y="2400"/>
                </a:lnTo>
              </a:path>
              <a:path w="21600" h="21600" fill="none" extrusionOk="0">
                <a:moveTo>
                  <a:pt x="13500" y="19200"/>
                </a:moveTo>
                <a:lnTo>
                  <a:pt x="16200" y="19200"/>
                </a:lnTo>
                <a:lnTo>
                  <a:pt x="16200" y="4800"/>
                </a:lnTo>
              </a:path>
              <a:path w="21600" h="21600" fill="none" extrusionOk="0">
                <a:moveTo>
                  <a:pt x="13500" y="21600"/>
                </a:moveTo>
                <a:lnTo>
                  <a:pt x="16200" y="19200"/>
                </a:lnTo>
              </a:path>
            </a:pathLst>
          </a:custGeom>
          <a:solidFill>
            <a:srgbClr val="CCCCF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indent="450000" algn="just" fontAlgn="base">
              <a:spcBef>
                <a:spcPct val="0"/>
              </a:spcBef>
              <a:spcAft>
                <a:spcPct val="0"/>
              </a:spcAft>
              <a:tabLst>
                <a:tab pos="201613" algn="l"/>
              </a:tabLst>
            </a:pP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Трофимова Елизавета Эдуардовна, </a:t>
            </a:r>
            <a:r>
              <a:rPr lang="ru-RU" sz="1400" dirty="0" err="1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Аммосова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Алена Александровна, </a:t>
            </a:r>
            <a:r>
              <a:rPr lang="en-US" sz="1400" dirty="0" err="1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студенты</a:t>
            </a:r>
            <a:r>
              <a:rPr lang="en-US" sz="140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специальности</a:t>
            </a:r>
            <a:r>
              <a:rPr lang="en-US" sz="140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«</a:t>
            </a:r>
            <a:r>
              <a:rPr lang="en-US" sz="1400" dirty="0" err="1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Экономика</a:t>
            </a:r>
            <a:r>
              <a:rPr lang="en-US" sz="140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и </a:t>
            </a:r>
            <a:r>
              <a:rPr lang="en-US" sz="1400" dirty="0" err="1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бухгалтерский</a:t>
            </a:r>
            <a:r>
              <a:rPr lang="en-US" sz="140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учет</a:t>
            </a:r>
            <a:r>
              <a:rPr lang="en-US" sz="140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(</a:t>
            </a:r>
            <a:r>
              <a:rPr lang="en-US" sz="1400" dirty="0" err="1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</a:t>
            </a:r>
            <a:r>
              <a:rPr lang="en-US" sz="140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отраслям</a:t>
            </a:r>
            <a:r>
              <a:rPr lang="en-US" sz="140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)»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- 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Диплом </a:t>
            </a:r>
            <a:r>
              <a:rPr lang="en-US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II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степени VI Открытого регионального чемпионата «Молодые профессионалы» (</a:t>
            </a:r>
            <a:r>
              <a:rPr lang="ru-RU" sz="1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World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Skills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Russia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 Республики Саха (Якутия) </a:t>
            </a:r>
            <a:r>
              <a:rPr lang="en-US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(2018 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г.)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899592" y="44624"/>
            <a:ext cx="518457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ah-RU" sz="16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Региональный уровень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АМН\АТТЕСТАЦИЯ МОЯ\ФОТО для аттестации\IMG-20180313-WA0019.jpg"/>
          <p:cNvPicPr>
            <a:picLocks noChangeAspect="1" noChangeArrowheads="1"/>
          </p:cNvPicPr>
          <p:nvPr/>
        </p:nvPicPr>
        <p:blipFill>
          <a:blip r:embed="rId2" cstate="print"/>
          <a:srcRect l="11622" r="17589"/>
          <a:stretch>
            <a:fillRect/>
          </a:stretch>
        </p:blipFill>
        <p:spPr bwMode="auto">
          <a:xfrm>
            <a:off x="1115616" y="404664"/>
            <a:ext cx="5328592" cy="4392488"/>
          </a:xfrm>
          <a:prstGeom prst="rect">
            <a:avLst/>
          </a:prstGeom>
          <a:noFill/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72008" y="5157192"/>
            <a:ext cx="8964488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indent="450000" algn="just" fontAlgn="base">
              <a:spcBef>
                <a:spcPct val="0"/>
              </a:spcBef>
              <a:spcAft>
                <a:spcPct val="0"/>
              </a:spcAft>
              <a:tabLst>
                <a:tab pos="201613" algn="l"/>
              </a:tabLst>
            </a:pP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Лебедева Виктория Семеновна,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Винокурова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Ася Владимировна, Винокуров Александр Николаевич - участники Регионального этапа Всероссийской олимпиады профессионального мастерства обучающихся по специальности среднего профессионального образования (Сертификат, 2018 г.)</a:t>
            </a:r>
            <a:endParaRPr kumimoji="0" lang="en-US" sz="1600" b="0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62" name="Picture 2" descr="ÐÐ°ÑÑÐ¸Ð½ÐºÐ¸ Ð¿Ð¾ Ð·Ð°Ð¿ÑÐ¾ÑÑ Ð¾Ð»Ð¸Ð¼Ð¿Ð¸Ð°Ð´Ð° Ð¿Ð¾ Ð±ÑÑÐ³Ð°Ð»ÑÐµÑÐ¸Ð¸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32240" y="2140446"/>
            <a:ext cx="1957908" cy="2656706"/>
          </a:xfrm>
          <a:prstGeom prst="rect">
            <a:avLst/>
          </a:prstGeom>
          <a:noFill/>
        </p:spPr>
      </p:pic>
      <p:pic>
        <p:nvPicPr>
          <p:cNvPr id="2" name="Picture 2" descr="ÐÐ°ÑÑÐ¸Ð½ÐºÐ¸ Ð¿Ð¾ Ð·Ð°Ð¿ÑÐ¾ÑÑ Ð¾Ð»Ð¸Ð¼Ð¿Ð¸Ð°Ð´Ð° Ð¿Ð¾ Ð±ÑÑÐ³Ð°Ð»ÑÐµÑÐ¸Ð¸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16216" y="0"/>
            <a:ext cx="2286000" cy="20002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\Desktop\DSC_09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3768" y="836712"/>
            <a:ext cx="3873088" cy="3600400"/>
          </a:xfrm>
          <a:prstGeom prst="rect">
            <a:avLst/>
          </a:prstGeom>
          <a:noFill/>
        </p:spPr>
      </p:pic>
      <p:pic>
        <p:nvPicPr>
          <p:cNvPr id="1026" name="Picture 2" descr="C:\Users\User\Desktop\IMG-20160423-WA0021.jpg"/>
          <p:cNvPicPr>
            <a:picLocks noChangeAspect="1" noChangeArrowheads="1"/>
          </p:cNvPicPr>
          <p:nvPr/>
        </p:nvPicPr>
        <p:blipFill>
          <a:blip r:embed="rId3" cstate="screen">
            <a:lum bright="10000" contrast="10000"/>
          </a:blip>
          <a:srcRect l="6670" t="13769" r="4396" b="6121"/>
          <a:stretch>
            <a:fillRect/>
          </a:stretch>
        </p:blipFill>
        <p:spPr bwMode="auto">
          <a:xfrm>
            <a:off x="107504" y="836712"/>
            <a:ext cx="2304256" cy="3960440"/>
          </a:xfrm>
          <a:prstGeom prst="rect">
            <a:avLst/>
          </a:prstGeom>
          <a:noFill/>
        </p:spPr>
      </p:pic>
      <p:sp>
        <p:nvSpPr>
          <p:cNvPr id="13313" name="Rectangle 1"/>
          <p:cNvSpPr>
            <a:spLocks noChangeArrowheads="1"/>
          </p:cNvSpPr>
          <p:nvPr/>
        </p:nvSpPr>
        <p:spPr bwMode="auto">
          <a:xfrm>
            <a:off x="72008" y="5085184"/>
            <a:ext cx="8964488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indent="450000" algn="just" fontAlgn="base">
              <a:spcBef>
                <a:spcPct val="0"/>
              </a:spcBef>
              <a:spcAft>
                <a:spcPct val="0"/>
              </a:spcAft>
              <a:tabLst>
                <a:tab pos="201613" algn="l"/>
              </a:tabLst>
            </a:pPr>
            <a:r>
              <a:rPr lang="en-US" sz="1400" dirty="0" err="1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Петрова</a:t>
            </a:r>
            <a:r>
              <a:rPr lang="en-US" sz="140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Таисия</a:t>
            </a:r>
            <a:r>
              <a:rPr lang="en-US" sz="140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Ивановна</a:t>
            </a:r>
            <a:r>
              <a:rPr lang="en-US" sz="140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lang="en-US" sz="1400" dirty="0" err="1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Атласова</a:t>
            </a:r>
            <a:r>
              <a:rPr lang="en-US" sz="140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Альбина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Егоровна, </a:t>
            </a:r>
            <a:r>
              <a:rPr lang="en-US" sz="1400" dirty="0" err="1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студенты</a:t>
            </a:r>
            <a:r>
              <a:rPr lang="en-US" sz="140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специальности</a:t>
            </a:r>
            <a:r>
              <a:rPr lang="en-US" sz="140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«</a:t>
            </a:r>
            <a:r>
              <a:rPr lang="en-US" sz="1400" dirty="0" err="1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Экономика</a:t>
            </a:r>
            <a:r>
              <a:rPr lang="en-US" sz="140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и </a:t>
            </a:r>
            <a:r>
              <a:rPr lang="en-US" sz="1400" dirty="0" err="1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бухгалтерский</a:t>
            </a:r>
            <a:r>
              <a:rPr lang="en-US" sz="140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учет</a:t>
            </a:r>
            <a:r>
              <a:rPr lang="en-US" sz="140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(</a:t>
            </a:r>
            <a:r>
              <a:rPr lang="en-US" sz="1400" dirty="0" err="1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</a:t>
            </a:r>
            <a:r>
              <a:rPr lang="en-US" sz="140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отраслям</a:t>
            </a:r>
            <a:r>
              <a:rPr lang="en-US" sz="140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)»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с докладом </a:t>
            </a:r>
            <a:r>
              <a:rPr lang="en-US" sz="140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 «</a:t>
            </a:r>
            <a:r>
              <a:rPr lang="en-US" sz="1400" dirty="0" err="1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Развитие</a:t>
            </a:r>
            <a:r>
              <a:rPr lang="en-US" sz="140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фермерского</a:t>
            </a:r>
            <a:r>
              <a:rPr lang="en-US" sz="140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хозяйства</a:t>
            </a:r>
            <a:r>
              <a:rPr lang="en-US" sz="140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в </a:t>
            </a:r>
            <a:r>
              <a:rPr lang="en-US" sz="1400" dirty="0" err="1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сельской</a:t>
            </a:r>
            <a:r>
              <a:rPr lang="en-US" sz="140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местности</a:t>
            </a:r>
            <a:r>
              <a:rPr lang="en-US" sz="140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</a:t>
            </a:r>
            <a:r>
              <a:rPr lang="en-US" sz="140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примере</a:t>
            </a:r>
            <a:r>
              <a:rPr lang="en-US" sz="140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СХПК «</a:t>
            </a:r>
            <a:r>
              <a:rPr lang="en-US" sz="1400" dirty="0" err="1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Чурапча</a:t>
            </a:r>
            <a:r>
              <a:rPr lang="en-US" sz="140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»</a:t>
            </a:r>
            <a:r>
              <a:rPr lang="ru-RU" sz="1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стали</a:t>
            </a:r>
            <a:r>
              <a:rPr lang="ru-RU" sz="1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ипломантами </a:t>
            </a:r>
            <a:r>
              <a:rPr kumimoji="0" lang="en-US" sz="1400" b="0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 </a:t>
            </a:r>
            <a:r>
              <a:rPr kumimoji="0" lang="en-US" sz="1400" b="0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степени</a:t>
            </a:r>
            <a:r>
              <a:rPr kumimoji="0" lang="en-US" sz="1400" b="0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VII </a:t>
            </a:r>
            <a:r>
              <a:rPr kumimoji="0" lang="en-US" sz="1400" b="0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Республиканской</a:t>
            </a:r>
            <a:r>
              <a:rPr kumimoji="0" lang="en-US" sz="1400" b="0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1400" b="0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научно-практической</a:t>
            </a:r>
            <a:r>
              <a:rPr kumimoji="0" lang="en-US" sz="1400" b="0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1400" b="0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конференции</a:t>
            </a:r>
            <a:r>
              <a:rPr kumimoji="0" lang="en-US" sz="1400" b="0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«НАУКА.ОБРАЗОВАНИЕ.НАУКА.» в </a:t>
            </a:r>
            <a:r>
              <a:rPr kumimoji="0" lang="en-US" sz="1400" b="0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с.Намцы</a:t>
            </a:r>
            <a:r>
              <a:rPr kumimoji="0" lang="en-US" sz="1400" b="0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</a:t>
            </a:r>
            <a:r>
              <a:rPr kumimoji="0" lang="en-US" sz="1400" b="0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1400" b="0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секции</a:t>
            </a:r>
            <a:r>
              <a:rPr kumimoji="0" lang="en-US" sz="1400" b="0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«</a:t>
            </a:r>
            <a:r>
              <a:rPr kumimoji="0" lang="en-US" sz="1400" b="0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Экономика</a:t>
            </a:r>
            <a:r>
              <a:rPr kumimoji="0" lang="en-US" sz="1400" b="0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»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(2016 г.)</a:t>
            </a:r>
            <a:endParaRPr kumimoji="0" lang="en-US" sz="1400" b="0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6156176" y="1628800"/>
            <a:ext cx="280831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6300192" y="908720"/>
            <a:ext cx="2664296" cy="39472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2225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201613" algn="l"/>
              </a:tabLst>
            </a:pPr>
            <a:r>
              <a:rPr kumimoji="0" lang="en-US" sz="1000" b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Развитие</a:t>
            </a:r>
            <a:r>
              <a:rPr kumimoji="0" lang="en-US" sz="1000" b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1000" b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фермерского</a:t>
            </a:r>
            <a:r>
              <a:rPr kumimoji="0" lang="en-US" sz="1000" b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1000" b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хозяйства</a:t>
            </a:r>
            <a:endParaRPr kumimoji="0" lang="ru-RU" sz="1000" b="0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22225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201613" algn="l"/>
              </a:tabLst>
            </a:pPr>
            <a:r>
              <a:rPr kumimoji="0" lang="en-US" sz="1000" b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в </a:t>
            </a:r>
            <a:r>
              <a:rPr kumimoji="0" lang="en-US" sz="1000" b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сельской</a:t>
            </a:r>
            <a:r>
              <a:rPr kumimoji="0" lang="en-US" sz="1000" b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1000" b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местности</a:t>
            </a:r>
            <a:r>
              <a:rPr kumimoji="0" lang="en-US" sz="1000" b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</a:p>
          <a:p>
            <a:pPr marL="0" marR="0" lvl="0" indent="22225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201613" algn="l"/>
              </a:tabLst>
            </a:pPr>
            <a:r>
              <a:rPr kumimoji="0" lang="en-US" sz="1000" b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</a:t>
            </a:r>
            <a:r>
              <a:rPr kumimoji="0" lang="en-US" sz="1000" b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1000" b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примере</a:t>
            </a:r>
            <a:r>
              <a:rPr kumimoji="0" lang="en-US" sz="1000" b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СХПК «</a:t>
            </a:r>
            <a:r>
              <a:rPr kumimoji="0" lang="en-US" sz="1000" b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Чурапча</a:t>
            </a:r>
            <a:r>
              <a:rPr kumimoji="0" lang="en-US" sz="1000" b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»</a:t>
            </a:r>
            <a:endParaRPr kumimoji="0" lang="ru-RU" sz="1000" b="0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22225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201613" algn="l"/>
              </a:tabLst>
            </a:pPr>
            <a:endParaRPr lang="ru-RU" sz="1000" dirty="0" smtClean="0">
              <a:solidFill>
                <a:srgbClr val="00206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algn="r"/>
            <a:r>
              <a:rPr lang="ru-RU" sz="800" i="1" dirty="0" smtClean="0">
                <a:latin typeface="Times New Roman" pitchFamily="18" charset="0"/>
                <a:cs typeface="Times New Roman" pitchFamily="18" charset="0"/>
              </a:rPr>
              <a:t>Петрова Таисия Ивановна,</a:t>
            </a:r>
          </a:p>
          <a:p>
            <a:pPr algn="r"/>
            <a:r>
              <a:rPr lang="ru-RU" sz="800" i="1" dirty="0" smtClean="0">
                <a:latin typeface="Times New Roman" pitchFamily="18" charset="0"/>
                <a:cs typeface="Times New Roman" pitchFamily="18" charset="0"/>
              </a:rPr>
              <a:t>Атласова Альбина Егоровна</a:t>
            </a:r>
          </a:p>
          <a:p>
            <a:pPr algn="r"/>
            <a:r>
              <a:rPr lang="en-US" sz="800" i="1" dirty="0" smtClean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ru-RU" sz="800" i="1" dirty="0" err="1" smtClean="0">
                <a:latin typeface="Times New Roman" pitchFamily="18" charset="0"/>
                <a:cs typeface="Times New Roman" pitchFamily="18" charset="0"/>
              </a:rPr>
              <a:t>туденты</a:t>
            </a:r>
            <a:r>
              <a:rPr lang="ru-RU" sz="800" i="1" dirty="0" smtClean="0">
                <a:latin typeface="Times New Roman" pitchFamily="18" charset="0"/>
                <a:cs typeface="Times New Roman" pitchFamily="18" charset="0"/>
              </a:rPr>
              <a:t> по специальности</a:t>
            </a:r>
          </a:p>
          <a:p>
            <a:pPr algn="r"/>
            <a:r>
              <a:rPr lang="ru-RU" sz="800" i="1" dirty="0" smtClean="0">
                <a:latin typeface="Times New Roman" pitchFamily="18" charset="0"/>
                <a:cs typeface="Times New Roman" pitchFamily="18" charset="0"/>
              </a:rPr>
              <a:t>«Экономика и бухгалтерский учет (по отраслям)»</a:t>
            </a:r>
          </a:p>
          <a:p>
            <a:pPr algn="r"/>
            <a:r>
              <a:rPr lang="ru-RU" sz="800" i="1" dirty="0" smtClean="0">
                <a:latin typeface="Times New Roman" pitchFamily="18" charset="0"/>
                <a:cs typeface="Times New Roman" pitchFamily="18" charset="0"/>
              </a:rPr>
              <a:t>ГБПОУ РС(Я) «Якутский сельскохозяйственный техникум».</a:t>
            </a:r>
          </a:p>
          <a:p>
            <a:pPr algn="r"/>
            <a:r>
              <a:rPr lang="ru-RU" sz="800" i="1" dirty="0" smtClean="0">
                <a:latin typeface="Times New Roman" pitchFamily="18" charset="0"/>
                <a:cs typeface="Times New Roman" pitchFamily="18" charset="0"/>
              </a:rPr>
              <a:t> Руководитель: </a:t>
            </a:r>
            <a:r>
              <a:rPr lang="ru-RU" sz="800" i="1" dirty="0" err="1" smtClean="0">
                <a:latin typeface="Times New Roman" pitchFamily="18" charset="0"/>
                <a:cs typeface="Times New Roman" pitchFamily="18" charset="0"/>
              </a:rPr>
              <a:t>Аммосова</a:t>
            </a:r>
            <a:r>
              <a:rPr lang="ru-RU" sz="800" i="1" dirty="0" smtClean="0">
                <a:latin typeface="Times New Roman" pitchFamily="18" charset="0"/>
                <a:cs typeface="Times New Roman" pitchFamily="18" charset="0"/>
              </a:rPr>
              <a:t> Мария Николаевна</a:t>
            </a:r>
            <a:endParaRPr lang="en-US" sz="800" i="1" dirty="0" smtClean="0">
              <a:latin typeface="Times New Roman" pitchFamily="18" charset="0"/>
              <a:cs typeface="Times New Roman" pitchFamily="18" charset="0"/>
            </a:endParaRPr>
          </a:p>
          <a:p>
            <a:pPr algn="r"/>
            <a:endParaRPr lang="en-US" sz="1000" i="1" dirty="0" smtClean="0">
              <a:latin typeface="Times New Roman" pitchFamily="18" charset="0"/>
              <a:cs typeface="Times New Roman" pitchFamily="18" charset="0"/>
            </a:endParaRPr>
          </a:p>
          <a:p>
            <a:pPr indent="457200" algn="just"/>
            <a:r>
              <a:rPr lang="ru-RU" sz="850" dirty="0" smtClean="0">
                <a:latin typeface="Times New Roman" pitchFamily="18" charset="0"/>
                <a:cs typeface="Times New Roman" pitchFamily="18" charset="0"/>
              </a:rPr>
              <a:t>Сельское хозяйство - одно из главных отраслей материального производства, возделывание сельскохозяйственных культур и разведение сельскохозяйственных животных в целях получения продовольствия и сырья в промышленности. Основные отрасли сельского хозяйства растениеводство, животноводство в которые входят более мелкие отрасли, дифференцирующиеся в свою очередь по группам сельскохозяйственных культур по видам сельскохозяйственных животных. В отличие от промышленности сельскохозяйственное производство ведется на обширных пространствах где различны рельеф, климат, почвы. Оно производит продукты питания для населения, сырье для перерабатывающей промышленности, и обеспечивает, другие нужны общества. товаров, и услуг, социальные условия жизни.</a:t>
            </a: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6372200" y="836712"/>
            <a:ext cx="266429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6372200" y="836712"/>
            <a:ext cx="0" cy="39604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>
            <a:off x="6372200" y="4797152"/>
            <a:ext cx="266429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единительная линия 35"/>
          <p:cNvCxnSpPr/>
          <p:nvPr/>
        </p:nvCxnSpPr>
        <p:spPr>
          <a:xfrm>
            <a:off x="9036496" y="836712"/>
            <a:ext cx="0" cy="39604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рямоугольник 14"/>
          <p:cNvSpPr/>
          <p:nvPr/>
        </p:nvSpPr>
        <p:spPr>
          <a:xfrm>
            <a:off x="899592" y="332656"/>
            <a:ext cx="741682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ah-RU" sz="16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Республиканский уровень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C:\Users\User\Desktop\АТТЕСТАЦИЯ МОЯ\ФОТО для аттестации\IMG-20170531-WA0027.jpg"/>
          <p:cNvPicPr>
            <a:picLocks noChangeAspect="1" noChangeArrowheads="1"/>
          </p:cNvPicPr>
          <p:nvPr/>
        </p:nvPicPr>
        <p:blipFill>
          <a:blip r:embed="rId2" cstate="screen"/>
          <a:srcRect l="5201" t="15350" r="7067" b="10101"/>
          <a:stretch>
            <a:fillRect/>
          </a:stretch>
        </p:blipFill>
        <p:spPr bwMode="auto">
          <a:xfrm>
            <a:off x="1115616" y="188640"/>
            <a:ext cx="3384376" cy="4464496"/>
          </a:xfrm>
          <a:prstGeom prst="rect">
            <a:avLst/>
          </a:prstGeom>
          <a:noFill/>
        </p:spPr>
      </p:pic>
      <p:pic>
        <p:nvPicPr>
          <p:cNvPr id="4" name="Picture 2" descr="C:\Users\User\Desktop\АМН\АТТЕСТАЦИЯ МОЯ\ФОТО для аттестации\IMG-20170426-WA0037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716016" y="188640"/>
            <a:ext cx="2808312" cy="4429200"/>
          </a:xfrm>
          <a:prstGeom prst="rect">
            <a:avLst/>
          </a:prstGeom>
          <a:noFill/>
        </p:spPr>
      </p:pic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539552" y="5373216"/>
            <a:ext cx="806489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indent="450000" algn="just" fontAlgn="base">
              <a:spcBef>
                <a:spcPct val="0"/>
              </a:spcBef>
              <a:spcAft>
                <a:spcPct val="0"/>
              </a:spcAft>
              <a:tabLst>
                <a:tab pos="201613" algn="l"/>
              </a:tabLst>
            </a:pP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Винокурова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Ася Владимировна, </a:t>
            </a:r>
            <a:r>
              <a:rPr lang="en-US" sz="1600" dirty="0" err="1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студент</a:t>
            </a:r>
            <a:r>
              <a:rPr lang="en-US" sz="160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специальности</a:t>
            </a:r>
            <a:r>
              <a:rPr lang="en-US" sz="160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«</a:t>
            </a:r>
            <a:r>
              <a:rPr lang="en-US" sz="1600" dirty="0" err="1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Экономика</a:t>
            </a:r>
            <a:r>
              <a:rPr lang="en-US" sz="160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и </a:t>
            </a:r>
            <a:r>
              <a:rPr lang="en-US" sz="1600" dirty="0" err="1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бухгалтерский</a:t>
            </a:r>
            <a:r>
              <a:rPr lang="en-US" sz="160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учет</a:t>
            </a:r>
            <a:r>
              <a:rPr lang="en-US" sz="160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(</a:t>
            </a:r>
            <a:r>
              <a:rPr lang="en-US" sz="1600" dirty="0" err="1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</a:t>
            </a:r>
            <a:r>
              <a:rPr lang="en-US" sz="160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отраслям</a:t>
            </a:r>
            <a:r>
              <a:rPr lang="en-US" sz="160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)»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Диплом </a:t>
            </a:r>
            <a:r>
              <a:rPr lang="en-US" sz="160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</a:t>
            </a:r>
            <a:r>
              <a:rPr kumimoji="0" lang="en-US" sz="1600" b="0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 </a:t>
            </a:r>
            <a:r>
              <a:rPr kumimoji="0" lang="en-US" sz="1600" b="0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степени</a:t>
            </a:r>
            <a:r>
              <a:rPr kumimoji="0" lang="en-US" sz="1600" b="0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1600" b="0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Республиканск</a:t>
            </a:r>
            <a:r>
              <a:rPr kumimoji="0" lang="ru-RU" sz="1600" b="0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ой</a:t>
            </a:r>
            <a:r>
              <a:rPr kumimoji="0" lang="en-US" sz="1600" b="0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0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олимпиады по дисциплине «Бухгалтерский учет»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(2017 г.)</a:t>
            </a:r>
            <a:endParaRPr kumimoji="0" lang="en-US" sz="1600" b="0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148" name="AutoShape 4" descr="ÐÐ°ÑÑÐ¸Ð½ÐºÐ¸ Ð¿Ð¾ Ð·Ð°Ð¿ÑÐ¾ÑÑ ÐºÐ°ÑÑÐ¸Ð½ÐºÐ¸ Ð±ÑÑÑÑÐµÑ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150" name="AutoShape 6" descr="ÐÐ°ÑÑÐ¸Ð½ÐºÐ¸ Ð¿Ð¾ Ð·Ð°Ð¿ÑÐ¾ÑÑ ÐºÐ°ÑÑÐ¸Ð½ÐºÐ¸ Ð±ÑÑÑÑÐµÑ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2770" name="Picture 2" descr="C:\Program Files\Microsoft Office\MEDIA\CAGCAT10\j0299125.wm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3429000"/>
            <a:ext cx="1100023" cy="1805026"/>
          </a:xfrm>
          <a:prstGeom prst="rect">
            <a:avLst/>
          </a:prstGeom>
          <a:noFill/>
        </p:spPr>
      </p:pic>
      <p:pic>
        <p:nvPicPr>
          <p:cNvPr id="8" name="Picture 2" descr="ÐÐ°ÑÑÐ¸Ð½ÐºÐ¸ Ð¿Ð¾ Ð·Ð°Ð¿ÑÐ¾ÑÑ ÐºÐ°ÑÑÐ¸Ð½ÐºÐ¸ Ð±ÑÑÑÑÐµÑ"/>
          <p:cNvPicPr>
            <a:picLocks noChangeAspect="1" noChangeArrowheads="1"/>
          </p:cNvPicPr>
          <p:nvPr/>
        </p:nvPicPr>
        <p:blipFill>
          <a:blip r:embed="rId5" cstate="screen"/>
          <a:srcRect l="29599" r="31253"/>
          <a:stretch>
            <a:fillRect/>
          </a:stretch>
        </p:blipFill>
        <p:spPr bwMode="auto">
          <a:xfrm>
            <a:off x="7199784" y="0"/>
            <a:ext cx="1944216" cy="169852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3707904" y="188640"/>
          <a:ext cx="5256584" cy="6309360"/>
        </p:xfrm>
        <a:graphic>
          <a:graphicData uri="http://schemas.openxmlformats.org/drawingml/2006/table">
            <a:tbl>
              <a:tblPr/>
              <a:tblGrid>
                <a:gridCol w="247810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77848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612068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i="1" spc="-30" dirty="0" smtClean="0">
                          <a:solidFill>
                            <a:srgbClr val="002060"/>
                          </a:solidFill>
                          <a:latin typeface="Monotype Corsiva" pitchFamily="66" charset="0"/>
                          <a:ea typeface="Calibri"/>
                        </a:rPr>
                        <a:t>Фамилия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i="1" spc="-30" dirty="0" smtClean="0">
                          <a:solidFill>
                            <a:srgbClr val="002060"/>
                          </a:solidFill>
                          <a:latin typeface="Monotype Corsiva" pitchFamily="66" charset="0"/>
                          <a:ea typeface="Calibri"/>
                        </a:rPr>
                        <a:t>Имя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i="1" spc="-30" dirty="0" smtClean="0">
                          <a:solidFill>
                            <a:srgbClr val="002060"/>
                          </a:solidFill>
                          <a:latin typeface="Monotype Corsiva" pitchFamily="66" charset="0"/>
                          <a:ea typeface="Calibri"/>
                        </a:rPr>
                        <a:t>Отчество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i="1" spc="-30" dirty="0" smtClean="0">
                          <a:solidFill>
                            <a:srgbClr val="002060"/>
                          </a:solidFill>
                          <a:latin typeface="Monotype Corsiva" pitchFamily="66" charset="0"/>
                          <a:ea typeface="Calibri"/>
                        </a:rPr>
                        <a:t>Место</a:t>
                      </a:r>
                      <a:r>
                        <a:rPr lang="ru-RU" sz="2400" b="1" i="1" spc="-30" baseline="0" dirty="0" smtClean="0">
                          <a:solidFill>
                            <a:srgbClr val="002060"/>
                          </a:solidFill>
                          <a:latin typeface="Monotype Corsiva" pitchFamily="66" charset="0"/>
                          <a:ea typeface="Calibri"/>
                        </a:rPr>
                        <a:t> работы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400" b="1" i="1" spc="-30" baseline="0" dirty="0" smtClean="0">
                        <a:solidFill>
                          <a:srgbClr val="002060"/>
                        </a:solidFill>
                        <a:latin typeface="Monotype Corsiva" pitchFamily="66" charset="0"/>
                        <a:ea typeface="Calibri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i="1" spc="-30" baseline="0" dirty="0" smtClean="0">
                          <a:solidFill>
                            <a:srgbClr val="002060"/>
                          </a:solidFill>
                          <a:latin typeface="Monotype Corsiva" pitchFamily="66" charset="0"/>
                          <a:ea typeface="Calibri"/>
                        </a:rPr>
                        <a:t>Стаж работы: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400" b="1" i="1" spc="-30" baseline="0" dirty="0" smtClean="0">
                        <a:solidFill>
                          <a:srgbClr val="002060"/>
                        </a:solidFill>
                        <a:latin typeface="Monotype Corsiva" pitchFamily="66" charset="0"/>
                        <a:ea typeface="Calibri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400" b="1" i="1" spc="-30" baseline="0" dirty="0" smtClean="0">
                        <a:solidFill>
                          <a:srgbClr val="002060"/>
                        </a:solidFill>
                        <a:latin typeface="Monotype Corsiva" pitchFamily="66" charset="0"/>
                        <a:ea typeface="Calibri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400" b="1" i="1" spc="-30" baseline="0" dirty="0" smtClean="0">
                        <a:solidFill>
                          <a:srgbClr val="002060"/>
                        </a:solidFill>
                        <a:latin typeface="Monotype Corsiva" pitchFamily="66" charset="0"/>
                        <a:ea typeface="Calibri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400" b="1" i="1" spc="-30" baseline="0" dirty="0" smtClean="0">
                        <a:solidFill>
                          <a:srgbClr val="002060"/>
                        </a:solidFill>
                        <a:latin typeface="Monotype Corsiva" pitchFamily="66" charset="0"/>
                        <a:ea typeface="Calibri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i="1" spc="-30" baseline="0" dirty="0" smtClean="0">
                          <a:solidFill>
                            <a:srgbClr val="002060"/>
                          </a:solidFill>
                          <a:latin typeface="Monotype Corsiva" pitchFamily="66" charset="0"/>
                          <a:ea typeface="Calibri"/>
                        </a:rPr>
                        <a:t>Заявленная квалификационная категория по должности «Преподаватель»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spc="-30" dirty="0" err="1" smtClean="0">
                          <a:solidFill>
                            <a:srgbClr val="C00000"/>
                          </a:solidFill>
                          <a:latin typeface="Monotype Corsiva" pitchFamily="66" charset="0"/>
                          <a:ea typeface="Calibri"/>
                        </a:rPr>
                        <a:t>Аммосова</a:t>
                      </a:r>
                      <a:endParaRPr lang="ru-RU" sz="2400" b="1" spc="-30" dirty="0" smtClean="0">
                        <a:solidFill>
                          <a:srgbClr val="C00000"/>
                        </a:solidFill>
                        <a:latin typeface="Monotype Corsiva" pitchFamily="66" charset="0"/>
                        <a:ea typeface="Calibri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spc="-30" dirty="0" smtClean="0">
                          <a:solidFill>
                            <a:srgbClr val="C00000"/>
                          </a:solidFill>
                          <a:latin typeface="Monotype Corsiva" pitchFamily="66" charset="0"/>
                          <a:ea typeface="Calibri"/>
                        </a:rPr>
                        <a:t>Мария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spc="-30" dirty="0" smtClean="0">
                          <a:solidFill>
                            <a:srgbClr val="C00000"/>
                          </a:solidFill>
                          <a:latin typeface="Monotype Corsiva" pitchFamily="66" charset="0"/>
                          <a:ea typeface="Calibri"/>
                        </a:rPr>
                        <a:t>Николаевна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spc="-30" dirty="0" smtClean="0">
                          <a:solidFill>
                            <a:srgbClr val="C00000"/>
                          </a:solidFill>
                          <a:latin typeface="Monotype Corsiva" pitchFamily="66" charset="0"/>
                          <a:ea typeface="Calibri"/>
                        </a:rPr>
                        <a:t>ГБПОУ РС (Я)  Якутский сельскохозяйственный техникум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spc="-30" dirty="0" smtClean="0">
                          <a:solidFill>
                            <a:srgbClr val="C00000"/>
                          </a:solidFill>
                          <a:latin typeface="Monotype Corsiva" pitchFamily="66" charset="0"/>
                          <a:ea typeface="Calibri"/>
                        </a:rPr>
                        <a:t>Общий стаж –  29 лет,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spc="-30" dirty="0" smtClean="0">
                          <a:solidFill>
                            <a:srgbClr val="C00000"/>
                          </a:solidFill>
                          <a:latin typeface="Monotype Corsiva" pitchFamily="66" charset="0"/>
                          <a:ea typeface="Calibri"/>
                        </a:rPr>
                        <a:t>педагогический – </a:t>
                      </a:r>
                      <a:r>
                        <a:rPr lang="ru-RU" sz="2400" b="1" spc="-30" baseline="0" dirty="0" smtClean="0">
                          <a:solidFill>
                            <a:srgbClr val="C00000"/>
                          </a:solidFill>
                          <a:latin typeface="Monotype Corsiva" pitchFamily="66" charset="0"/>
                          <a:ea typeface="Calibri"/>
                        </a:rPr>
                        <a:t> 4</a:t>
                      </a:r>
                      <a:r>
                        <a:rPr lang="ru-RU" sz="2400" b="1" spc="-30" dirty="0" smtClean="0">
                          <a:solidFill>
                            <a:srgbClr val="C00000"/>
                          </a:solidFill>
                          <a:latin typeface="Monotype Corsiva" pitchFamily="66" charset="0"/>
                          <a:ea typeface="Calibri"/>
                        </a:rPr>
                        <a:t> года.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400" b="1" spc="-30" dirty="0" smtClean="0">
                        <a:solidFill>
                          <a:srgbClr val="C00000"/>
                        </a:solidFill>
                        <a:latin typeface="Monotype Corsiva" pitchFamily="66" charset="0"/>
                        <a:ea typeface="Calibri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spc="-30" dirty="0" smtClean="0">
                          <a:solidFill>
                            <a:srgbClr val="C00000"/>
                          </a:solidFill>
                          <a:latin typeface="Monotype Corsiva" pitchFamily="66" charset="0"/>
                          <a:ea typeface="Calibri"/>
                        </a:rPr>
                        <a:t>Первая категория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pic>
        <p:nvPicPr>
          <p:cNvPr id="2051" name="Picture 3" descr="C:\Program Files\Microsoft Office\MEDIA\CAGCAT10\j0195384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52320" y="5301208"/>
            <a:ext cx="1383887" cy="1412776"/>
          </a:xfrm>
          <a:prstGeom prst="rect">
            <a:avLst/>
          </a:prstGeom>
          <a:noFill/>
        </p:spPr>
      </p:pic>
      <p:pic>
        <p:nvPicPr>
          <p:cNvPr id="5" name="Picture 2" descr="C:\Users\User\Desktop\АТТЕСТАЦИЯ МОЯ\ФОТО для аттестации\IMG-20171013-WA001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260648"/>
            <a:ext cx="3384376" cy="59046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72008" y="5334307"/>
            <a:ext cx="896448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indent="450000" algn="just" fontAlgn="base">
              <a:spcBef>
                <a:spcPct val="0"/>
              </a:spcBef>
              <a:spcAft>
                <a:spcPct val="0"/>
              </a:spcAft>
              <a:tabLst>
                <a:tab pos="201613" algn="l"/>
              </a:tabLst>
            </a:pP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Винокурова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Ася Владимировна,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Аммосова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Алена Александровна - участники Республиканского форума молодых исследователей «Шаг в будущую профессию» (Сертификат, 2018 г.)</a:t>
            </a:r>
            <a:endParaRPr kumimoji="0" lang="en-US" sz="1600" b="0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 descr="C:\Users\User\Desktop\АМН\АТТЕСТАЦИЯ МОЯ\ФОТО для аттестации\IMG-20171214-WA0063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187624" y="188640"/>
            <a:ext cx="6556309" cy="4917232"/>
          </a:xfrm>
          <a:prstGeom prst="rect">
            <a:avLst/>
          </a:prstGeom>
          <a:noFill/>
        </p:spPr>
      </p:pic>
      <p:pic>
        <p:nvPicPr>
          <p:cNvPr id="31746" name="Picture 2" descr="C:\Program Files\Microsoft Office\MEDIA\CAGCAT10\j0196400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3645024"/>
            <a:ext cx="1695298" cy="1812341"/>
          </a:xfrm>
          <a:prstGeom prst="rect">
            <a:avLst/>
          </a:prstGeom>
          <a:noFill/>
        </p:spPr>
      </p:pic>
      <p:pic>
        <p:nvPicPr>
          <p:cNvPr id="31747" name="Picture 3" descr="C:\Program Files\Microsoft Office\MEDIA\CAGCAT10\j0196400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08304" y="404664"/>
            <a:ext cx="1695298" cy="181234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72008" y="4478924"/>
            <a:ext cx="8964488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indent="450000" algn="just" fontAlgn="base">
              <a:spcBef>
                <a:spcPct val="0"/>
              </a:spcBef>
              <a:spcAft>
                <a:spcPct val="0"/>
              </a:spcAft>
              <a:tabLst>
                <a:tab pos="201613" algn="l"/>
              </a:tabLst>
            </a:pPr>
            <a:r>
              <a:rPr lang="en-US" sz="160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II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Республиканская олимпиада по финансовой грамотности:</a:t>
            </a:r>
          </a:p>
          <a:p>
            <a:pPr lvl="0" indent="450000" algn="just" fontAlgn="base">
              <a:spcBef>
                <a:spcPct val="0"/>
              </a:spcBef>
              <a:spcAft>
                <a:spcPct val="0"/>
              </a:spcAft>
              <a:tabLst>
                <a:tab pos="201613" algn="l"/>
              </a:tabLst>
            </a:pP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 место –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Кудринова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Анастасия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Радомировна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студент специальности Экономика и бухгалтерский учет (по отраслям)</a:t>
            </a:r>
          </a:p>
          <a:p>
            <a:pPr lvl="0" indent="450000" algn="just" fontAlgn="base">
              <a:spcBef>
                <a:spcPct val="0"/>
              </a:spcBef>
              <a:spcAft>
                <a:spcPct val="0"/>
              </a:spcAft>
              <a:tabLst>
                <a:tab pos="201613" algn="l"/>
              </a:tabLst>
            </a:pP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 место –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Винокурова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Анастасия Владимировна , студент специальности Экономика и бухгалтерский учет (по отраслям)</a:t>
            </a:r>
          </a:p>
          <a:p>
            <a:pPr indent="450000" algn="just" fontAlgn="base">
              <a:spcBef>
                <a:spcPct val="0"/>
              </a:spcBef>
              <a:spcAft>
                <a:spcPct val="0"/>
              </a:spcAft>
              <a:tabLst>
                <a:tab pos="201613" algn="l"/>
              </a:tabLst>
            </a:pPr>
            <a:endParaRPr kumimoji="0" lang="en-US" sz="1600" b="0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2" descr="C:\Users\User\Desktop\АМН\IMG-20181026-WA0020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131840" y="404664"/>
            <a:ext cx="2926668" cy="3902224"/>
          </a:xfrm>
          <a:prstGeom prst="rect">
            <a:avLst/>
          </a:prstGeom>
          <a:noFill/>
        </p:spPr>
      </p:pic>
      <p:pic>
        <p:nvPicPr>
          <p:cNvPr id="2052" name="Picture 4" descr="C:\Users\User\Desktop\АМН\IMG-20181031-WA0018.jpg"/>
          <p:cNvPicPr>
            <a:picLocks noChangeAspect="1" noChangeArrowheads="1"/>
          </p:cNvPicPr>
          <p:nvPr/>
        </p:nvPicPr>
        <p:blipFill>
          <a:blip r:embed="rId3" cstate="screen"/>
          <a:srcRect l="4380" t="5841" r="23342" b="4603"/>
          <a:stretch>
            <a:fillRect/>
          </a:stretch>
        </p:blipFill>
        <p:spPr bwMode="auto">
          <a:xfrm rot="16200000">
            <a:off x="5545199" y="943633"/>
            <a:ext cx="4032448" cy="2810494"/>
          </a:xfrm>
          <a:prstGeom prst="rect">
            <a:avLst/>
          </a:prstGeom>
          <a:noFill/>
        </p:spPr>
      </p:pic>
      <p:pic>
        <p:nvPicPr>
          <p:cNvPr id="5122" name="Picture 2" descr="C:\Users\User\Desktop\2018-11-08 Кудринова\Кудринова 001.bmp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179512" y="404664"/>
            <a:ext cx="2801947" cy="4032448"/>
          </a:xfrm>
          <a:prstGeom prst="rect">
            <a:avLst/>
          </a:prstGeom>
          <a:noFill/>
        </p:spPr>
      </p:pic>
      <p:sp>
        <p:nvSpPr>
          <p:cNvPr id="7" name="Круглая лента лицом вниз 6"/>
          <p:cNvSpPr/>
          <p:nvPr/>
        </p:nvSpPr>
        <p:spPr>
          <a:xfrm>
            <a:off x="467544" y="6021288"/>
            <a:ext cx="8280920" cy="504056"/>
          </a:xfrm>
          <a:prstGeom prst="ellipseRibb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Аттестация АМН\ФОТО\IMG-20181113-WA0014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4067944" y="2924944"/>
            <a:ext cx="4895189" cy="3312368"/>
          </a:xfrm>
          <a:prstGeom prst="rect">
            <a:avLst/>
          </a:prstGeom>
          <a:noFill/>
        </p:spPr>
      </p:pic>
      <p:pic>
        <p:nvPicPr>
          <p:cNvPr id="5" name="Picture 2" descr="C:\Users\User\Desktop\Аттестация АМН\ФОТО\IMG-20181117-WA0016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259632" y="188640"/>
            <a:ext cx="4536504" cy="2774273"/>
          </a:xfrm>
          <a:prstGeom prst="rect">
            <a:avLst/>
          </a:prstGeom>
          <a:noFill/>
        </p:spPr>
      </p:pic>
      <p:pic>
        <p:nvPicPr>
          <p:cNvPr id="2053" name="Picture 5" descr="C:\Users\User\Desktop\Аттестация АМН\Грамоты\Дети\Гоголев 001.bmp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5796136" y="620688"/>
            <a:ext cx="3164912" cy="2024385"/>
          </a:xfrm>
          <a:prstGeom prst="rect">
            <a:avLst/>
          </a:prstGeom>
          <a:noFill/>
        </p:spPr>
      </p:pic>
      <p:sp>
        <p:nvSpPr>
          <p:cNvPr id="14" name="Вертикальный свиток 13"/>
          <p:cNvSpPr/>
          <p:nvPr/>
        </p:nvSpPr>
        <p:spPr>
          <a:xfrm flipH="1">
            <a:off x="-180528" y="188640"/>
            <a:ext cx="2123728" cy="6408712"/>
          </a:xfrm>
          <a:prstGeom prst="verticalScroll">
            <a:avLst/>
          </a:prstGeom>
          <a:solidFill>
            <a:srgbClr val="33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Участие студентов ГБПОУ РС (Я) ЯСХТ</a:t>
            </a:r>
          </a:p>
          <a:p>
            <a:pPr algn="ctr"/>
            <a:r>
              <a:rPr lang="ru-RU" sz="1400" b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1400" b="1" dirty="0" err="1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бизнесденьвяфэк</a:t>
            </a:r>
            <a:r>
              <a:rPr lang="ru-RU" sz="1400" b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sz="1400" b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(Сертификаты, ноябрь, 2018 г.)</a:t>
            </a:r>
            <a:endParaRPr lang="ru-RU" sz="1400" b="1" dirty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4" name="Picture 6" descr="C:\Users\User\Desktop\2018-11-12 Настя Винокурова\Жирохова\4 001.bmp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1619672" y="4653136"/>
            <a:ext cx="2664296" cy="1728192"/>
          </a:xfrm>
          <a:prstGeom prst="rect">
            <a:avLst/>
          </a:prstGeom>
          <a:noFill/>
        </p:spPr>
      </p:pic>
      <p:pic>
        <p:nvPicPr>
          <p:cNvPr id="2051" name="Picture 3" descr="C:\Users\User\Desktop\2018-11-12 Настя Винокурова\2018-11-11 программа\2018-11-13 2\2 001.bmp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1835696" y="2996952"/>
            <a:ext cx="2520280" cy="168133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C:\Users\User\Desktop\2018-11-16 ЯГСХА\ЯГСХА 001.bmp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5004048" y="332656"/>
            <a:ext cx="3888432" cy="5904656"/>
          </a:xfrm>
          <a:prstGeom prst="rect">
            <a:avLst/>
          </a:prstGeom>
          <a:noFill/>
        </p:spPr>
      </p:pic>
      <p:pic>
        <p:nvPicPr>
          <p:cNvPr id="3078" name="Picture 6" descr="C:\Users\User\Desktop\Аттестация АМН\ФОТО\IMG-20181117-WA0035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67544" y="1916832"/>
            <a:ext cx="4536504" cy="4320480"/>
          </a:xfrm>
          <a:prstGeom prst="rect">
            <a:avLst/>
          </a:prstGeom>
          <a:noFill/>
        </p:spPr>
      </p:pic>
      <p:sp>
        <p:nvSpPr>
          <p:cNvPr id="10" name="Прямоугольная выноска 9"/>
          <p:cNvSpPr/>
          <p:nvPr/>
        </p:nvSpPr>
        <p:spPr>
          <a:xfrm>
            <a:off x="467544" y="216024"/>
            <a:ext cx="4464496" cy="1700808"/>
          </a:xfrm>
          <a:prstGeom prst="wedgeRectCallou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tabLst>
                <a:tab pos="201613" algn="l"/>
              </a:tabLst>
            </a:pPr>
            <a:r>
              <a:rPr lang="ru-RU" sz="1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Участие студентов </a:t>
            </a:r>
            <a:r>
              <a:rPr lang="en-US" sz="1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II</a:t>
            </a:r>
            <a:r>
              <a:rPr lang="ru-RU" sz="1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курсов ГБПОУ РС (Я) ЯСХТ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tabLst>
                <a:tab pos="201613" algn="l"/>
              </a:tabLst>
            </a:pPr>
            <a:r>
              <a:rPr lang="ru-RU" sz="1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в интеллектуальной игре </a:t>
            </a:r>
            <a:r>
              <a:rPr lang="ru-RU" sz="14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брейн-ринг</a:t>
            </a:r>
            <a:endParaRPr lang="ru-RU" sz="1400" b="1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tabLst>
                <a:tab pos="201613" algn="l"/>
              </a:tabLst>
            </a:pPr>
            <a:r>
              <a:rPr lang="ru-RU" sz="1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по предпринимательству «</a:t>
            </a:r>
            <a:r>
              <a:rPr lang="ru-RU" sz="14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Бизнес-форсайт</a:t>
            </a:r>
            <a:r>
              <a:rPr lang="ru-RU" sz="1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» в ФГБОУ ВО ЯГСХА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tabLst>
                <a:tab pos="201613" algn="l"/>
              </a:tabLst>
            </a:pPr>
            <a:r>
              <a:rPr lang="ru-RU" sz="1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(руководитель </a:t>
            </a:r>
            <a:r>
              <a:rPr lang="ru-RU" sz="14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Аммосова</a:t>
            </a:r>
            <a:r>
              <a:rPr lang="ru-RU" sz="1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М. Н.)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tabLst>
                <a:tab pos="201613" algn="l"/>
              </a:tabLst>
            </a:pPr>
            <a:r>
              <a:rPr lang="ru-RU" sz="1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(Дипломы участника, ноябрь, 2018 г.)</a:t>
            </a:r>
            <a:endParaRPr lang="en-US" sz="1400" b="1" dirty="0" smtClean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Desktop\АМН\АТТЕСТАЦИЯ МОЯ\ФОТО для аттестации\IMG-20160327-WA0043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79512" y="476672"/>
            <a:ext cx="4320480" cy="2455721"/>
          </a:xfrm>
          <a:prstGeom prst="rect">
            <a:avLst/>
          </a:prstGeom>
          <a:noFill/>
        </p:spPr>
      </p:pic>
      <p:sp>
        <p:nvSpPr>
          <p:cNvPr id="6" name="Содержимое 2"/>
          <p:cNvSpPr txBox="1">
            <a:spLocks/>
          </p:cNvSpPr>
          <p:nvPr/>
        </p:nvSpPr>
        <p:spPr>
          <a:xfrm>
            <a:off x="4860032" y="260648"/>
            <a:ext cx="4071937" cy="6192688"/>
          </a:xfrm>
          <a:prstGeom prst="rect">
            <a:avLst/>
          </a:prstGeom>
        </p:spPr>
        <p:txBody>
          <a:bodyPr/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ГБПОУ РС (Я) «Якутский сельскохозяйственный техникум»</a:t>
            </a: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endParaRPr lang="ru-RU" sz="10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Республиканская научно-практическая конференция </a:t>
            </a: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«Шаг в будущую профессию», посвященная Году</a:t>
            </a:r>
            <a:r>
              <a:rPr kumimoji="0" lang="ru-RU" sz="10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ru-RU" sz="1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литературы в РФ</a:t>
            </a: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ru-RU" sz="10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и Году предпринимательства РС (Я)</a:t>
            </a:r>
            <a:endParaRPr kumimoji="0" lang="ru-RU" sz="10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 </a:t>
            </a:r>
            <a:r>
              <a:rPr kumimoji="0" lang="ru-RU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 </a:t>
            </a:r>
            <a:endParaRPr kumimoji="0" lang="ru-RU" sz="10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  </a:t>
            </a:r>
            <a:endParaRPr kumimoji="0" lang="ru-RU" sz="10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ru-RU" sz="1000" b="1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endParaRPr lang="ru-RU" sz="1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ru-RU" sz="1000" b="1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endParaRPr lang="ru-RU" sz="1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ru-RU" sz="1000" b="1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endParaRPr lang="ru-RU" sz="1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ФАКТОРЫ, ВЛИЯЮЩИЕ НА РОЖДАЕМОСТЬ</a:t>
            </a:r>
            <a:r>
              <a:rPr kumimoji="0" lang="ru-RU" sz="10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ТУГУТОВ И ПРИЧИНЫ СПАДА ДЕЛОВОГО ВЫХОДА ТУГУТОВ НА ПРИМЕРЕ СПК (</a:t>
            </a:r>
            <a:r>
              <a:rPr lang="ru-RU" sz="1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Ф) «ТОМПО»</a:t>
            </a:r>
            <a:r>
              <a:rPr kumimoji="0" lang="ru-RU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 </a:t>
            </a:r>
            <a:endParaRPr kumimoji="0" lang="ru-RU" sz="10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ru-RU" sz="10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 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endParaRPr lang="ru-RU" sz="1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ru-RU" sz="100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Слепцова</a:t>
            </a:r>
            <a:r>
              <a:rPr kumimoji="0" lang="ru-RU" sz="1000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Евдокия Васильевна,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ru-RU" sz="10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студент специальности «Экономика и бухгалтерский учет» ГБПОУ РС (Я) Якутский сельскохозяйственный техникум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ru-RU" sz="1000" i="1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ru-RU" sz="10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Руководитель </a:t>
            </a:r>
            <a:r>
              <a:rPr lang="ru-RU" sz="1000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Аммосова</a:t>
            </a:r>
            <a:r>
              <a:rPr lang="ru-RU" sz="10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Мария Николаевна, преподаватель специальных дисциплин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ru-RU" sz="1000" i="1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ru-RU" sz="1000" i="1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 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10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 </a:t>
            </a:r>
            <a:endParaRPr kumimoji="0" lang="en-US" sz="10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ru-RU" sz="10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endParaRPr lang="ru-RU" sz="10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ru-RU" sz="10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Якутск 2016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1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72008" y="5373216"/>
            <a:ext cx="4499992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indent="450000" algn="just" fontAlgn="base">
              <a:spcBef>
                <a:spcPct val="0"/>
              </a:spcBef>
              <a:spcAft>
                <a:spcPct val="0"/>
              </a:spcAft>
              <a:tabLst>
                <a:tab pos="201613" algn="l"/>
              </a:tabLst>
            </a:pPr>
            <a:r>
              <a:rPr lang="ru-RU" sz="1400" dirty="0" err="1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Слепцова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Евдокия Васильевна, </a:t>
            </a:r>
            <a:r>
              <a:rPr lang="en-US" sz="1400" dirty="0" err="1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студент</a:t>
            </a:r>
            <a:r>
              <a:rPr lang="en-US" sz="140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специальности</a:t>
            </a:r>
            <a:r>
              <a:rPr lang="en-US" sz="140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«</a:t>
            </a:r>
            <a:r>
              <a:rPr lang="en-US" sz="1400" dirty="0" err="1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Экономика</a:t>
            </a:r>
            <a:r>
              <a:rPr lang="en-US" sz="140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и </a:t>
            </a:r>
            <a:r>
              <a:rPr lang="en-US" sz="1400" dirty="0" err="1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бухгалтерский</a:t>
            </a:r>
            <a:r>
              <a:rPr lang="en-US" sz="140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учет</a:t>
            </a:r>
            <a:r>
              <a:rPr lang="en-US" sz="140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(</a:t>
            </a:r>
            <a:r>
              <a:rPr lang="en-US" sz="1400" dirty="0" err="1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</a:t>
            </a:r>
            <a:r>
              <a:rPr lang="en-US" sz="140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отраслям</a:t>
            </a:r>
            <a:r>
              <a:rPr lang="en-US" sz="140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)»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- </a:t>
            </a:r>
            <a:r>
              <a:rPr lang="en-US" sz="140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II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место в </a:t>
            </a:r>
            <a:r>
              <a:rPr lang="en-US" sz="140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этапе Республиканской научно-практической конференции «Шаг в будущую профессию», посвященная Году литературы в РФ и Году предпринимательства в РС (Я)  (Сертификат)</a:t>
            </a:r>
            <a:endParaRPr kumimoji="0" lang="en-US" sz="1400" b="0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899592" y="116632"/>
            <a:ext cx="741682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ah-RU" sz="16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уровне образовательной организации</a:t>
            </a:r>
          </a:p>
        </p:txBody>
      </p:sp>
      <p:pic>
        <p:nvPicPr>
          <p:cNvPr id="1026" name="Picture 2" descr="C:\Users\User\Desktop\АМН\АТТЕСТАЦИЯ МОЯ\ФОТО для аттестации\IMG-20151118-WA0019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79512" y="2852936"/>
            <a:ext cx="4320480" cy="2451820"/>
          </a:xfrm>
          <a:prstGeom prst="rect">
            <a:avLst/>
          </a:prstGeom>
          <a:noFill/>
        </p:spPr>
      </p:pic>
      <p:pic>
        <p:nvPicPr>
          <p:cNvPr id="9" name="Picture 2" descr="ÐÐ°ÑÑÐ¸Ð½ÐºÐ¸ Ð¿Ð¾ Ð·Ð°Ð¿ÑÐ¾ÑÑ Ð¾Ð»Ð¸Ð¼Ð¿Ð¸Ð°Ð´Ð° Ð¿Ð¾ Ð±ÑÑÐ³Ð°Ð»ÑÐµÑÐ¸Ð¸"/>
          <p:cNvPicPr>
            <a:picLocks noChangeAspect="1" noChangeArrowheads="1"/>
          </p:cNvPicPr>
          <p:nvPr/>
        </p:nvPicPr>
        <p:blipFill>
          <a:blip r:embed="rId4" cstate="screen"/>
          <a:srcRect r="71819" b="11707"/>
          <a:stretch>
            <a:fillRect/>
          </a:stretch>
        </p:blipFill>
        <p:spPr bwMode="auto">
          <a:xfrm>
            <a:off x="7718999" y="4797152"/>
            <a:ext cx="1425001" cy="17008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72008" y="5211197"/>
            <a:ext cx="8964488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indent="450000" algn="just" fontAlgn="base">
              <a:spcBef>
                <a:spcPct val="0"/>
              </a:spcBef>
              <a:spcAft>
                <a:spcPct val="0"/>
              </a:spcAft>
              <a:tabLst>
                <a:tab pos="201613" algn="l"/>
              </a:tabLst>
            </a:pP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Атласова Альбина Егоровна, Петрова Таисия Ивановна , студенты специальности «Экономика и бухгалтерский учет (по отраслям) - участники </a:t>
            </a:r>
            <a:r>
              <a:rPr lang="en-US" sz="160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X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Республиканской научно-практической конференции «Шаг в будущую профессию», посвященной 95-летию С. П. Данилова, 100-летию С. П. Данилова (Сертификат, 2016 г.)</a:t>
            </a:r>
            <a:endParaRPr kumimoji="0" lang="en-US" sz="1600" b="0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screen">
            <a:lum contrast="10000"/>
          </a:blip>
          <a:srcRect/>
          <a:stretch>
            <a:fillRect/>
          </a:stretch>
        </p:blipFill>
        <p:spPr bwMode="auto">
          <a:xfrm>
            <a:off x="1187624" y="692696"/>
            <a:ext cx="4988949" cy="37475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4820" name="Picture 4" descr="ÐÐ°ÑÑÐ¸Ð½ÐºÐ¸ Ð¿Ð¾ Ð·Ð°Ð¿ÑÐ¾ÑÑ ÐºÐ°ÑÑÐ¸Ð½ÐºÐ¸ Ð±ÑÑÑÑÐµÑ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84168" y="2636912"/>
            <a:ext cx="2857500" cy="2857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44624"/>
            <a:ext cx="9144000" cy="6813376"/>
          </a:xfrm>
          <a:prstGeom prst="rect">
            <a:avLst/>
          </a:prstGeom>
        </p:spPr>
      </p:pic>
      <p:pic>
        <p:nvPicPr>
          <p:cNvPr id="5" name="Picture 5" descr="C:\Users\User\Desktop\АМН\АТТЕСТАЦИЯ МОЯ\ФОТО для аттестации\IMG-20171204-WA0069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07504" y="188640"/>
            <a:ext cx="3579354" cy="5112568"/>
          </a:xfrm>
          <a:prstGeom prst="rect">
            <a:avLst/>
          </a:prstGeom>
          <a:noFill/>
        </p:spPr>
      </p:pic>
      <p:pic>
        <p:nvPicPr>
          <p:cNvPr id="6" name="Picture 3" descr="C:\Users\User\Desktop\АМН\АТТЕСТАЦИЯ МОЯ\ФОТО для аттестации\IMG-20171204-WA0070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3851920" y="1988840"/>
            <a:ext cx="4968552" cy="3168352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1835696" y="5427221"/>
            <a:ext cx="691276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Диплом </a:t>
            </a:r>
            <a:r>
              <a:rPr lang="en-US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II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степени за участие в отборочном чемпионате «Молодые профессионалы» (</a:t>
            </a:r>
            <a:r>
              <a:rPr lang="en-US" sz="1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WorldSkills</a:t>
            </a:r>
            <a:r>
              <a:rPr lang="en-US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Russia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 по компетенции «Предпринимательство» -  </a:t>
            </a:r>
            <a:r>
              <a:rPr lang="ru-RU" sz="1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Винокурова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Анастасия Владимировна и Говоров </a:t>
            </a:r>
            <a:r>
              <a:rPr lang="ru-RU" sz="1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Дьулустан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Геннадьевич, студенты специальности «Экономика и бухгалтерский учет (по отраслям)»</a:t>
            </a:r>
            <a:endParaRPr lang="ru-RU" sz="1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32656"/>
            <a:ext cx="1066800" cy="1046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72008" y="4941168"/>
            <a:ext cx="889248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indent="450000" algn="just" fontAlgn="base">
              <a:spcBef>
                <a:spcPct val="0"/>
              </a:spcBef>
              <a:spcAft>
                <a:spcPct val="0"/>
              </a:spcAft>
              <a:tabLst>
                <a:tab pos="201613" algn="l"/>
              </a:tabLst>
            </a:pPr>
            <a:r>
              <a:rPr lang="ru-RU" sz="1400" dirty="0" err="1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Винокурова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Анастасия Владимировна, </a:t>
            </a:r>
            <a:r>
              <a:rPr lang="en-US" sz="1400" dirty="0" err="1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студент</a:t>
            </a:r>
            <a:r>
              <a:rPr lang="en-US" sz="140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специальности</a:t>
            </a:r>
            <a:r>
              <a:rPr lang="en-US" sz="140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«</a:t>
            </a:r>
            <a:r>
              <a:rPr lang="en-US" sz="1400" dirty="0" err="1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Экономика</a:t>
            </a:r>
            <a:r>
              <a:rPr lang="en-US" sz="140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и </a:t>
            </a:r>
            <a:r>
              <a:rPr lang="en-US" sz="1400" dirty="0" err="1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бухгалтерский</a:t>
            </a:r>
            <a:r>
              <a:rPr lang="en-US" sz="140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учет</a:t>
            </a:r>
            <a:r>
              <a:rPr lang="en-US" sz="140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(</a:t>
            </a:r>
            <a:r>
              <a:rPr lang="en-US" sz="1400" dirty="0" err="1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</a:t>
            </a:r>
            <a:r>
              <a:rPr lang="en-US" sz="140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отраслям</a:t>
            </a:r>
            <a:r>
              <a:rPr lang="en-US" sz="140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)»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- Диплом </a:t>
            </a:r>
            <a:r>
              <a:rPr lang="en-US" sz="140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II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степени в </a:t>
            </a:r>
            <a:r>
              <a:rPr lang="en-US" sz="140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этапе Республиканской научно-практической конференции «Шаг в будущую профессию» (ноябрь, 2018 г.)</a:t>
            </a:r>
            <a:endParaRPr kumimoji="0" lang="en-US" sz="1400" b="0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9" name="Picture 3" descr="C:\Users\User\Desktop\2018-11-16 винокурова нпк\винокурова нпк 001.bmp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251520" y="404664"/>
            <a:ext cx="3019441" cy="4320480"/>
          </a:xfrm>
          <a:prstGeom prst="rect">
            <a:avLst/>
          </a:prstGeom>
          <a:noFill/>
        </p:spPr>
      </p:pic>
      <p:pic>
        <p:nvPicPr>
          <p:cNvPr id="4100" name="Picture 4" descr="C:\Users\User\Desktop\Аттестация АМН\ФОТО\IMG-20181117-WA0019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3325216" y="404664"/>
            <a:ext cx="5711280" cy="4248472"/>
          </a:xfrm>
          <a:prstGeom prst="rect">
            <a:avLst/>
          </a:prstGeom>
          <a:noFill/>
        </p:spPr>
      </p:pic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107504" y="5714672"/>
            <a:ext cx="889248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indent="450000" algn="just" fontAlgn="base">
              <a:spcBef>
                <a:spcPct val="0"/>
              </a:spcBef>
              <a:spcAft>
                <a:spcPct val="0"/>
              </a:spcAft>
              <a:tabLst>
                <a:tab pos="201613" algn="l"/>
              </a:tabLst>
            </a:pPr>
            <a:r>
              <a:rPr lang="ru-RU" sz="1400" dirty="0" err="1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Кудринова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Анастасия </a:t>
            </a:r>
            <a:r>
              <a:rPr lang="ru-RU" sz="1400" dirty="0" err="1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Родиславовна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lang="en-US" sz="1400" dirty="0" err="1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студент</a:t>
            </a:r>
            <a:r>
              <a:rPr lang="en-US" sz="140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специальности</a:t>
            </a:r>
            <a:r>
              <a:rPr lang="en-US" sz="140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«</a:t>
            </a:r>
            <a:r>
              <a:rPr lang="en-US" sz="1400" dirty="0" err="1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Экономика</a:t>
            </a:r>
            <a:r>
              <a:rPr lang="en-US" sz="140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и </a:t>
            </a:r>
            <a:r>
              <a:rPr lang="en-US" sz="1400" dirty="0" err="1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бухгалтерский</a:t>
            </a:r>
            <a:r>
              <a:rPr lang="en-US" sz="140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учет</a:t>
            </a:r>
            <a:r>
              <a:rPr lang="en-US" sz="140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(</a:t>
            </a:r>
            <a:r>
              <a:rPr lang="en-US" sz="1400" dirty="0" err="1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</a:t>
            </a:r>
            <a:r>
              <a:rPr lang="en-US" sz="140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отраслям</a:t>
            </a:r>
            <a:r>
              <a:rPr lang="en-US" sz="140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)»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- Диплом </a:t>
            </a:r>
            <a:r>
              <a:rPr lang="en-US" sz="140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III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степени в </a:t>
            </a:r>
            <a:r>
              <a:rPr lang="en-US" sz="140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этапе Республиканской научно-практической конференции «Шаг в будущую профессию» (ноябрь, 2018 г.)</a:t>
            </a:r>
            <a:endParaRPr kumimoji="0" lang="en-US" sz="1400" b="0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79512" y="44624"/>
            <a:ext cx="8712968" cy="648072"/>
          </a:xfrm>
        </p:spPr>
        <p:txBody>
          <a:bodyPr>
            <a:normAutofit/>
          </a:bodyPr>
          <a:lstStyle/>
          <a:p>
            <a:r>
              <a:rPr lang="ru-RU" sz="1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5. Результаты использования новых образовательных технологий</a:t>
            </a:r>
            <a:endParaRPr lang="ru-RU" sz="1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217" name="Rectangle 1"/>
          <p:cNvSpPr>
            <a:spLocks noChangeArrowheads="1"/>
          </p:cNvSpPr>
          <p:nvPr/>
        </p:nvSpPr>
        <p:spPr bwMode="auto">
          <a:xfrm>
            <a:off x="251520" y="4016679"/>
            <a:ext cx="8640960" cy="2800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72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Обладая широким жизненным и профессиональным кругозором, высоким уровнем самообразования и саморазвития,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Аммосова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Мария Николаевна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использует в образовательном процессе активные и интерактивные формы проведения занятий в сочетании с внеаудиторной работой для формирования и развития общих и профессиональных компетенций обучающихся, систематически проводит дополнительные занятия и консультации, уделяя особое внимание подготовке студентов к разработке и защите курсовых и дипломных проектов. В ходе учебной</a:t>
            </a:r>
            <a:r>
              <a:rPr kumimoji="0" lang="ru-RU" sz="1600" b="0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деятельности активно использует универсальные офисные прикладные программы, бухгалтерскую программу 1-С:Бухгалтерия, комплексную программную систему «Сетевой </a:t>
            </a:r>
            <a:r>
              <a:rPr kumimoji="0" lang="ru-RU" sz="1600" b="0" i="0" u="none" strike="noStrike" cap="none" normalizeH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город.Образование</a:t>
            </a:r>
            <a:r>
              <a:rPr kumimoji="0" lang="ru-RU" sz="1600" b="0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», средства ИКТ, справочную правовую систему «Консультант Плюс» и «Гарант», электронные ресурсы сайта Федеральной службы государственной статистики, Министерства финансов РФ и РС (Я), </a:t>
            </a:r>
            <a:r>
              <a:rPr kumimoji="0" lang="ru-RU" sz="1600" b="0" i="0" u="none" strike="noStrike" cap="none" normalizeH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онлайн</a:t>
            </a:r>
            <a:r>
              <a:rPr kumimoji="0" lang="ru-RU" sz="1600" b="0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тесты и т.д.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\\sekretar\Обменник\ОПРК 413\АМН\ФОТО\бухгалтеры  фото\IMG_7467.JPG"/>
          <p:cNvPicPr>
            <a:picLocks noChangeAspect="1" noChangeArrowheads="1"/>
          </p:cNvPicPr>
          <p:nvPr/>
        </p:nvPicPr>
        <p:blipFill>
          <a:blip r:embed="rId2" cstate="screen"/>
          <a:srcRect t="18184"/>
          <a:stretch>
            <a:fillRect/>
          </a:stretch>
        </p:blipFill>
        <p:spPr bwMode="auto">
          <a:xfrm>
            <a:off x="1835696" y="836712"/>
            <a:ext cx="5400600" cy="2952328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764704"/>
            <a:ext cx="1411287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>
            <a:off x="7452320" y="836712"/>
            <a:ext cx="1411287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User\Desktop\АТТЕСТАЦИЯ МОЯ\Свидетельство проекта infourok.ru №БА38675288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2195736" y="908720"/>
            <a:ext cx="2448272" cy="3672408"/>
          </a:xfrm>
          <a:prstGeom prst="rect">
            <a:avLst/>
          </a:prstGeom>
          <a:noFill/>
        </p:spPr>
      </p:pic>
      <p:pic>
        <p:nvPicPr>
          <p:cNvPr id="1028" name="Picture 4" descr="C:\Users\User\Desktop\АТТЕСТАЦИЯ МОЯ\Свидетельство проекта infourok.ru №ЙЕ12882875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79512" y="1484784"/>
            <a:ext cx="2304256" cy="3744416"/>
          </a:xfrm>
          <a:prstGeom prst="rect">
            <a:avLst/>
          </a:prstGeom>
          <a:noFill/>
        </p:spPr>
      </p:pic>
      <p:pic>
        <p:nvPicPr>
          <p:cNvPr id="1029" name="Picture 5" descr="C:\Users\User\Desktop\АТТЕСТАЦИЯ МОЯ\Свидетельство проекта infourok.ru №КЧ33123267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6588224" y="1556792"/>
            <a:ext cx="2376264" cy="3672408"/>
          </a:xfrm>
          <a:prstGeom prst="rect">
            <a:avLst/>
          </a:prstGeom>
          <a:noFill/>
        </p:spPr>
      </p:pic>
      <p:pic>
        <p:nvPicPr>
          <p:cNvPr id="1030" name="Picture 6" descr="C:\Users\User\Desktop\АТТЕСТАЦИЯ МОЯ\Свидетельство проекта infourok.ru №ШН67402042.jp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4427984" y="908720"/>
            <a:ext cx="2448272" cy="3672408"/>
          </a:xfrm>
          <a:prstGeom prst="rect">
            <a:avLst/>
          </a:prstGeom>
          <a:noFill/>
        </p:spPr>
      </p:pic>
      <p:sp>
        <p:nvSpPr>
          <p:cNvPr id="4098" name="PubHalfFrame"/>
          <p:cNvSpPr>
            <a:spLocks noEditPoints="1" noChangeArrowheads="1"/>
          </p:cNvSpPr>
          <p:nvPr/>
        </p:nvSpPr>
        <p:spPr bwMode="auto">
          <a:xfrm rot="16200000">
            <a:off x="0" y="5029200"/>
            <a:ext cx="1828800" cy="1828800"/>
          </a:xfrm>
          <a:custGeom>
            <a:avLst/>
            <a:gdLst>
              <a:gd name="G0" fmla="+- 0 0 0"/>
              <a:gd name="G1" fmla="+- 7200 0 0"/>
              <a:gd name="G2" fmla="+- 21600 0 7200"/>
              <a:gd name="G3" fmla="*/ 7200 1 2"/>
              <a:gd name="G4" fmla="+- 21600 0 G3"/>
              <a:gd name="G5" fmla="+- 7200 0 0"/>
              <a:gd name="G6" fmla="+- 21600 0 7200"/>
              <a:gd name="G7" fmla="*/ 7200 1 2"/>
              <a:gd name="G8" fmla="+- 21600 0 G7"/>
              <a:gd name="T0" fmla="*/ 10800 w 21600"/>
              <a:gd name="T1" fmla="*/ 0 h 21600"/>
              <a:gd name="T2" fmla="*/ 0 w 21600"/>
              <a:gd name="T3" fmla="*/ 10800 h 21600"/>
              <a:gd name="T4" fmla="*/ 3600 w 21600"/>
              <a:gd name="T5" fmla="*/ 18000 h 21600"/>
              <a:gd name="T6" fmla="*/ 18000 w 21600"/>
              <a:gd name="T7" fmla="*/ 36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0 w 21600"/>
              <a:gd name="T13" fmla="*/ 0 h 21600"/>
              <a:gd name="T14" fmla="*/ G2 w 21600"/>
              <a:gd name="T15" fmla="*/ G5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0" y="21600"/>
                </a:lnTo>
                <a:lnTo>
                  <a:pt x="7200" y="14400"/>
                </a:lnTo>
                <a:lnTo>
                  <a:pt x="7200" y="7200"/>
                </a:lnTo>
                <a:lnTo>
                  <a:pt x="14400" y="7200"/>
                </a:lnTo>
                <a:lnTo>
                  <a:pt x="21600" y="0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099" name="PubHalfFrame"/>
          <p:cNvSpPr>
            <a:spLocks noEditPoints="1" noChangeArrowheads="1"/>
          </p:cNvSpPr>
          <p:nvPr/>
        </p:nvSpPr>
        <p:spPr bwMode="auto">
          <a:xfrm rot="10800000">
            <a:off x="7315200" y="5029200"/>
            <a:ext cx="1828800" cy="1828800"/>
          </a:xfrm>
          <a:custGeom>
            <a:avLst/>
            <a:gdLst>
              <a:gd name="G0" fmla="+- 0 0 0"/>
              <a:gd name="G1" fmla="+- 7200 0 0"/>
              <a:gd name="G2" fmla="+- 21600 0 7200"/>
              <a:gd name="G3" fmla="*/ 7200 1 2"/>
              <a:gd name="G4" fmla="+- 21600 0 G3"/>
              <a:gd name="G5" fmla="+- 7200 0 0"/>
              <a:gd name="G6" fmla="+- 21600 0 7200"/>
              <a:gd name="G7" fmla="*/ 7200 1 2"/>
              <a:gd name="G8" fmla="+- 21600 0 G7"/>
              <a:gd name="T0" fmla="*/ 10800 w 21600"/>
              <a:gd name="T1" fmla="*/ 0 h 21600"/>
              <a:gd name="T2" fmla="*/ 0 w 21600"/>
              <a:gd name="T3" fmla="*/ 10800 h 21600"/>
              <a:gd name="T4" fmla="*/ 3600 w 21600"/>
              <a:gd name="T5" fmla="*/ 18000 h 21600"/>
              <a:gd name="T6" fmla="*/ 18000 w 21600"/>
              <a:gd name="T7" fmla="*/ 36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0 w 21600"/>
              <a:gd name="T13" fmla="*/ 0 h 21600"/>
              <a:gd name="T14" fmla="*/ G2 w 21600"/>
              <a:gd name="T15" fmla="*/ G5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0" y="21600"/>
                </a:lnTo>
                <a:lnTo>
                  <a:pt x="7200" y="14400"/>
                </a:lnTo>
                <a:lnTo>
                  <a:pt x="7200" y="7200"/>
                </a:lnTo>
                <a:lnTo>
                  <a:pt x="14400" y="7200"/>
                </a:lnTo>
                <a:lnTo>
                  <a:pt x="21600" y="0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100" name="PubHalfFrame"/>
          <p:cNvSpPr>
            <a:spLocks noEditPoints="1" noChangeArrowheads="1"/>
          </p:cNvSpPr>
          <p:nvPr/>
        </p:nvSpPr>
        <p:spPr bwMode="auto">
          <a:xfrm>
            <a:off x="0" y="0"/>
            <a:ext cx="1828800" cy="1828800"/>
          </a:xfrm>
          <a:custGeom>
            <a:avLst/>
            <a:gdLst>
              <a:gd name="G0" fmla="+- 0 0 0"/>
              <a:gd name="G1" fmla="+- 7200 0 0"/>
              <a:gd name="G2" fmla="+- 21600 0 7200"/>
              <a:gd name="G3" fmla="*/ 7200 1 2"/>
              <a:gd name="G4" fmla="+- 21600 0 G3"/>
              <a:gd name="G5" fmla="+- 7200 0 0"/>
              <a:gd name="G6" fmla="+- 21600 0 7200"/>
              <a:gd name="G7" fmla="*/ 7200 1 2"/>
              <a:gd name="G8" fmla="+- 21600 0 G7"/>
              <a:gd name="T0" fmla="*/ 10800 w 21600"/>
              <a:gd name="T1" fmla="*/ 0 h 21600"/>
              <a:gd name="T2" fmla="*/ 0 w 21600"/>
              <a:gd name="T3" fmla="*/ 10800 h 21600"/>
              <a:gd name="T4" fmla="*/ 3600 w 21600"/>
              <a:gd name="T5" fmla="*/ 18000 h 21600"/>
              <a:gd name="T6" fmla="*/ 18000 w 21600"/>
              <a:gd name="T7" fmla="*/ 36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0 w 21600"/>
              <a:gd name="T13" fmla="*/ 0 h 21600"/>
              <a:gd name="T14" fmla="*/ G2 w 21600"/>
              <a:gd name="T15" fmla="*/ G5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0" y="21600"/>
                </a:lnTo>
                <a:lnTo>
                  <a:pt x="7200" y="14400"/>
                </a:lnTo>
                <a:lnTo>
                  <a:pt x="7200" y="7200"/>
                </a:lnTo>
                <a:lnTo>
                  <a:pt x="14400" y="7200"/>
                </a:lnTo>
                <a:lnTo>
                  <a:pt x="21600" y="0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101" name="PubHalfFrame"/>
          <p:cNvSpPr>
            <a:spLocks noEditPoints="1" noChangeArrowheads="1"/>
          </p:cNvSpPr>
          <p:nvPr/>
        </p:nvSpPr>
        <p:spPr bwMode="auto">
          <a:xfrm rot="5400000">
            <a:off x="7315200" y="0"/>
            <a:ext cx="1828800" cy="1828800"/>
          </a:xfrm>
          <a:custGeom>
            <a:avLst/>
            <a:gdLst>
              <a:gd name="G0" fmla="+- 0 0 0"/>
              <a:gd name="G1" fmla="+- 7200 0 0"/>
              <a:gd name="G2" fmla="+- 21600 0 7200"/>
              <a:gd name="G3" fmla="*/ 7200 1 2"/>
              <a:gd name="G4" fmla="+- 21600 0 G3"/>
              <a:gd name="G5" fmla="+- 7200 0 0"/>
              <a:gd name="G6" fmla="+- 21600 0 7200"/>
              <a:gd name="G7" fmla="*/ 7200 1 2"/>
              <a:gd name="G8" fmla="+- 21600 0 G7"/>
              <a:gd name="T0" fmla="*/ 10800 w 21600"/>
              <a:gd name="T1" fmla="*/ 0 h 21600"/>
              <a:gd name="T2" fmla="*/ 0 w 21600"/>
              <a:gd name="T3" fmla="*/ 10800 h 21600"/>
              <a:gd name="T4" fmla="*/ 3600 w 21600"/>
              <a:gd name="T5" fmla="*/ 18000 h 21600"/>
              <a:gd name="T6" fmla="*/ 18000 w 21600"/>
              <a:gd name="T7" fmla="*/ 36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0 w 21600"/>
              <a:gd name="T13" fmla="*/ 0 h 21600"/>
              <a:gd name="T14" fmla="*/ G2 w 21600"/>
              <a:gd name="T15" fmla="*/ G5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0" y="21600"/>
                </a:lnTo>
                <a:lnTo>
                  <a:pt x="7200" y="14400"/>
                </a:lnTo>
                <a:lnTo>
                  <a:pt x="7200" y="7200"/>
                </a:lnTo>
                <a:lnTo>
                  <a:pt x="14400" y="7200"/>
                </a:lnTo>
                <a:lnTo>
                  <a:pt x="21600" y="0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1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2627784" y="4509120"/>
            <a:ext cx="3181772" cy="211459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44624"/>
            <a:ext cx="8712968" cy="1008112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1. Результаты повышения квалификации </a:t>
            </a:r>
            <a:b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 профилю педагогической деятельности</a:t>
            </a:r>
            <a:endParaRPr lang="ru-RU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 descr="C:\Users\User\Desktop\АТТЕСТАЦИЯ МОЯ\Изображение 005.jpg"/>
          <p:cNvPicPr>
            <a:picLocks noChangeAspect="1" noChangeArrowheads="1"/>
          </p:cNvPicPr>
          <p:nvPr/>
        </p:nvPicPr>
        <p:blipFill>
          <a:blip r:embed="rId2" cstate="screen">
            <a:lum bright="20000" contrast="10000"/>
          </a:blip>
          <a:srcRect l="4168" r="4136" b="52209"/>
          <a:stretch>
            <a:fillRect/>
          </a:stretch>
        </p:blipFill>
        <p:spPr bwMode="auto">
          <a:xfrm rot="5400000">
            <a:off x="1943706" y="2024846"/>
            <a:ext cx="3456385" cy="2232247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79512" y="5301208"/>
            <a:ext cx="8784976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Профессиональная переподготовка в Государственном автономном учреждении дополнительного профессионального образования «Высшая школа инновационного менеджмента при Главе Республики Саха (Якутия)» по программе «Профессиональное обучение» с защитой аттестационной работы на тему «Использование информационных технологий в формировании педагогических условий в образовательном учреждении» (Диплом ГАУ ДПО «Высшая школа инновационного менеджмента при Главе Республики Саха (Якутия) «Профессиональное обучение» № 1431 от 15.06.2017 г. г. Якутск), </a:t>
            </a:r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360 часов</a:t>
            </a:r>
            <a:endParaRPr lang="ru-RU" sz="14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5" descr="C:\Users\User\Desktop\АТТЕСТАЦИЯ МОЯ\ФОТО для аттестации\IMG-20170622-WA0010.jpg"/>
          <p:cNvPicPr>
            <a:picLocks noChangeAspect="1" noChangeArrowheads="1"/>
          </p:cNvPicPr>
          <p:nvPr/>
        </p:nvPicPr>
        <p:blipFill>
          <a:blip r:embed="rId3" cstate="screen">
            <a:lum bright="-10000"/>
          </a:blip>
          <a:srcRect/>
          <a:stretch>
            <a:fillRect/>
          </a:stretch>
        </p:blipFill>
        <p:spPr bwMode="auto">
          <a:xfrm>
            <a:off x="179512" y="1052736"/>
            <a:ext cx="2376264" cy="4032448"/>
          </a:xfrm>
          <a:prstGeom prst="rect">
            <a:avLst/>
          </a:prstGeom>
          <a:noFill/>
        </p:spPr>
      </p:pic>
      <p:pic>
        <p:nvPicPr>
          <p:cNvPr id="1026" name="Picture 2" descr="C:\Users\User\Desktop\АТТЕСТАЦИЯ МОЯ\Изображение 004.jpg"/>
          <p:cNvPicPr>
            <a:picLocks noChangeAspect="1" noChangeArrowheads="1"/>
          </p:cNvPicPr>
          <p:nvPr/>
        </p:nvPicPr>
        <p:blipFill>
          <a:blip r:embed="rId4" cstate="screen"/>
          <a:srcRect l="1754" r="5263" b="4000"/>
          <a:stretch>
            <a:fillRect/>
          </a:stretch>
        </p:blipFill>
        <p:spPr bwMode="auto">
          <a:xfrm rot="5400000">
            <a:off x="5148064" y="1052736"/>
            <a:ext cx="3456384" cy="41764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79512" y="0"/>
            <a:ext cx="8712968" cy="980728"/>
          </a:xfrm>
        </p:spPr>
        <p:txBody>
          <a:bodyPr>
            <a:normAutofit/>
          </a:bodyPr>
          <a:lstStyle/>
          <a:p>
            <a:r>
              <a:rPr lang="ru-RU" sz="1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6. Эффективность работы по программно-методическому сопровождению образовательного процесса</a:t>
            </a:r>
            <a:endParaRPr lang="ru-RU" sz="1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79512" y="836712"/>
            <a:ext cx="878497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Преподаватель разработал и составил в соответствии с требованиями учебно-методический комплекс, методические рекомендации, отражающие использование им новых образовательных (производственных) технологий, фонд оценочных средств, методические разработки самостоятельных работ, </a:t>
            </a:r>
            <a:r>
              <a:rPr lang="ru-RU" sz="1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КОСы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755576" y="1578278"/>
            <a:ext cx="74168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ah-RU" sz="1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Рабочие программы по общепрофессиональным дисциплинам:</a:t>
            </a: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/>
        </p:nvGraphicFramePr>
        <p:xfrm>
          <a:off x="251520" y="1988840"/>
          <a:ext cx="8496944" cy="3685024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12423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12423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12423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12423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288032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Специальность</a:t>
                      </a:r>
                      <a:endParaRPr lang="ru-RU" sz="12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Предметы</a:t>
                      </a:r>
                      <a:endParaRPr lang="ru-RU" sz="12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Утверждение</a:t>
                      </a:r>
                      <a:endParaRPr lang="ru-RU" sz="12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Рецензент</a:t>
                      </a:r>
                      <a:endParaRPr lang="ru-RU" sz="12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88032">
                <a:tc rowSpan="4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38.02.01 «Экономика и бухгалтерский учет</a:t>
                      </a:r>
                    </a:p>
                    <a:p>
                      <a:pPr algn="ctr"/>
                      <a:r>
                        <a:rPr lang="ru-RU" sz="12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(по отраслям)»</a:t>
                      </a:r>
                    </a:p>
                    <a:p>
                      <a:pPr algn="ctr"/>
                      <a:endParaRPr lang="ru-RU" sz="12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ОП.08 Основы бухгалтерского учета</a:t>
                      </a:r>
                      <a:endParaRPr lang="ru-RU" sz="1200" dirty="0" smtClean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rowSpan="7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Рассмотрена и рекомендована цикловой комиссией  экономико-правовых специальностей ГБПОУ РС(Я) ЯСХТ</a:t>
                      </a:r>
                      <a:endParaRPr lang="ru-RU" sz="18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1200" u="none" kern="1200" dirty="0" smtClean="0">
                        <a:solidFill>
                          <a:srgbClr val="002060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u="none" kern="12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Протокол № 1 </a:t>
                      </a:r>
                    </a:p>
                    <a:p>
                      <a:pPr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u="none" kern="12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от 14 сентября 2018 г.</a:t>
                      </a:r>
                    </a:p>
                    <a:p>
                      <a:pPr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u="none" kern="12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 </a:t>
                      </a:r>
                    </a:p>
                    <a:p>
                      <a:pPr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u="none" kern="12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Председатель ЦК ЭПС</a:t>
                      </a:r>
                      <a:r>
                        <a:rPr lang="ru-RU" sz="1200" u="none" kern="12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ru-RU" sz="1200" u="none" kern="120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Аммосова</a:t>
                      </a:r>
                      <a:r>
                        <a:rPr lang="ru-RU" sz="1200" u="none" kern="12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М.Н.</a:t>
                      </a:r>
                    </a:p>
                    <a:p>
                      <a:pPr algn="ctr"/>
                      <a:endParaRPr lang="ru-RU" sz="1200" u="none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 rowSpan="7">
                  <a:txBody>
                    <a:bodyPr/>
                    <a:lstStyle/>
                    <a:p>
                      <a:pPr algn="ctr"/>
                      <a:r>
                        <a:rPr lang="ru-RU" sz="1200" u="none" kern="12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Ильина Марина Васильевна главный бухгалтер </a:t>
                      </a:r>
                    </a:p>
                    <a:p>
                      <a:pPr algn="ctr"/>
                      <a:r>
                        <a:rPr lang="ru-RU" sz="1200" u="none" kern="12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ООО «</a:t>
                      </a:r>
                      <a:r>
                        <a:rPr lang="ru-RU" sz="1200" u="none" kern="120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Алаас-Авиа</a:t>
                      </a:r>
                      <a:r>
                        <a:rPr lang="ru-RU" sz="1200" u="none" kern="12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»</a:t>
                      </a:r>
                    </a:p>
                    <a:p>
                      <a:pPr algn="ctr"/>
                      <a:endParaRPr lang="ru-RU" sz="1200" u="none" kern="1200" dirty="0" smtClean="0">
                        <a:solidFill>
                          <a:srgbClr val="002060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200" u="none" kern="12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Неустроева Тамара Семеновна преподаватель высшей категории ГБПОУ РС(Я) ЯСХТ</a:t>
                      </a:r>
                    </a:p>
                    <a:p>
                      <a:pPr algn="ctr"/>
                      <a:endParaRPr lang="ru-RU" sz="1200" u="none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88032">
                <a:tc vMerge="1"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ОП.14 Бухгалтерский учет в бюджетных организациях</a:t>
                      </a:r>
                      <a:endParaRPr lang="ru-RU" sz="12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88032">
                <a:tc vMerge="1"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ОП.16 1С:Бухгалтерия</a:t>
                      </a:r>
                      <a:endParaRPr lang="ru-RU" sz="1200" dirty="0" smtClean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88032">
                <a:tc vMerge="1"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ОП.20 Основы исследовательской деятельности</a:t>
                      </a:r>
                      <a:endParaRPr lang="ru-RU" sz="1200" dirty="0" smtClean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21.02.05 Земельно-имущественные отношения</a:t>
                      </a:r>
                      <a:endParaRPr lang="ru-RU" sz="12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ОП.07 Бухгалтерский учет и налогообложение</a:t>
                      </a:r>
                      <a:endParaRPr lang="ru-RU" sz="12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ОП.16 Предпринимательская деятельность</a:t>
                      </a:r>
                      <a:endParaRPr lang="ru-RU" sz="12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40.02.01 «Право и организация социального обеспечения»</a:t>
                      </a:r>
                      <a:endParaRPr lang="ru-RU" sz="12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ОП.19 Бухгалтерский учет и отчетность</a:t>
                      </a:r>
                      <a:endParaRPr lang="ru-RU" sz="12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755576" y="312911"/>
            <a:ext cx="74168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ah-RU" sz="1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Рабочие программы по профессиональным модулям, по прохождению учебной, производственной и преддипломной практик: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251520" y="1092696"/>
          <a:ext cx="8496944" cy="3488432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12423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12423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12423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12423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288032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Специальность</a:t>
                      </a:r>
                      <a:endParaRPr lang="ru-RU" sz="12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Предметы</a:t>
                      </a:r>
                      <a:endParaRPr lang="ru-RU" sz="12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Утверждение</a:t>
                      </a:r>
                      <a:endParaRPr lang="ru-RU" sz="12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Рецензент</a:t>
                      </a:r>
                      <a:endParaRPr lang="ru-RU" sz="12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88032">
                <a:tc rowSpan="3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38.02.01 «Экономика и бухгалтерский учет</a:t>
                      </a:r>
                    </a:p>
                    <a:p>
                      <a:pPr algn="ctr"/>
                      <a:r>
                        <a:rPr lang="ru-RU" sz="12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(по отраслям)»</a:t>
                      </a:r>
                    </a:p>
                    <a:p>
                      <a:pPr algn="ctr"/>
                      <a:endParaRPr lang="ru-RU" sz="12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ПМ.01 Документирование</a:t>
                      </a:r>
                      <a:r>
                        <a:rPr lang="ru-RU" sz="12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 хозяйственных операций и ведение бухгалтерского учета активов организации</a:t>
                      </a:r>
                      <a:endParaRPr lang="ru-RU" sz="1200" dirty="0" smtClean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Рассмотрена и рекомендована цикловой комиссией  экономико-правовых специальностей ГБПОУ РС(Я) ЯСХТ</a:t>
                      </a:r>
                      <a:endParaRPr lang="ru-RU" sz="18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1200" u="none" kern="1200" dirty="0" smtClean="0">
                        <a:solidFill>
                          <a:srgbClr val="002060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u="none" kern="12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Протокол № 1 </a:t>
                      </a:r>
                    </a:p>
                    <a:p>
                      <a:pPr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u="none" kern="12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от 14 сентября 2018 г.</a:t>
                      </a:r>
                    </a:p>
                    <a:p>
                      <a:pPr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u="none" kern="12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 </a:t>
                      </a:r>
                    </a:p>
                    <a:p>
                      <a:pPr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u="none" kern="12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Председатель ЦК ЭПС</a:t>
                      </a:r>
                      <a:r>
                        <a:rPr lang="ru-RU" sz="1200" u="none" kern="12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ru-RU" sz="1200" u="none" kern="120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Аммосова</a:t>
                      </a:r>
                      <a:r>
                        <a:rPr lang="ru-RU" sz="1200" u="none" kern="12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М.Н.</a:t>
                      </a:r>
                    </a:p>
                    <a:p>
                      <a:pPr algn="ctr"/>
                      <a:endParaRPr lang="ru-RU" sz="1200" u="none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ru-RU" sz="1200" u="none" kern="12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Ильина Марина Васильевна главный бухгалтер </a:t>
                      </a:r>
                    </a:p>
                    <a:p>
                      <a:pPr algn="ctr"/>
                      <a:r>
                        <a:rPr lang="ru-RU" sz="1200" u="none" kern="12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ООО «</a:t>
                      </a:r>
                      <a:r>
                        <a:rPr lang="ru-RU" sz="1200" u="none" kern="120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Алаас-Авиа</a:t>
                      </a:r>
                      <a:r>
                        <a:rPr lang="ru-RU" sz="1200" u="none" kern="12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»</a:t>
                      </a:r>
                    </a:p>
                    <a:p>
                      <a:pPr algn="ctr"/>
                      <a:endParaRPr lang="ru-RU" sz="1200" u="none" kern="1200" dirty="0" smtClean="0">
                        <a:solidFill>
                          <a:srgbClr val="002060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200" u="none" kern="12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Неустроева Тамара Семеновна преподаватель высшей категории ГБПОУ РС(Я) ЯСХТ</a:t>
                      </a:r>
                    </a:p>
                    <a:p>
                      <a:pPr algn="ctr"/>
                      <a:endParaRPr lang="ru-RU" sz="1200" u="none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88032">
                <a:tc vMerge="1"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ПМ.02 Ведение бухгалтерского учета источников формирования активов, выполнение работ по инвентаризации активов и финансовых обязательств организации</a:t>
                      </a:r>
                      <a:endParaRPr lang="ru-RU" sz="12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88032">
                <a:tc vMerge="1"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ПМ.05</a:t>
                      </a:r>
                      <a:r>
                        <a:rPr lang="ru-RU" sz="12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 Выполнение работ по одной или нескольким профессиям рабочих, должностных служащих 23369 Кассир</a:t>
                      </a:r>
                      <a:endParaRPr lang="ru-RU" sz="1200" dirty="0" smtClean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4283968" y="4667250"/>
            <a:ext cx="4536504" cy="219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 rot="10800000" flipV="1">
            <a:off x="323528" y="4667250"/>
            <a:ext cx="4464496" cy="219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55576" y="188640"/>
            <a:ext cx="74168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ah-RU" sz="1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Комплект оценочных средств по профессиональным модулям: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251520" y="548680"/>
          <a:ext cx="8496944" cy="3488432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12423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12423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12423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12423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288032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Специальность</a:t>
                      </a:r>
                      <a:endParaRPr lang="ru-RU" sz="12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Предметы</a:t>
                      </a:r>
                      <a:endParaRPr lang="ru-RU" sz="12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Утверждение</a:t>
                      </a:r>
                      <a:endParaRPr lang="ru-RU" sz="12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Рецензент</a:t>
                      </a:r>
                      <a:endParaRPr lang="ru-RU" sz="12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88032">
                <a:tc rowSpan="3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38.02.01 «Экономика и бухгалтерский учет</a:t>
                      </a:r>
                    </a:p>
                    <a:p>
                      <a:pPr algn="ctr"/>
                      <a:r>
                        <a:rPr lang="ru-RU" sz="12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(по отраслям)»</a:t>
                      </a:r>
                    </a:p>
                    <a:p>
                      <a:pPr algn="ctr"/>
                      <a:endParaRPr lang="ru-RU" sz="12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ПМ.01 Документирование</a:t>
                      </a:r>
                      <a:r>
                        <a:rPr lang="ru-RU" sz="12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 хозяйственных операций и ведение бухгалтерского учета активов организации</a:t>
                      </a:r>
                      <a:endParaRPr lang="ru-RU" sz="1200" dirty="0" smtClean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Рассмотрена и рекомендована цикловой комиссией  экономико-правовых специальностей ГБПОУ РС(Я) ЯСХТ</a:t>
                      </a:r>
                      <a:endParaRPr lang="ru-RU" sz="18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1200" u="none" kern="1200" dirty="0" smtClean="0">
                        <a:solidFill>
                          <a:srgbClr val="002060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u="none" kern="12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Протокол № 1 </a:t>
                      </a:r>
                    </a:p>
                    <a:p>
                      <a:pPr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u="none" kern="12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от 14 сентября 2018 г.</a:t>
                      </a:r>
                    </a:p>
                    <a:p>
                      <a:pPr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u="none" kern="12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 </a:t>
                      </a:r>
                    </a:p>
                    <a:p>
                      <a:pPr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u="none" kern="12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Председатель ЦК ЭПС</a:t>
                      </a:r>
                      <a:r>
                        <a:rPr lang="ru-RU" sz="1200" u="none" kern="12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ru-RU" sz="1200" u="none" kern="120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Аммосова</a:t>
                      </a:r>
                      <a:r>
                        <a:rPr lang="ru-RU" sz="1200" u="none" kern="12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М.Н.</a:t>
                      </a:r>
                    </a:p>
                    <a:p>
                      <a:pPr algn="ctr"/>
                      <a:endParaRPr lang="ru-RU" sz="1200" u="none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ru-RU" sz="1200" u="none" kern="12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Ильина Марина Васильевна главный бухгалтер </a:t>
                      </a:r>
                    </a:p>
                    <a:p>
                      <a:pPr algn="ctr"/>
                      <a:r>
                        <a:rPr lang="ru-RU" sz="1200" u="none" kern="12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ООО «</a:t>
                      </a:r>
                      <a:r>
                        <a:rPr lang="ru-RU" sz="1200" u="none" kern="120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Алаас-Авиа</a:t>
                      </a:r>
                      <a:r>
                        <a:rPr lang="ru-RU" sz="1200" u="none" kern="12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»</a:t>
                      </a:r>
                    </a:p>
                    <a:p>
                      <a:pPr algn="ctr"/>
                      <a:endParaRPr lang="ru-RU" sz="1200" u="none" kern="1200" dirty="0" smtClean="0">
                        <a:solidFill>
                          <a:srgbClr val="002060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200" u="none" kern="12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Неустроева Тамара Семеновна преподаватель высшей категории ГБПОУ РС(Я) ЯСХТ</a:t>
                      </a:r>
                    </a:p>
                    <a:p>
                      <a:pPr algn="ctr"/>
                      <a:endParaRPr lang="ru-RU" sz="1200" u="none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88032">
                <a:tc vMerge="1"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ПМ.02 Ведение бухгалтерского учета источников формирования активов, выполнение работ по инвентаризации активов и финансовых обязательств организации</a:t>
                      </a:r>
                      <a:endParaRPr lang="ru-RU" sz="12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88032">
                <a:tc vMerge="1"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ПМ.05</a:t>
                      </a:r>
                      <a:r>
                        <a:rPr lang="ru-RU" sz="12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 Выполнение работ по одной или нескольким профессиям рабочих, должностных служащих 23369 Кассир</a:t>
                      </a:r>
                      <a:endParaRPr lang="ru-RU" sz="1200" dirty="0" smtClean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971600" y="4221088"/>
            <a:ext cx="74168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ah-RU" sz="1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Аттестационно-педагогический измерительный материал :</a:t>
            </a: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323528" y="4581128"/>
          <a:ext cx="8496944" cy="2025392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12423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12423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12423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12423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288032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Специальность</a:t>
                      </a:r>
                      <a:endParaRPr lang="ru-RU" sz="12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Предметы</a:t>
                      </a:r>
                      <a:endParaRPr lang="ru-RU" sz="12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Утверждение</a:t>
                      </a:r>
                      <a:endParaRPr lang="ru-RU" sz="12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Рецензент</a:t>
                      </a:r>
                      <a:endParaRPr lang="ru-RU" sz="12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38.02.01 «Экономика и бухгалтерский учет</a:t>
                      </a:r>
                    </a:p>
                    <a:p>
                      <a:pPr algn="ctr"/>
                      <a:r>
                        <a:rPr lang="ru-RU" sz="12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(по отраслям)»</a:t>
                      </a:r>
                    </a:p>
                    <a:p>
                      <a:pPr algn="ctr"/>
                      <a:endParaRPr lang="ru-RU" sz="12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ОП.08 Основы бухгалтерского учета</a:t>
                      </a:r>
                      <a:endParaRPr lang="ru-RU" sz="1200" dirty="0" smtClean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Рассмотрена и рекомендована цикловой комиссией  экономико-правовых специальностей ГБПОУ РС(Я) ЯСХТ</a:t>
                      </a:r>
                      <a:endParaRPr lang="ru-RU" sz="18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u="none" kern="12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Протокол № 1 </a:t>
                      </a:r>
                    </a:p>
                    <a:p>
                      <a:pPr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u="none" kern="12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от 14 сентября 2018 г.</a:t>
                      </a:r>
                    </a:p>
                    <a:p>
                      <a:pPr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u="none" kern="12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Председатель ЦК ЭПС</a:t>
                      </a:r>
                      <a:r>
                        <a:rPr lang="ru-RU" sz="1200" u="none" kern="12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ru-RU" sz="1200" u="none" kern="120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Аммосова</a:t>
                      </a:r>
                      <a:r>
                        <a:rPr lang="ru-RU" sz="1200" u="none" kern="12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М.Н.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u="none" kern="12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Ильина Марина Васильевна главный бухгалтер </a:t>
                      </a:r>
                    </a:p>
                    <a:p>
                      <a:pPr algn="ctr"/>
                      <a:r>
                        <a:rPr lang="ru-RU" sz="1200" u="none" kern="12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ООО «</a:t>
                      </a:r>
                      <a:r>
                        <a:rPr lang="ru-RU" sz="1200" u="none" kern="120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Алаас-Авиа</a:t>
                      </a:r>
                      <a:r>
                        <a:rPr lang="ru-RU" sz="1200" u="none" kern="12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»</a:t>
                      </a:r>
                    </a:p>
                    <a:p>
                      <a:pPr algn="ctr"/>
                      <a:endParaRPr lang="ru-RU" sz="1200" u="none" kern="1200" dirty="0" smtClean="0">
                        <a:solidFill>
                          <a:srgbClr val="002060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200" u="none" kern="12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Неустроева Тамара Семеновна преподаватель высшей категории ГБПОУ РС(Я) ЯСХТ</a:t>
                      </a:r>
                    </a:p>
                    <a:p>
                      <a:pPr algn="ctr"/>
                      <a:endParaRPr lang="ru-RU" sz="1200" u="none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9512" y="96887"/>
            <a:ext cx="878497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ah-RU" sz="1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ФОС по общепрофессиональным дисциплинам, професиональным модулям: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107504" y="476672"/>
          <a:ext cx="8964488" cy="6188064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08823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59228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04284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24112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290757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Специальность</a:t>
                      </a:r>
                      <a:endParaRPr lang="ru-RU" sz="12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Предметы</a:t>
                      </a:r>
                      <a:endParaRPr lang="ru-RU" sz="12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Утверждение</a:t>
                      </a:r>
                      <a:endParaRPr lang="ru-RU" sz="12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Рецензент</a:t>
                      </a:r>
                      <a:endParaRPr lang="ru-RU" sz="12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76209">
                <a:tc rowSpan="7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38.02.01 «Экономика и бухгалтерский учет</a:t>
                      </a:r>
                    </a:p>
                    <a:p>
                      <a:pPr algn="ctr"/>
                      <a:r>
                        <a:rPr lang="ru-RU" sz="12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(по отраслям)»</a:t>
                      </a:r>
                    </a:p>
                    <a:p>
                      <a:pPr algn="ctr"/>
                      <a:endParaRPr lang="ru-RU" sz="12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ОП.08 Основы бухгалтерского учета</a:t>
                      </a:r>
                      <a:endParaRPr lang="ru-RU" sz="1200" dirty="0" smtClean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rowSpan="10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Рассмотрена и рекомендована цикловой комиссией  экономико-правовых специальностей ГБПОУ РС(Я) ЯСХТ</a:t>
                      </a:r>
                      <a:endParaRPr lang="ru-RU" sz="18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1200" u="none" kern="1200" dirty="0" smtClean="0">
                        <a:solidFill>
                          <a:srgbClr val="002060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u="none" kern="12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Протокол № 1 </a:t>
                      </a:r>
                    </a:p>
                    <a:p>
                      <a:pPr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u="none" kern="12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от 14 сентября 2018 г.</a:t>
                      </a:r>
                    </a:p>
                    <a:p>
                      <a:pPr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u="none" kern="12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 </a:t>
                      </a:r>
                    </a:p>
                    <a:p>
                      <a:pPr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u="none" kern="12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Председатель ЦК ЭПС</a:t>
                      </a:r>
                      <a:r>
                        <a:rPr lang="ru-RU" sz="1200" u="none" kern="12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ru-RU" sz="1200" u="none" kern="120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Аммосова</a:t>
                      </a:r>
                      <a:r>
                        <a:rPr lang="ru-RU" sz="1200" u="none" kern="12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М.Н.</a:t>
                      </a:r>
                    </a:p>
                    <a:p>
                      <a:pPr algn="ctr"/>
                      <a:endParaRPr lang="ru-RU" sz="1200" u="none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 rowSpan="10">
                  <a:txBody>
                    <a:bodyPr/>
                    <a:lstStyle/>
                    <a:p>
                      <a:pPr algn="ctr"/>
                      <a:r>
                        <a:rPr lang="ru-RU" sz="1200" u="none" kern="12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Ильина Марина Васильевна главный бухгалтер </a:t>
                      </a:r>
                    </a:p>
                    <a:p>
                      <a:pPr algn="ctr"/>
                      <a:r>
                        <a:rPr lang="ru-RU" sz="1200" u="none" kern="12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ООО «</a:t>
                      </a:r>
                      <a:r>
                        <a:rPr lang="ru-RU" sz="1200" u="none" kern="120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Алаас-Авиа</a:t>
                      </a:r>
                      <a:r>
                        <a:rPr lang="ru-RU" sz="1200" u="none" kern="12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»</a:t>
                      </a:r>
                    </a:p>
                    <a:p>
                      <a:pPr algn="ctr"/>
                      <a:endParaRPr lang="ru-RU" sz="1200" u="none" kern="1200" dirty="0" smtClean="0">
                        <a:solidFill>
                          <a:srgbClr val="002060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200" u="none" kern="12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Неустроева Тамара Семеновна преподаватель высшей категории ГБПОУ РС(Я) ЯСХТ</a:t>
                      </a:r>
                    </a:p>
                    <a:p>
                      <a:pPr algn="ctr"/>
                      <a:endParaRPr lang="ru-RU" sz="1200" u="none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61526">
                <a:tc vMerge="1"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ОП.14 Бухгалтерский учет в бюджетных организациях</a:t>
                      </a:r>
                      <a:endParaRPr lang="ru-RU" sz="12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90757">
                <a:tc vMerge="1"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ОП.16 1С:Бухгалтерия</a:t>
                      </a:r>
                      <a:endParaRPr lang="ru-RU" sz="1200" dirty="0" smtClean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44680">
                <a:tc vMerge="1"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ОП.20 Основы исследовательской деятельности</a:t>
                      </a:r>
                      <a:endParaRPr lang="ru-RU" sz="1200" dirty="0" smtClean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830747">
                <a:tc vMerge="1"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ПМ.01 Документирование</a:t>
                      </a:r>
                      <a:r>
                        <a:rPr lang="ru-RU" sz="12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 хозяйственных операций и ведение бухгалтерского учета активов организации</a:t>
                      </a:r>
                      <a:endParaRPr lang="ru-RU" sz="1200" dirty="0" smtClean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156169">
                <a:tc vMerge="1"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ПМ.02 Ведение бухгалтерского учета источников формирования активов, выполнение работ по инвентаризации активов и финансовых обязательств организации</a:t>
                      </a:r>
                      <a:endParaRPr lang="ru-RU" sz="12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800425">
                <a:tc vMerge="1"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ПМ.05</a:t>
                      </a:r>
                      <a:r>
                        <a:rPr lang="ru-RU" sz="12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 Выполнение работ по одной или нескольким профессиям рабочих, должностных служащих 23369 Кассир</a:t>
                      </a:r>
                      <a:endParaRPr lang="ru-RU" sz="1200" dirty="0" smtClean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461526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21.02.05 «Земельно-имущественные отношения»</a:t>
                      </a:r>
                      <a:endParaRPr lang="ru-RU" sz="12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ОП.07 Бухгалтерский учет и налогообложение</a:t>
                      </a:r>
                      <a:endParaRPr lang="ru-RU" sz="12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461526">
                <a:tc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ОП.16 Предпринимательская деятельность</a:t>
                      </a:r>
                      <a:endParaRPr lang="ru-RU" sz="12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646136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40.02.01 «Право и организация социального обеспечения»</a:t>
                      </a:r>
                      <a:endParaRPr lang="ru-RU" sz="12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ОП.19 Бухгалтерский учет и отчетность</a:t>
                      </a:r>
                      <a:endParaRPr lang="ru-RU" sz="12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107504" y="476672"/>
          <a:ext cx="8892480" cy="6188064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07145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57146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02643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22312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290757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Специальность</a:t>
                      </a:r>
                      <a:endParaRPr lang="ru-RU" sz="12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Предметы</a:t>
                      </a:r>
                      <a:endParaRPr lang="ru-RU" sz="12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Утверждение</a:t>
                      </a:r>
                      <a:endParaRPr lang="ru-RU" sz="12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Рецензент</a:t>
                      </a:r>
                      <a:endParaRPr lang="ru-RU" sz="12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76209">
                <a:tc rowSpan="7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38.02.01 «Экономика и бухгалтерский учет</a:t>
                      </a:r>
                    </a:p>
                    <a:p>
                      <a:pPr algn="ctr"/>
                      <a:r>
                        <a:rPr lang="ru-RU" sz="12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(по отраслям)»</a:t>
                      </a:r>
                    </a:p>
                    <a:p>
                      <a:pPr algn="ctr"/>
                      <a:endParaRPr lang="ru-RU" sz="12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ОП.08 Основы бухгалтерского учета</a:t>
                      </a:r>
                      <a:endParaRPr lang="ru-RU" sz="1200" dirty="0" smtClean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rowSpan="10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Рассмотрена и рекомендована цикловой комиссией  экономико-правовых специальностей ГБПОУ РС(Я) ЯСХТ</a:t>
                      </a:r>
                      <a:endParaRPr lang="ru-RU" sz="18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1200" u="none" kern="1200" dirty="0" smtClean="0">
                        <a:solidFill>
                          <a:srgbClr val="002060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u="none" kern="12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Протокол № 1 </a:t>
                      </a:r>
                    </a:p>
                    <a:p>
                      <a:pPr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u="none" kern="12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от 14 сентября 2018 г.</a:t>
                      </a:r>
                    </a:p>
                    <a:p>
                      <a:pPr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u="none" kern="12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 </a:t>
                      </a:r>
                    </a:p>
                    <a:p>
                      <a:pPr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u="none" kern="12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Председатель ЦК ЭПС</a:t>
                      </a:r>
                      <a:r>
                        <a:rPr lang="ru-RU" sz="1200" u="none" kern="12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ru-RU" sz="1200" u="none" kern="120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Аммосова</a:t>
                      </a:r>
                      <a:r>
                        <a:rPr lang="ru-RU" sz="1200" u="none" kern="12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М.Н.</a:t>
                      </a:r>
                    </a:p>
                    <a:p>
                      <a:pPr algn="ctr"/>
                      <a:endParaRPr lang="ru-RU" sz="1200" u="none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 rowSpan="10">
                  <a:txBody>
                    <a:bodyPr/>
                    <a:lstStyle/>
                    <a:p>
                      <a:pPr algn="ctr"/>
                      <a:r>
                        <a:rPr lang="ru-RU" sz="1200" u="none" kern="12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Ильина Марина Васильевна главный бухгалтер </a:t>
                      </a:r>
                    </a:p>
                    <a:p>
                      <a:pPr algn="ctr"/>
                      <a:r>
                        <a:rPr lang="ru-RU" sz="1200" u="none" kern="12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ООО «</a:t>
                      </a:r>
                      <a:r>
                        <a:rPr lang="ru-RU" sz="1200" u="none" kern="120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Алаас-Авиа</a:t>
                      </a:r>
                      <a:r>
                        <a:rPr lang="ru-RU" sz="1200" u="none" kern="12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»</a:t>
                      </a:r>
                    </a:p>
                    <a:p>
                      <a:pPr algn="ctr"/>
                      <a:endParaRPr lang="ru-RU" sz="1200" u="none" kern="1200" dirty="0" smtClean="0">
                        <a:solidFill>
                          <a:srgbClr val="002060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200" u="none" kern="12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Неустроева Тамара Семеновна преподаватель высшей категории ГБПОУ РС(Я) ЯСХТ</a:t>
                      </a:r>
                    </a:p>
                    <a:p>
                      <a:pPr algn="ctr"/>
                      <a:endParaRPr lang="ru-RU" sz="1200" u="none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61526">
                <a:tc vMerge="1"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ОП.14 Бухгалтерский учет в бюджетных организациях</a:t>
                      </a:r>
                      <a:endParaRPr lang="ru-RU" sz="12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90757">
                <a:tc vMerge="1"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ОП.16 1С:Бухгалтерия</a:t>
                      </a:r>
                      <a:endParaRPr lang="ru-RU" sz="1200" dirty="0" smtClean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44680">
                <a:tc vMerge="1"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ОП.20 Основы исследовательской деятельности</a:t>
                      </a:r>
                      <a:endParaRPr lang="ru-RU" sz="1200" dirty="0" smtClean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830747">
                <a:tc vMerge="1"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ПМ.01 Документирование</a:t>
                      </a:r>
                      <a:r>
                        <a:rPr lang="ru-RU" sz="12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 хозяйственных операций и ведение бухгалтерского учета активов организации</a:t>
                      </a:r>
                      <a:endParaRPr lang="ru-RU" sz="1200" dirty="0" smtClean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156169">
                <a:tc vMerge="1"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ПМ.02 Ведение бухгалтерского учета источников формирования активов, выполнение работ по инвентаризации активов и финансовых обязательств организации</a:t>
                      </a:r>
                      <a:endParaRPr lang="ru-RU" sz="12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800425">
                <a:tc vMerge="1"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ПМ.05</a:t>
                      </a:r>
                      <a:r>
                        <a:rPr lang="ru-RU" sz="12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 Выполнение работ по одной или нескольким профессиям рабочих, должностных служащих 23369 Кассир</a:t>
                      </a:r>
                      <a:endParaRPr lang="ru-RU" sz="1200" dirty="0" smtClean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461526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21.02.05 «Земельно-имущественные отношения»</a:t>
                      </a:r>
                      <a:endParaRPr lang="ru-RU" sz="12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ОП.07 Бухгалтерский учет и налогообложение</a:t>
                      </a:r>
                      <a:endParaRPr lang="ru-RU" sz="12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461526">
                <a:tc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ОП.16 Предпринимательская деятельность</a:t>
                      </a:r>
                      <a:endParaRPr lang="ru-RU" sz="12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646136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40.02.01 «Право и организация социального обеспечения»</a:t>
                      </a:r>
                      <a:endParaRPr lang="ru-RU" sz="12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ОП.19 Бухгалтерский учет и отчетность</a:t>
                      </a:r>
                      <a:endParaRPr lang="ru-RU" sz="12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179512" y="96887"/>
            <a:ext cx="878497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ah-RU" sz="1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Методические указания по выполнению самостоятлеьной работы: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9512" y="96887"/>
            <a:ext cx="878497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ah-RU" sz="1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ФОС по прохождению учебной, производственной и преддипломной практик: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107504" y="476672"/>
          <a:ext cx="8964488" cy="6188064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08823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59228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04284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24112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290757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Специальность</a:t>
                      </a:r>
                      <a:endParaRPr lang="ru-RU" sz="12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Предметы</a:t>
                      </a:r>
                      <a:endParaRPr lang="ru-RU" sz="12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Утверждение</a:t>
                      </a:r>
                      <a:endParaRPr lang="ru-RU" sz="12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Рецензент</a:t>
                      </a:r>
                      <a:endParaRPr lang="ru-RU" sz="12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76209">
                <a:tc rowSpan="7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38.02.01 «Экономика и бухгалтерский учет</a:t>
                      </a:r>
                    </a:p>
                    <a:p>
                      <a:pPr algn="ctr"/>
                      <a:r>
                        <a:rPr lang="ru-RU" sz="12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(по отраслям)»</a:t>
                      </a:r>
                    </a:p>
                    <a:p>
                      <a:pPr algn="ctr"/>
                      <a:endParaRPr lang="ru-RU" sz="12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ОП.08 Основы бухгалтерского учета</a:t>
                      </a:r>
                      <a:endParaRPr lang="ru-RU" sz="1200" dirty="0" smtClean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rowSpan="10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Рассмотрена и рекомендована цикловой комиссией  экономико-правовых специальностей ГБПОУ РС(Я) ЯСХТ</a:t>
                      </a:r>
                      <a:endParaRPr lang="ru-RU" sz="18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1200" u="none" kern="1200" dirty="0" smtClean="0">
                        <a:solidFill>
                          <a:srgbClr val="002060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u="none" kern="12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Протокол № 1 </a:t>
                      </a:r>
                    </a:p>
                    <a:p>
                      <a:pPr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u="none" kern="12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от 14 сентября 2018 г.</a:t>
                      </a:r>
                    </a:p>
                    <a:p>
                      <a:pPr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u="none" kern="12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 </a:t>
                      </a:r>
                    </a:p>
                    <a:p>
                      <a:pPr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u="none" kern="12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Председатель ЦК ЭПС</a:t>
                      </a:r>
                      <a:r>
                        <a:rPr lang="ru-RU" sz="1200" u="none" kern="12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ru-RU" sz="1200" u="none" kern="120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Аммосова</a:t>
                      </a:r>
                      <a:r>
                        <a:rPr lang="ru-RU" sz="1200" u="none" kern="12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М.Н.</a:t>
                      </a:r>
                    </a:p>
                    <a:p>
                      <a:pPr algn="ctr"/>
                      <a:endParaRPr lang="ru-RU" sz="1200" u="none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 rowSpan="10">
                  <a:txBody>
                    <a:bodyPr/>
                    <a:lstStyle/>
                    <a:p>
                      <a:pPr algn="ctr"/>
                      <a:r>
                        <a:rPr lang="ru-RU" sz="1200" u="none" kern="12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Ильина Марина Васильевна главный бухгалтер </a:t>
                      </a:r>
                    </a:p>
                    <a:p>
                      <a:pPr algn="ctr"/>
                      <a:r>
                        <a:rPr lang="ru-RU" sz="1200" u="none" kern="12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ООО «</a:t>
                      </a:r>
                      <a:r>
                        <a:rPr lang="ru-RU" sz="1200" u="none" kern="120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Алаас-Авиа</a:t>
                      </a:r>
                      <a:r>
                        <a:rPr lang="ru-RU" sz="1200" u="none" kern="12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»</a:t>
                      </a:r>
                    </a:p>
                    <a:p>
                      <a:pPr algn="ctr"/>
                      <a:endParaRPr lang="ru-RU" sz="1200" u="none" kern="1200" dirty="0" smtClean="0">
                        <a:solidFill>
                          <a:srgbClr val="002060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200" u="none" kern="12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Неустроева Тамара Семеновна преподаватель высшей категории ГБПОУ РС(Я) ЯСХТ</a:t>
                      </a:r>
                    </a:p>
                    <a:p>
                      <a:pPr algn="ctr"/>
                      <a:endParaRPr lang="ru-RU" sz="1200" u="none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61526">
                <a:tc vMerge="1"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ОП.14 Бухгалтерский учет в бюджетных организациях</a:t>
                      </a:r>
                      <a:endParaRPr lang="ru-RU" sz="12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90757">
                <a:tc vMerge="1"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ОП.16 1С:Бухгалтерия</a:t>
                      </a:r>
                      <a:endParaRPr lang="ru-RU" sz="1200" dirty="0" smtClean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44680">
                <a:tc vMerge="1"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ОП.20 Основы исследовательской деятельности</a:t>
                      </a:r>
                      <a:endParaRPr lang="ru-RU" sz="1200" dirty="0" smtClean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830747">
                <a:tc vMerge="1"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ПМ.01 Документирование</a:t>
                      </a:r>
                      <a:r>
                        <a:rPr lang="ru-RU" sz="12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 хозяйственных операций и ведение бухгалтерского учета активов организации</a:t>
                      </a:r>
                      <a:endParaRPr lang="ru-RU" sz="1200" dirty="0" smtClean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156169">
                <a:tc vMerge="1"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ПМ.02 Ведение бухгалтерского учета источников формирования активов, выполнение работ по инвентаризации активов и финансовых обязательств организации</a:t>
                      </a:r>
                      <a:endParaRPr lang="ru-RU" sz="12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800425">
                <a:tc vMerge="1"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ПМ.05</a:t>
                      </a:r>
                      <a:r>
                        <a:rPr lang="ru-RU" sz="12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 Выполнение работ по одной или нескольким профессиям рабочих, должностных служащих 23369 Кассир</a:t>
                      </a:r>
                      <a:endParaRPr lang="ru-RU" sz="1200" dirty="0" smtClean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461526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21.02.05 «Земельно-имущественные отношения»</a:t>
                      </a:r>
                      <a:endParaRPr lang="ru-RU" sz="12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ОП.07 Бухгалтерский учет и налогообложение</a:t>
                      </a:r>
                      <a:endParaRPr lang="ru-RU" sz="12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461526">
                <a:tc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ОП.16 Предпринимательская деятельность</a:t>
                      </a:r>
                      <a:endParaRPr lang="ru-RU" sz="12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646136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40.02.01 «Право и организация социального обеспечения»</a:t>
                      </a:r>
                      <a:endParaRPr lang="ru-RU" sz="12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ОП.19 Бухгалтерский учет и отчетность</a:t>
                      </a:r>
                      <a:endParaRPr lang="ru-RU" sz="12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251520" y="1092696"/>
          <a:ext cx="8640960" cy="3488432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16024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16024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16024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16024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288032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Специальность</a:t>
                      </a:r>
                      <a:endParaRPr lang="ru-RU" sz="12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Предметы</a:t>
                      </a:r>
                      <a:endParaRPr lang="ru-RU" sz="12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Утверждение</a:t>
                      </a:r>
                      <a:endParaRPr lang="ru-RU" sz="12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Рецензент</a:t>
                      </a:r>
                      <a:endParaRPr lang="ru-RU" sz="12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88032">
                <a:tc rowSpan="3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38.02.01 «Экономика и бухгалтерский учет</a:t>
                      </a:r>
                    </a:p>
                    <a:p>
                      <a:pPr algn="ctr"/>
                      <a:r>
                        <a:rPr lang="ru-RU" sz="12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(по отраслям)»</a:t>
                      </a:r>
                    </a:p>
                    <a:p>
                      <a:pPr algn="ctr"/>
                      <a:endParaRPr lang="ru-RU" sz="12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ПМ.01 Документирование</a:t>
                      </a:r>
                      <a:r>
                        <a:rPr lang="ru-RU" sz="12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 хозяйственных операций и ведение бухгалтерского учета активов организации</a:t>
                      </a:r>
                      <a:endParaRPr lang="ru-RU" sz="1200" dirty="0" smtClean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Рассмотрена и рекомендована цикловой комиссией  экономико-правовых специальностей ГБПОУ РС(Я) ЯСХТ</a:t>
                      </a:r>
                      <a:endParaRPr lang="ru-RU" sz="18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1200" u="none" kern="1200" dirty="0" smtClean="0">
                        <a:solidFill>
                          <a:srgbClr val="002060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u="none" kern="12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Протокол № 1 </a:t>
                      </a:r>
                    </a:p>
                    <a:p>
                      <a:pPr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u="none" kern="12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от 14 сентября 2018 г.</a:t>
                      </a:r>
                    </a:p>
                    <a:p>
                      <a:pPr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u="none" kern="12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 </a:t>
                      </a:r>
                    </a:p>
                    <a:p>
                      <a:pPr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u="none" kern="12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Председатель ЦК ЭПС</a:t>
                      </a:r>
                      <a:r>
                        <a:rPr lang="ru-RU" sz="1200" u="none" kern="12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ru-RU" sz="1200" u="none" kern="120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Аммосова</a:t>
                      </a:r>
                      <a:r>
                        <a:rPr lang="ru-RU" sz="1200" u="none" kern="12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М.Н.</a:t>
                      </a:r>
                    </a:p>
                    <a:p>
                      <a:pPr algn="ctr"/>
                      <a:endParaRPr lang="ru-RU" sz="1200" u="none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ru-RU" sz="1200" u="none" kern="12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Ильина Марина Васильевна главный бухгалтер </a:t>
                      </a:r>
                    </a:p>
                    <a:p>
                      <a:pPr algn="ctr"/>
                      <a:r>
                        <a:rPr lang="ru-RU" sz="1200" u="none" kern="12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ООО «</a:t>
                      </a:r>
                      <a:r>
                        <a:rPr lang="ru-RU" sz="1200" u="none" kern="120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Алаас-Авиа</a:t>
                      </a:r>
                      <a:r>
                        <a:rPr lang="ru-RU" sz="1200" u="none" kern="12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»</a:t>
                      </a:r>
                    </a:p>
                    <a:p>
                      <a:pPr algn="ctr"/>
                      <a:endParaRPr lang="ru-RU" sz="1200" u="none" kern="1200" dirty="0" smtClean="0">
                        <a:solidFill>
                          <a:srgbClr val="002060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200" u="none" kern="12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Неустроева Тамара Семеновна преподаватель высшей категории ГБПОУ РС(Я) ЯСХТ</a:t>
                      </a:r>
                    </a:p>
                    <a:p>
                      <a:pPr algn="ctr"/>
                      <a:endParaRPr lang="ru-RU" sz="1200" u="none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88032">
                <a:tc vMerge="1"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ПМ.02 Ведение бухгалтерского учета источников формирования активов, выполнение работ по инвентаризации активов и финансовых обязательств организации</a:t>
                      </a:r>
                      <a:endParaRPr lang="ru-RU" sz="12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88032">
                <a:tc vMerge="1"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ПМ.05</a:t>
                      </a:r>
                      <a:r>
                        <a:rPr lang="ru-RU" sz="12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 Выполнение работ по одной или нескольким профессиям рабочих, должностных служащих 23369 Кассир</a:t>
                      </a:r>
                      <a:endParaRPr lang="ru-RU" sz="1200" dirty="0" smtClean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755576" y="312911"/>
            <a:ext cx="74168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ah-RU" sz="1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Методические рекомендации по выполнению заданий и формлению отчета о прохождении учебной, производственной и преддипломной практик: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 rot="10800000" flipV="1">
            <a:off x="179512" y="4667250"/>
            <a:ext cx="4320480" cy="219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355976" y="4667250"/>
            <a:ext cx="4536504" cy="219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251520" y="44624"/>
            <a:ext cx="8640960" cy="936104"/>
          </a:xfrm>
        </p:spPr>
        <p:txBody>
          <a:bodyPr>
            <a:normAutofit/>
          </a:bodyPr>
          <a:lstStyle/>
          <a:p>
            <a:r>
              <a:rPr lang="ru-RU" sz="1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7. Обобщение и распространение в педагогических коллективах опыта практических результатов своей профессиональной деятельности</a:t>
            </a:r>
            <a:endParaRPr lang="ru-RU" sz="1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3" descr="C:\Users\User\Desktop\2018-10-08\002.bmp"/>
          <p:cNvPicPr>
            <a:picLocks noChangeAspect="1" noChangeArrowheads="1"/>
          </p:cNvPicPr>
          <p:nvPr/>
        </p:nvPicPr>
        <p:blipFill>
          <a:blip r:embed="rId2" cstate="print"/>
          <a:srcRect l="987" t="40550" r="38467"/>
          <a:stretch>
            <a:fillRect/>
          </a:stretch>
        </p:blipFill>
        <p:spPr bwMode="auto">
          <a:xfrm rot="10800000">
            <a:off x="1331640" y="1268760"/>
            <a:ext cx="3024337" cy="4248471"/>
          </a:xfrm>
          <a:prstGeom prst="rect">
            <a:avLst/>
          </a:prstGeom>
          <a:noFill/>
        </p:spPr>
      </p:pic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323528" y="5818038"/>
            <a:ext cx="8496944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indent="457200" algn="just" eaLnBrk="0" hangingPunct="0"/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Региональный отборочный этап Национального чемпионата профессионального мастерства для людей с инвалидностью «</a:t>
            </a:r>
            <a:r>
              <a:rPr lang="ru-RU" sz="1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Абилимписк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 в компетенции «Предпринимательство» в Республике Саха (Якутия) ( Сертификат участника, 2017 г.)</a:t>
            </a:r>
          </a:p>
          <a:p>
            <a:pPr indent="457200" algn="just" eaLnBrk="0" hangingPunct="0"/>
            <a:endParaRPr lang="ru-RU" sz="1200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4" descr="C:\Users\User\Desktop\АТТЕСТАЦИЯ МОЯ\ФОТО для аттестации\IMG-20180217-WA0060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644008" y="1268760"/>
            <a:ext cx="2952328" cy="4248472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899592" y="836712"/>
            <a:ext cx="741682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ah-RU" sz="16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Региональный уровень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 rot="5400000">
            <a:off x="-1525965" y="3019667"/>
            <a:ext cx="4464496" cy="6746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 rot="5400000" flipH="1">
            <a:off x="6151641" y="3001487"/>
            <a:ext cx="4464496" cy="566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Desktop\АТТЕСТАЦИЯ МОЯ\Изображение 002.jpg"/>
          <p:cNvPicPr>
            <a:picLocks noChangeAspect="1" noChangeArrowheads="1"/>
          </p:cNvPicPr>
          <p:nvPr/>
        </p:nvPicPr>
        <p:blipFill>
          <a:blip r:embed="rId2" cstate="print"/>
          <a:srcRect l="1824" r="6456" b="52028"/>
          <a:stretch>
            <a:fillRect/>
          </a:stretch>
        </p:blipFill>
        <p:spPr bwMode="auto">
          <a:xfrm rot="5400000">
            <a:off x="4139952" y="1052736"/>
            <a:ext cx="4752528" cy="3600400"/>
          </a:xfrm>
          <a:prstGeom prst="rect">
            <a:avLst/>
          </a:prstGeom>
          <a:noFill/>
        </p:spPr>
      </p:pic>
      <p:pic>
        <p:nvPicPr>
          <p:cNvPr id="6147" name="Picture 3" descr="C:\Users\User\Pictures\2018-09-20 статья\статья 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476672"/>
            <a:ext cx="3960440" cy="2016224"/>
          </a:xfrm>
          <a:prstGeom prst="rect">
            <a:avLst/>
          </a:prstGeom>
          <a:noFill/>
        </p:spPr>
      </p:pic>
      <p:pic>
        <p:nvPicPr>
          <p:cNvPr id="6148" name="Picture 4" descr="C:\Users\User\Pictures\2018-09-20 1\1 002.bmp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 rot="10800000">
            <a:off x="755576" y="2492895"/>
            <a:ext cx="3960440" cy="2757681"/>
          </a:xfrm>
          <a:prstGeom prst="rect">
            <a:avLst/>
          </a:prstGeom>
          <a:noFill/>
        </p:spPr>
      </p:pic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71438" y="5408929"/>
            <a:ext cx="9001156" cy="1354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indent="457200" algn="just" eaLnBrk="0" hangingPunct="0"/>
            <a:r>
              <a:rPr lang="ru-RU" sz="140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Республиканская конференция «Актуальные проблемы в преподавании экономических дисциплин» </a:t>
            </a:r>
            <a:r>
              <a:rPr lang="ru-RU" sz="14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по теме </a:t>
            </a:r>
            <a:r>
              <a:rPr lang="ru-RU" sz="140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«Использование информационно-коммуникационных технологий» (Сертификат участника, апрель, 2016 г.)</a:t>
            </a:r>
            <a:endParaRPr lang="ru-RU" sz="1400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457200" algn="just" eaLnBrk="0" hangingPunct="0"/>
            <a:r>
              <a:rPr lang="ru-RU" sz="14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Публикация: </a:t>
            </a:r>
            <a:r>
              <a:rPr lang="ru-RU" sz="140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«Актуальные проблемы в преподавании экономических дисциплин», Материалы Республиканской конференции для преподавателей СПО, 13 апреля 2016 г. / Сост</a:t>
            </a:r>
            <a:r>
              <a:rPr lang="ru-RU" sz="14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40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УСПО </a:t>
            </a:r>
            <a:r>
              <a:rPr lang="ru-RU" sz="14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«Якутский </a:t>
            </a:r>
            <a:r>
              <a:rPr lang="ru-RU" sz="140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торгово-экономический колледж потребительской кооперации». </a:t>
            </a:r>
            <a:r>
              <a:rPr lang="ru-RU" sz="14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40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Якутск, 2016.</a:t>
            </a:r>
            <a:endParaRPr lang="ru-RU" sz="1400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457200" algn="just" eaLnBrk="0" hangingPunct="0"/>
            <a:endParaRPr lang="ru-RU" sz="1200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27584" y="44624"/>
            <a:ext cx="741682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ah-RU" sz="16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Республиканский  уровень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35496" y="288479"/>
            <a:ext cx="683121" cy="5084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8388424" y="288479"/>
            <a:ext cx="683121" cy="5084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Рисунок 10" descr="Z:\ТМК 107\республиканские пед чтения\IMG_7693.JPG"/>
          <p:cNvPicPr/>
          <p:nvPr/>
        </p:nvPicPr>
        <p:blipFill>
          <a:blip r:embed="rId2" cstate="screen"/>
          <a:srcRect t="36532" b="8178"/>
          <a:stretch>
            <a:fillRect/>
          </a:stretch>
        </p:blipFill>
        <p:spPr bwMode="auto">
          <a:xfrm>
            <a:off x="2627784" y="188640"/>
            <a:ext cx="4176464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4" descr="C:\Users\User\Desktop\АТТЕСТАЦИЯ МОЯ\Изображение 001.jpg"/>
          <p:cNvPicPr>
            <a:picLocks noChangeAspect="1" noChangeArrowheads="1"/>
          </p:cNvPicPr>
          <p:nvPr/>
        </p:nvPicPr>
        <p:blipFill>
          <a:blip r:embed="rId3" cstate="screen"/>
          <a:srcRect l="52548" t="1824" b="8309"/>
          <a:stretch>
            <a:fillRect/>
          </a:stretch>
        </p:blipFill>
        <p:spPr bwMode="auto">
          <a:xfrm>
            <a:off x="0" y="836712"/>
            <a:ext cx="2545181" cy="3600400"/>
          </a:xfrm>
          <a:prstGeom prst="rect">
            <a:avLst/>
          </a:prstGeom>
          <a:noFill/>
        </p:spPr>
      </p:pic>
      <p:pic>
        <p:nvPicPr>
          <p:cNvPr id="1026" name="Picture 2" descr="C:\Users\User\Desktop\АТТЕСТАЦИЯ МОЯ\Изображение.jpg"/>
          <p:cNvPicPr>
            <a:picLocks noChangeAspect="1" noChangeArrowheads="1"/>
          </p:cNvPicPr>
          <p:nvPr/>
        </p:nvPicPr>
        <p:blipFill>
          <a:blip r:embed="rId4" cstate="screen"/>
          <a:srcRect l="54725" t="1264" b="7762"/>
          <a:stretch>
            <a:fillRect/>
          </a:stretch>
        </p:blipFill>
        <p:spPr bwMode="auto">
          <a:xfrm>
            <a:off x="6804248" y="836712"/>
            <a:ext cx="2339752" cy="3672408"/>
          </a:xfrm>
          <a:prstGeom prst="rect">
            <a:avLst/>
          </a:prstGeom>
          <a:noFill/>
        </p:spPr>
      </p:pic>
      <p:pic>
        <p:nvPicPr>
          <p:cNvPr id="1027" name="Picture 3" descr="C:\Users\User\Pictures\2018-09-21 сертификат\сертификат 001.bmp"/>
          <p:cNvPicPr>
            <a:picLocks noChangeAspect="1" noChangeArrowheads="1"/>
          </p:cNvPicPr>
          <p:nvPr/>
        </p:nvPicPr>
        <p:blipFill>
          <a:blip r:embed="rId5" cstate="screen"/>
          <a:srcRect l="9513" r="40553" b="4548"/>
          <a:stretch>
            <a:fillRect/>
          </a:stretch>
        </p:blipFill>
        <p:spPr bwMode="auto">
          <a:xfrm rot="5400000">
            <a:off x="3419872" y="1772816"/>
            <a:ext cx="2520280" cy="4248472"/>
          </a:xfrm>
          <a:prstGeom prst="rect">
            <a:avLst/>
          </a:prstGeom>
          <a:noFill/>
        </p:spPr>
      </p:pic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71438" y="5229200"/>
            <a:ext cx="9001156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indent="457200" algn="just" eaLnBrk="0" hangingPunct="0"/>
            <a:r>
              <a:rPr lang="ru-RU" sz="140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Республиканские педагогические чтения «Проблемы и перспективы реализации </a:t>
            </a:r>
            <a:r>
              <a:rPr lang="ru-RU" sz="1400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компетентностного</a:t>
            </a:r>
            <a:r>
              <a:rPr lang="ru-RU" sz="140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подхода к обучению в учреждениях среднего профессионального образования» </a:t>
            </a:r>
            <a:r>
              <a:rPr lang="ru-RU" sz="14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по теме </a:t>
            </a:r>
            <a:r>
              <a:rPr lang="ru-RU" sz="140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«Инновационные информационные технологии как средство повышения качества » (ноябрь 2016 г.)</a:t>
            </a:r>
            <a:endParaRPr lang="ru-RU" sz="1400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457200" algn="just" eaLnBrk="0" hangingPunct="0"/>
            <a:r>
              <a:rPr lang="ru-RU" sz="14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Публикация: </a:t>
            </a:r>
            <a:r>
              <a:rPr lang="ru-RU" sz="140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«Проблемы и перспективы реализации </a:t>
            </a:r>
            <a:r>
              <a:rPr lang="ru-RU" sz="1400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компетентностного</a:t>
            </a:r>
            <a:r>
              <a:rPr lang="ru-RU" sz="140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подхода к обучению в учреждениях среднего профессионального образования», материалы республиканских педагогических чтений, 16 ноября 2016 г. / Сост</a:t>
            </a:r>
            <a:r>
              <a:rPr lang="ru-RU" sz="14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40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ГБПОУ РС (Я) </a:t>
            </a:r>
            <a:r>
              <a:rPr lang="ru-RU" sz="14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«Якутский </a:t>
            </a:r>
            <a:r>
              <a:rPr lang="ru-RU" sz="140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сельскохозяйственный техникум». </a:t>
            </a:r>
            <a:r>
              <a:rPr lang="ru-RU" sz="14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- Якутск: ГБПОУ </a:t>
            </a:r>
            <a:r>
              <a:rPr lang="ru-RU" sz="140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РС (Я) ЯСХТ, 2016.</a:t>
            </a:r>
            <a:endParaRPr lang="ru-RU" sz="1400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457200" algn="just" eaLnBrk="0" hangingPunct="0"/>
            <a:endParaRPr lang="ru-RU" sz="1200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0" y="0"/>
            <a:ext cx="1079500" cy="1106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 rot="16200000">
            <a:off x="13494" y="4135586"/>
            <a:ext cx="1079500" cy="1106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 rot="10800000">
            <a:off x="7956376" y="4077072"/>
            <a:ext cx="1079500" cy="1106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 rot="5400000">
            <a:off x="8051006" y="-13493"/>
            <a:ext cx="1079500" cy="1106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удостоверение 001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95536" y="44624"/>
            <a:ext cx="8496944" cy="5112568"/>
          </a:xfrm>
          <a:prstGeom prst="rect">
            <a:avLst/>
          </a:prstGeom>
          <a:noFill/>
        </p:spPr>
      </p:pic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179512" y="5264040"/>
            <a:ext cx="8750206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indent="457200" algn="just" eaLnBrk="0" hangingPunct="0">
              <a:tabLst>
                <a:tab pos="292100" algn="l"/>
              </a:tabLst>
            </a:pP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Обучение по программе дополнительного профессионального образования (повышение квалификации) «Проектирование и реализация образовательного процесса по предмету «Экономика» в общеобразовательных организациях с использованием современных методов и технологий обучения» в ООО «ВНОЦ «</a:t>
            </a:r>
            <a:r>
              <a:rPr lang="ru-RU" sz="1400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СОТех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») (Всероссийский научно-образовательный центр «Современные образовательные технологии») в объеме </a:t>
            </a:r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144 часов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(Удостоверение о повышении квалификации № 21/32845 от 24.08.2018 г., г. Липецк);</a:t>
            </a:r>
          </a:p>
          <a:p>
            <a:pPr indent="457200" algn="just" eaLnBrk="0" hangingPunct="0">
              <a:tabLst>
                <a:tab pos="292100" algn="l"/>
              </a:tabLst>
            </a:pPr>
            <a:endParaRPr lang="ru-RU" sz="14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827584" y="282134"/>
            <a:ext cx="741682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ah-RU" sz="16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 уровне образовательной организации</a:t>
            </a:r>
          </a:p>
        </p:txBody>
      </p:sp>
      <p:pic>
        <p:nvPicPr>
          <p:cNvPr id="1026" name="Picture 2" descr="C:\Users\User\Desktop\Аттестация АМН\ФОТО\IMG-20181119-WA0010.jpg"/>
          <p:cNvPicPr>
            <a:picLocks noChangeAspect="1" noChangeArrowheads="1"/>
          </p:cNvPicPr>
          <p:nvPr/>
        </p:nvPicPr>
        <p:blipFill>
          <a:blip r:embed="rId2" cstate="screen">
            <a:lum bright="-10000" contrast="10000"/>
          </a:blip>
          <a:srcRect/>
          <a:stretch>
            <a:fillRect/>
          </a:stretch>
        </p:blipFill>
        <p:spPr bwMode="auto">
          <a:xfrm>
            <a:off x="827584" y="1052736"/>
            <a:ext cx="5795965" cy="3888432"/>
          </a:xfrm>
          <a:prstGeom prst="rect">
            <a:avLst/>
          </a:prstGeom>
          <a:noFill/>
        </p:spPr>
      </p:pic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323528" y="5157192"/>
            <a:ext cx="8496944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eaLnBrk="0" hangingPunct="0"/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Открытый интегрированный урок на тему: «Социально - экономическая сущность внебюджетных фондов, ЕССН и расчет пособий по временной нетрудоспособности»</a:t>
            </a:r>
            <a:r>
              <a:rPr lang="en-US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(2017 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г.)</a:t>
            </a:r>
            <a:endParaRPr lang="ru-RU" sz="1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457200" algn="just" eaLnBrk="0" hangingPunct="0"/>
            <a:endParaRPr lang="ru-RU" sz="1200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30" name="Picture 6" descr="ÐÐ°ÑÑÐ¸Ð½ÐºÐ¸ Ð¿Ð¾ Ð·Ð°Ð¿ÑÐ¾ÑÑ ÑÐ¾ÑÐ¾ Ð±ÑÑÐ³Ð°Ð»ÑÐµÑÐ¸Ñ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04248" y="1124744"/>
            <a:ext cx="1905000" cy="374441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Z:\ОПРК 413\опрк фото\IMG_6211.JPG"/>
          <p:cNvPicPr/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95536" y="908720"/>
            <a:ext cx="4286250" cy="2857500"/>
          </a:xfrm>
          <a:prstGeom prst="flowChartAlternateProcess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467544" y="3933056"/>
            <a:ext cx="828092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indent="542925" algn="just" eaLnBrk="0" hangingPunct="0"/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Мария Николаевна с сентября 2018 г. возглавляет Цикловую комиссию экономико-правовых специальностей. В ЦК ЭПС работают девять преподавателей и один лаборант. С сентября по октябрь месяц 2018 года преподаватели приняли участие во всех мероприятиях, проходимых в техникуме, разработаны тематики дипломных работ и курсовых работ по профессиональным модулям для специальностей «Экономика и бухгалтерский учет (по отраслям)» и «Право и организация социального обеспечения».</a:t>
            </a:r>
            <a:endParaRPr lang="ru-RU" sz="1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"/>
            <a:ext cx="1461547" cy="1124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103450" y="5413784"/>
            <a:ext cx="1340765" cy="1547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>
            <a:off x="7524328" y="5373215"/>
            <a:ext cx="1619672" cy="1368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7735788" y="-139452"/>
            <a:ext cx="1268760" cy="1547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Рисунок 5" descr="C:\Users\Администратор\Desktop\Новая атт. БМВ\АттестацияБаракова Фото\IMG_9432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4716016" y="1052736"/>
            <a:ext cx="4132432" cy="2642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1"/>
          <p:cNvSpPr>
            <a:spLocks noChangeArrowheads="1"/>
          </p:cNvSpPr>
          <p:nvPr/>
        </p:nvSpPr>
        <p:spPr bwMode="auto">
          <a:xfrm>
            <a:off x="323528" y="5499809"/>
            <a:ext cx="3744416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Проведение процедуры исследования качества общеобразовательной подготовки обучающихся первых курсов по учебным предметам «Русский язык» и «История» (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</a:t>
            </a:r>
            <a:r>
              <a:rPr kumimoji="0" lang="ru-RU" sz="1400" b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ертификат, октябрь 2018 г.)</a:t>
            </a: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5148064" y="6002124"/>
            <a:ext cx="331236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Инвестиционная игра «</a:t>
            </a:r>
            <a:r>
              <a:rPr kumimoji="0" lang="en-US" sz="1400" b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STARTINVEST</a:t>
            </a:r>
            <a:r>
              <a:rPr kumimoji="0" lang="ru-RU" sz="1400" b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» (Сертификат участника, октябрь 2018 г.)</a:t>
            </a:r>
            <a:r>
              <a:rPr kumimoji="0" lang="ru-RU" sz="1400" b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48130" name="Picture 2" descr="\\sekretar\Обменник\СМИ 204\Фото\олимпиада по ЕД\IMG_0053.JPG"/>
          <p:cNvPicPr>
            <a:picLocks noChangeAspect="1" noChangeArrowheads="1"/>
          </p:cNvPicPr>
          <p:nvPr/>
        </p:nvPicPr>
        <p:blipFill>
          <a:blip r:embed="rId2" cstate="screen"/>
          <a:srcRect t="13307" r="7739"/>
          <a:stretch>
            <a:fillRect/>
          </a:stretch>
        </p:blipFill>
        <p:spPr bwMode="auto">
          <a:xfrm>
            <a:off x="395536" y="332656"/>
            <a:ext cx="4104456" cy="2952328"/>
          </a:xfrm>
          <a:prstGeom prst="rect">
            <a:avLst/>
          </a:prstGeom>
          <a:noFill/>
        </p:spPr>
      </p:pic>
      <p:pic>
        <p:nvPicPr>
          <p:cNvPr id="48132" name="Picture 4" descr="C:\Users\User\Desktop\2018-11-07 Старинвест\Старинвест 001.bmp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722817" y="3068960"/>
            <a:ext cx="4241671" cy="2736304"/>
          </a:xfrm>
          <a:prstGeom prst="rect">
            <a:avLst/>
          </a:prstGeom>
          <a:noFill/>
        </p:spPr>
      </p:pic>
      <p:pic>
        <p:nvPicPr>
          <p:cNvPr id="9219" name="Picture 3" descr="\\sekretar\Обменник\ОПРК 413\АМН\ФОТО\IMG_6221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4716016" y="332656"/>
            <a:ext cx="4248472" cy="2664296"/>
          </a:xfrm>
          <a:prstGeom prst="rect">
            <a:avLst/>
          </a:prstGeom>
          <a:noFill/>
        </p:spPr>
      </p:pic>
      <p:pic>
        <p:nvPicPr>
          <p:cNvPr id="7" name="Picture 2" descr="C:\Program Files\Microsoft Office\MEDIA\CAGCAT10\j0285750.wm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87624" y="3645024"/>
            <a:ext cx="3168352" cy="15841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79512" y="0"/>
            <a:ext cx="8712968" cy="1196752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8. Результаты участия и продуктивность </a:t>
            </a:r>
            <a:b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методической деятельности преподавателя</a:t>
            </a:r>
            <a:endParaRPr lang="ru-RU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27584" y="1002214"/>
            <a:ext cx="741682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ah-RU" sz="16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Региональный  уровень</a:t>
            </a:r>
          </a:p>
        </p:txBody>
      </p:sp>
      <p:pic>
        <p:nvPicPr>
          <p:cNvPr id="7169" name="Picture 1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2267744" y="1628800"/>
            <a:ext cx="4991200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0" name="Picture 2" descr="C:\Users\User\Desktop\2018-11-07 регин\регин 001.bmp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07504" y="1628800"/>
            <a:ext cx="2137709" cy="2780928"/>
          </a:xfrm>
          <a:prstGeom prst="rect">
            <a:avLst/>
          </a:prstGeom>
          <a:noFill/>
        </p:spPr>
      </p:pic>
      <p:pic>
        <p:nvPicPr>
          <p:cNvPr id="1026" name="Picture 2" descr="C:\Users\User\Desktop\2018-10-08\001.bmp"/>
          <p:cNvPicPr>
            <a:picLocks noChangeAspect="1" noChangeArrowheads="1"/>
          </p:cNvPicPr>
          <p:nvPr/>
        </p:nvPicPr>
        <p:blipFill>
          <a:blip r:embed="rId4" cstate="screen"/>
          <a:srcRect t="33065" r="32368"/>
          <a:stretch>
            <a:fillRect/>
          </a:stretch>
        </p:blipFill>
        <p:spPr bwMode="auto">
          <a:xfrm rot="10800000">
            <a:off x="6876256" y="2492896"/>
            <a:ext cx="2016224" cy="2592289"/>
          </a:xfrm>
          <a:prstGeom prst="rect">
            <a:avLst/>
          </a:prstGeom>
          <a:noFill/>
        </p:spPr>
      </p:pic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179512" y="4509120"/>
            <a:ext cx="1944216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Сертификат эксперта за участие в Региональном учебно-тренировочном сборе расширенного состава сборной команды </a:t>
            </a:r>
            <a:r>
              <a:rPr kumimoji="0" lang="ru-RU" sz="1200" b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Ворлдскиллс</a:t>
            </a:r>
            <a:r>
              <a:rPr kumimoji="0" lang="ru-RU" sz="1200" b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Россия Республики Саха (Якутия) (5-13 декабря 2017 г.);</a:t>
            </a:r>
            <a:endParaRPr kumimoji="0" lang="ru-RU" sz="1800" b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6948264" y="5044535"/>
            <a:ext cx="1944216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Сертификат эксперта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 участие в </a:t>
            </a:r>
            <a:r>
              <a:rPr kumimoji="0" lang="en-US" sz="1200" b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VI </a:t>
            </a:r>
            <a:r>
              <a:rPr kumimoji="0" lang="ru-RU" sz="1200" b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Открытом Региональном чемпионате  «Молодые профессионалы» </a:t>
            </a:r>
            <a:r>
              <a:rPr kumimoji="0" lang="ru-RU" sz="1200" b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Ворлдскиллс</a:t>
            </a:r>
            <a:r>
              <a:rPr kumimoji="0" lang="ru-RU" sz="1200" b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Россия Республики Саха (Якутия) (16-25 февраля 2018 г.);</a:t>
            </a:r>
            <a:endParaRPr kumimoji="0" lang="ru-RU" sz="1800" b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291" name="Ribbon2Sharp"/>
          <p:cNvSpPr>
            <a:spLocks noEditPoints="1" noChangeArrowheads="1"/>
          </p:cNvSpPr>
          <p:nvPr/>
        </p:nvSpPr>
        <p:spPr bwMode="auto">
          <a:xfrm>
            <a:off x="2843808" y="5229200"/>
            <a:ext cx="3158480" cy="1371600"/>
          </a:xfrm>
          <a:custGeom>
            <a:avLst/>
            <a:gdLst>
              <a:gd name="G0" fmla="+- 0 0 0"/>
              <a:gd name="G1" fmla="+- 5400 0 0"/>
              <a:gd name="G2" fmla="+- 5400 2700 0"/>
              <a:gd name="G3" fmla="+- 21600 0 G2"/>
              <a:gd name="G4" fmla="+- 21600 0 G1"/>
              <a:gd name="G5" fmla="+- 2400 0 0"/>
              <a:gd name="G6" fmla="+- 10800 0 2400"/>
              <a:gd name="G7" fmla="*/ 2400 2 1"/>
              <a:gd name="G8" fmla="+- 21600 0 G7"/>
              <a:gd name="G9" fmla="+- 10800 2400 0"/>
              <a:gd name="G10" fmla="+- 21600 0 2400"/>
              <a:gd name="T0" fmla="*/ 10800 w 21600"/>
              <a:gd name="T1" fmla="*/ 2400 h 21600"/>
              <a:gd name="T2" fmla="*/ 2700 w 21600"/>
              <a:gd name="T3" fmla="*/ 8400 h 21600"/>
              <a:gd name="T4" fmla="*/ 10800 w 21600"/>
              <a:gd name="T5" fmla="*/ 19200 h 21600"/>
              <a:gd name="T6" fmla="*/ 18900 w 21600"/>
              <a:gd name="T7" fmla="*/ 132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G1 w 21600"/>
              <a:gd name="T13" fmla="*/ G5 h 21600"/>
              <a:gd name="T14" fmla="*/ G4 w 21600"/>
              <a:gd name="T15" fmla="*/ G1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0" y="0"/>
                </a:moveTo>
                <a:lnTo>
                  <a:pt x="2700" y="8400"/>
                </a:lnTo>
                <a:lnTo>
                  <a:pt x="0" y="16800"/>
                </a:lnTo>
                <a:lnTo>
                  <a:pt x="5400" y="16800"/>
                </a:lnTo>
                <a:lnTo>
                  <a:pt x="5400" y="19200"/>
                </a:lnTo>
                <a:lnTo>
                  <a:pt x="13500" y="19200"/>
                </a:lnTo>
                <a:lnTo>
                  <a:pt x="13500" y="21600"/>
                </a:lnTo>
                <a:lnTo>
                  <a:pt x="21600" y="21600"/>
                </a:lnTo>
                <a:lnTo>
                  <a:pt x="18900" y="13200"/>
                </a:lnTo>
                <a:lnTo>
                  <a:pt x="21600" y="4800"/>
                </a:lnTo>
                <a:lnTo>
                  <a:pt x="16200" y="4800"/>
                </a:lnTo>
                <a:lnTo>
                  <a:pt x="16200" y="2400"/>
                </a:lnTo>
                <a:lnTo>
                  <a:pt x="8100" y="2400"/>
                </a:lnTo>
                <a:lnTo>
                  <a:pt x="8100" y="0"/>
                </a:lnTo>
                <a:close/>
              </a:path>
              <a:path w="21600" h="21600" fill="none" extrusionOk="0">
                <a:moveTo>
                  <a:pt x="8100" y="2400"/>
                </a:moveTo>
                <a:lnTo>
                  <a:pt x="5400" y="2400"/>
                </a:lnTo>
                <a:lnTo>
                  <a:pt x="5400" y="16800"/>
                </a:lnTo>
              </a:path>
              <a:path w="21600" h="21600" fill="none" extrusionOk="0">
                <a:moveTo>
                  <a:pt x="8100" y="0"/>
                </a:moveTo>
                <a:lnTo>
                  <a:pt x="5400" y="2400"/>
                </a:lnTo>
              </a:path>
              <a:path w="21600" h="21600" fill="none" extrusionOk="0">
                <a:moveTo>
                  <a:pt x="13500" y="19200"/>
                </a:moveTo>
                <a:lnTo>
                  <a:pt x="16200" y="19200"/>
                </a:lnTo>
                <a:lnTo>
                  <a:pt x="16200" y="4800"/>
                </a:lnTo>
              </a:path>
              <a:path w="21600" h="21600" fill="none" extrusionOk="0">
                <a:moveTo>
                  <a:pt x="13500" y="21600"/>
                </a:moveTo>
                <a:lnTo>
                  <a:pt x="16200" y="19200"/>
                </a:lnTo>
              </a:path>
            </a:pathLst>
          </a:custGeom>
          <a:solidFill>
            <a:srgbClr val="CCCCF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C:\Users\User\Desktop\2018-11-07 олимпиада\олимпиада 001.bmp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251520" y="1340768"/>
            <a:ext cx="4210752" cy="3240360"/>
          </a:xfrm>
          <a:prstGeom prst="rect">
            <a:avLst/>
          </a:prstGeom>
          <a:noFill/>
        </p:spPr>
      </p:pic>
      <p:pic>
        <p:nvPicPr>
          <p:cNvPr id="49155" name="Picture 3" descr="C:\Users\User\Desktop\2018-11-07 сертификат\сертификат 001.bmp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622450" y="1412776"/>
            <a:ext cx="4521550" cy="3228635"/>
          </a:xfrm>
          <a:prstGeom prst="rect">
            <a:avLst/>
          </a:prstGeom>
          <a:noFill/>
        </p:spPr>
      </p:pic>
      <p:sp>
        <p:nvSpPr>
          <p:cNvPr id="7169" name="Rectangle 1"/>
          <p:cNvSpPr>
            <a:spLocks noChangeArrowheads="1"/>
          </p:cNvSpPr>
          <p:nvPr/>
        </p:nvSpPr>
        <p:spPr bwMode="auto">
          <a:xfrm>
            <a:off x="179512" y="4654877"/>
            <a:ext cx="432048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Сертификат за разработку заданий Регионального этапа Всероссийской олимпиады профессионального мастерства по УГС 38.00.00 «Экономика и управление» (13-14 марта 2018 г.)</a:t>
            </a:r>
            <a:endParaRPr kumimoji="0" lang="ru-RU" sz="1800" b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170" name="Rectangle 2"/>
          <p:cNvSpPr>
            <a:spLocks noChangeArrowheads="1"/>
          </p:cNvSpPr>
          <p:nvPr/>
        </p:nvSpPr>
        <p:spPr bwMode="auto">
          <a:xfrm>
            <a:off x="4788024" y="4686235"/>
            <a:ext cx="410445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Сертификат руководителя за подготовку участника регионального этапа Всероссийской олимпиады профессионального мастерства обучающихся по специальностям СПО (2018 г.)</a:t>
            </a:r>
            <a:endParaRPr kumimoji="0" lang="ru-RU" sz="1800" b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265" name="PubBanner"/>
          <p:cNvSpPr>
            <a:spLocks noEditPoints="1" noChangeArrowheads="1"/>
          </p:cNvSpPr>
          <p:nvPr/>
        </p:nvSpPr>
        <p:spPr bwMode="auto">
          <a:xfrm flipV="1">
            <a:off x="0" y="5661248"/>
            <a:ext cx="8892480" cy="1079004"/>
          </a:xfrm>
          <a:custGeom>
            <a:avLst/>
            <a:gdLst>
              <a:gd name="T0" fmla="*/ 10800 w 21600"/>
              <a:gd name="T1" fmla="*/ 0 h 21600"/>
              <a:gd name="T2" fmla="*/ 684 w 21600"/>
              <a:gd name="T3" fmla="*/ 13728 h 21600"/>
              <a:gd name="T4" fmla="*/ 10800 w 21600"/>
              <a:gd name="T5" fmla="*/ 12549 h 21600"/>
              <a:gd name="T6" fmla="*/ 20928 w 21600"/>
              <a:gd name="T7" fmla="*/ 13728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2826 w 21600"/>
              <a:gd name="T13" fmla="*/ 4525 h 21600"/>
              <a:gd name="T14" fmla="*/ 18785 w 21600"/>
              <a:gd name="T15" fmla="*/ 12549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8785" y="4525"/>
                </a:moveTo>
                <a:cubicBezTo>
                  <a:pt x="18684" y="3891"/>
                  <a:pt x="18494" y="3359"/>
                  <a:pt x="18152" y="2776"/>
                </a:cubicBezTo>
                <a:cubicBezTo>
                  <a:pt x="17708" y="2243"/>
                  <a:pt x="17125" y="1749"/>
                  <a:pt x="16453" y="1318"/>
                </a:cubicBezTo>
                <a:cubicBezTo>
                  <a:pt x="15667" y="925"/>
                  <a:pt x="14792" y="583"/>
                  <a:pt x="13816" y="342"/>
                </a:cubicBezTo>
                <a:cubicBezTo>
                  <a:pt x="12840" y="152"/>
                  <a:pt x="11826" y="0"/>
                  <a:pt x="10800" y="0"/>
                </a:cubicBezTo>
                <a:cubicBezTo>
                  <a:pt x="9735" y="0"/>
                  <a:pt x="8708" y="152"/>
                  <a:pt x="7732" y="342"/>
                </a:cubicBezTo>
                <a:cubicBezTo>
                  <a:pt x="6807" y="583"/>
                  <a:pt x="5932" y="925"/>
                  <a:pt x="5159" y="1318"/>
                </a:cubicBezTo>
                <a:cubicBezTo>
                  <a:pt x="4474" y="1749"/>
                  <a:pt x="3891" y="2243"/>
                  <a:pt x="3409" y="2776"/>
                </a:cubicBezTo>
                <a:cubicBezTo>
                  <a:pt x="3118" y="3359"/>
                  <a:pt x="2864" y="3891"/>
                  <a:pt x="2826" y="4525"/>
                </a:cubicBezTo>
                <a:lnTo>
                  <a:pt x="2826" y="6084"/>
                </a:lnTo>
                <a:lnTo>
                  <a:pt x="0" y="9152"/>
                </a:lnTo>
                <a:lnTo>
                  <a:pt x="684" y="13728"/>
                </a:lnTo>
                <a:lnTo>
                  <a:pt x="0" y="21600"/>
                </a:lnTo>
                <a:lnTo>
                  <a:pt x="2826" y="18684"/>
                </a:lnTo>
                <a:lnTo>
                  <a:pt x="2826" y="17074"/>
                </a:lnTo>
                <a:cubicBezTo>
                  <a:pt x="2864" y="16491"/>
                  <a:pt x="3118" y="15908"/>
                  <a:pt x="3409" y="15325"/>
                </a:cubicBezTo>
                <a:cubicBezTo>
                  <a:pt x="3891" y="14792"/>
                  <a:pt x="4474" y="14311"/>
                  <a:pt x="5159" y="13867"/>
                </a:cubicBezTo>
                <a:cubicBezTo>
                  <a:pt x="5932" y="13474"/>
                  <a:pt x="6807" y="13145"/>
                  <a:pt x="7732" y="12891"/>
                </a:cubicBezTo>
                <a:cubicBezTo>
                  <a:pt x="8708" y="12701"/>
                  <a:pt x="9735" y="12600"/>
                  <a:pt x="10800" y="12549"/>
                </a:cubicBezTo>
                <a:cubicBezTo>
                  <a:pt x="11826" y="12600"/>
                  <a:pt x="12840" y="12701"/>
                  <a:pt x="13816" y="12891"/>
                </a:cubicBezTo>
                <a:cubicBezTo>
                  <a:pt x="14792" y="13145"/>
                  <a:pt x="15667" y="13474"/>
                  <a:pt x="16453" y="13867"/>
                </a:cubicBezTo>
                <a:cubicBezTo>
                  <a:pt x="17125" y="14311"/>
                  <a:pt x="17708" y="14792"/>
                  <a:pt x="18152" y="15325"/>
                </a:cubicBezTo>
                <a:cubicBezTo>
                  <a:pt x="18494" y="15908"/>
                  <a:pt x="18684" y="16491"/>
                  <a:pt x="18785" y="17074"/>
                </a:cubicBezTo>
                <a:lnTo>
                  <a:pt x="18785" y="18684"/>
                </a:lnTo>
                <a:lnTo>
                  <a:pt x="21600" y="21600"/>
                </a:lnTo>
                <a:lnTo>
                  <a:pt x="20928" y="13728"/>
                </a:lnTo>
                <a:lnTo>
                  <a:pt x="21600" y="9152"/>
                </a:lnTo>
                <a:lnTo>
                  <a:pt x="18785" y="6084"/>
                </a:lnTo>
                <a:lnTo>
                  <a:pt x="18785" y="4525"/>
                </a:lnTo>
                <a:close/>
              </a:path>
            </a:pathLst>
          </a:custGeom>
          <a:solidFill>
            <a:srgbClr val="CCCCF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266" name="PubBanner"/>
          <p:cNvSpPr>
            <a:spLocks noEditPoints="1" noChangeArrowheads="1"/>
          </p:cNvSpPr>
          <p:nvPr/>
        </p:nvSpPr>
        <p:spPr bwMode="auto">
          <a:xfrm>
            <a:off x="0" y="0"/>
            <a:ext cx="8964488" cy="1124744"/>
          </a:xfrm>
          <a:custGeom>
            <a:avLst/>
            <a:gdLst>
              <a:gd name="T0" fmla="*/ 10800 w 21600"/>
              <a:gd name="T1" fmla="*/ 0 h 21600"/>
              <a:gd name="T2" fmla="*/ 684 w 21600"/>
              <a:gd name="T3" fmla="*/ 13728 h 21600"/>
              <a:gd name="T4" fmla="*/ 10800 w 21600"/>
              <a:gd name="T5" fmla="*/ 12549 h 21600"/>
              <a:gd name="T6" fmla="*/ 20928 w 21600"/>
              <a:gd name="T7" fmla="*/ 13728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2826 w 21600"/>
              <a:gd name="T13" fmla="*/ 4525 h 21600"/>
              <a:gd name="T14" fmla="*/ 18785 w 21600"/>
              <a:gd name="T15" fmla="*/ 12549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8785" y="4525"/>
                </a:moveTo>
                <a:cubicBezTo>
                  <a:pt x="18684" y="3891"/>
                  <a:pt x="18494" y="3359"/>
                  <a:pt x="18152" y="2776"/>
                </a:cubicBezTo>
                <a:cubicBezTo>
                  <a:pt x="17708" y="2243"/>
                  <a:pt x="17125" y="1749"/>
                  <a:pt x="16453" y="1318"/>
                </a:cubicBezTo>
                <a:cubicBezTo>
                  <a:pt x="15667" y="925"/>
                  <a:pt x="14792" y="583"/>
                  <a:pt x="13816" y="342"/>
                </a:cubicBezTo>
                <a:cubicBezTo>
                  <a:pt x="12840" y="152"/>
                  <a:pt x="11826" y="0"/>
                  <a:pt x="10800" y="0"/>
                </a:cubicBezTo>
                <a:cubicBezTo>
                  <a:pt x="9735" y="0"/>
                  <a:pt x="8708" y="152"/>
                  <a:pt x="7732" y="342"/>
                </a:cubicBezTo>
                <a:cubicBezTo>
                  <a:pt x="6807" y="583"/>
                  <a:pt x="5932" y="925"/>
                  <a:pt x="5159" y="1318"/>
                </a:cubicBezTo>
                <a:cubicBezTo>
                  <a:pt x="4474" y="1749"/>
                  <a:pt x="3891" y="2243"/>
                  <a:pt x="3409" y="2776"/>
                </a:cubicBezTo>
                <a:cubicBezTo>
                  <a:pt x="3118" y="3359"/>
                  <a:pt x="2864" y="3891"/>
                  <a:pt x="2826" y="4525"/>
                </a:cubicBezTo>
                <a:lnTo>
                  <a:pt x="2826" y="6084"/>
                </a:lnTo>
                <a:lnTo>
                  <a:pt x="0" y="9152"/>
                </a:lnTo>
                <a:lnTo>
                  <a:pt x="684" y="13728"/>
                </a:lnTo>
                <a:lnTo>
                  <a:pt x="0" y="21600"/>
                </a:lnTo>
                <a:lnTo>
                  <a:pt x="2826" y="18684"/>
                </a:lnTo>
                <a:lnTo>
                  <a:pt x="2826" y="17074"/>
                </a:lnTo>
                <a:cubicBezTo>
                  <a:pt x="2864" y="16491"/>
                  <a:pt x="3118" y="15908"/>
                  <a:pt x="3409" y="15325"/>
                </a:cubicBezTo>
                <a:cubicBezTo>
                  <a:pt x="3891" y="14792"/>
                  <a:pt x="4474" y="14311"/>
                  <a:pt x="5159" y="13867"/>
                </a:cubicBezTo>
                <a:cubicBezTo>
                  <a:pt x="5932" y="13474"/>
                  <a:pt x="6807" y="13145"/>
                  <a:pt x="7732" y="12891"/>
                </a:cubicBezTo>
                <a:cubicBezTo>
                  <a:pt x="8708" y="12701"/>
                  <a:pt x="9735" y="12600"/>
                  <a:pt x="10800" y="12549"/>
                </a:cubicBezTo>
                <a:cubicBezTo>
                  <a:pt x="11826" y="12600"/>
                  <a:pt x="12840" y="12701"/>
                  <a:pt x="13816" y="12891"/>
                </a:cubicBezTo>
                <a:cubicBezTo>
                  <a:pt x="14792" y="13145"/>
                  <a:pt x="15667" y="13474"/>
                  <a:pt x="16453" y="13867"/>
                </a:cubicBezTo>
                <a:cubicBezTo>
                  <a:pt x="17125" y="14311"/>
                  <a:pt x="17708" y="14792"/>
                  <a:pt x="18152" y="15325"/>
                </a:cubicBezTo>
                <a:cubicBezTo>
                  <a:pt x="18494" y="15908"/>
                  <a:pt x="18684" y="16491"/>
                  <a:pt x="18785" y="17074"/>
                </a:cubicBezTo>
                <a:lnTo>
                  <a:pt x="18785" y="18684"/>
                </a:lnTo>
                <a:lnTo>
                  <a:pt x="21600" y="21600"/>
                </a:lnTo>
                <a:lnTo>
                  <a:pt x="20928" y="13728"/>
                </a:lnTo>
                <a:lnTo>
                  <a:pt x="21600" y="9152"/>
                </a:lnTo>
                <a:lnTo>
                  <a:pt x="18785" y="6084"/>
                </a:lnTo>
                <a:lnTo>
                  <a:pt x="18785" y="4525"/>
                </a:lnTo>
                <a:close/>
              </a:path>
            </a:pathLst>
          </a:custGeom>
          <a:solidFill>
            <a:srgbClr val="CCCCF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827584" y="188640"/>
            <a:ext cx="741682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ah-RU" sz="16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Республиканский  уровень</a:t>
            </a:r>
          </a:p>
        </p:txBody>
      </p:sp>
      <p:pic>
        <p:nvPicPr>
          <p:cNvPr id="6145" name="Picture 1" descr="C:\Users\User\Desktop\2018-11-08 эксперт\эксперт 001.bmp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620688"/>
            <a:ext cx="3779912" cy="2664296"/>
          </a:xfrm>
          <a:prstGeom prst="rect">
            <a:avLst/>
          </a:prstGeom>
          <a:noFill/>
        </p:spPr>
      </p:pic>
      <p:pic>
        <p:nvPicPr>
          <p:cNvPr id="6146" name="Picture 2" descr="C:\Users\User\Desktop\2018-11-08 рукучастник\рукучастник 001.bmp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5148064" y="620688"/>
            <a:ext cx="3890015" cy="2734722"/>
          </a:xfrm>
          <a:prstGeom prst="rect">
            <a:avLst/>
          </a:prstGeom>
          <a:noFill/>
        </p:spPr>
      </p:pic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2483768" y="980728"/>
            <a:ext cx="4104456" cy="3240360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7" name="Picture 3" descr="C:\Users\User\Desktop\2018-11-08 НПК\НПК 001.bmp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2771800" y="3501008"/>
            <a:ext cx="3816424" cy="2373168"/>
          </a:xfrm>
          <a:prstGeom prst="rect">
            <a:avLst/>
          </a:prstGeom>
          <a:noFill/>
        </p:spPr>
      </p:pic>
      <p:sp>
        <p:nvSpPr>
          <p:cNvPr id="6148" name="Rectangle 4"/>
          <p:cNvSpPr>
            <a:spLocks noChangeArrowheads="1"/>
          </p:cNvSpPr>
          <p:nvPr/>
        </p:nvSpPr>
        <p:spPr bwMode="auto">
          <a:xfrm>
            <a:off x="179512" y="3338408"/>
            <a:ext cx="230425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Сертификат эксперта Республиканской олимпиады по дисциплине «Бухгалтерский учет»(г. Якутск, 26.04.2017 г.)</a:t>
            </a:r>
            <a:endParaRPr kumimoji="0" lang="ru-RU" sz="1800" b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149" name="Rectangle 5"/>
          <p:cNvSpPr>
            <a:spLocks noChangeArrowheads="1"/>
          </p:cNvSpPr>
          <p:nvPr/>
        </p:nvSpPr>
        <p:spPr bwMode="auto">
          <a:xfrm>
            <a:off x="6804248" y="3369766"/>
            <a:ext cx="2232248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Сертификат руководителя участника Республиканской олимпиады по дисциплине «Бухгалтерский учет»(г. Якутск, 26.04.2017 г.)</a:t>
            </a:r>
            <a:endParaRPr kumimoji="0" lang="ru-RU" sz="1800" b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150" name="Rectangle 6"/>
          <p:cNvSpPr>
            <a:spLocks noChangeArrowheads="1"/>
          </p:cNvSpPr>
          <p:nvPr/>
        </p:nvSpPr>
        <p:spPr bwMode="auto">
          <a:xfrm>
            <a:off x="3059832" y="5949280"/>
            <a:ext cx="324036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Сертификат руководителя участников </a:t>
            </a:r>
            <a:r>
              <a:rPr kumimoji="0" lang="en-US" sz="1200" b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II</a:t>
            </a:r>
            <a:r>
              <a:rPr kumimoji="0" lang="ru-RU" sz="1200" b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Республиканской олимпиады по финансовой грамотности (г. Якутск, октябрь 2018 г.)</a:t>
            </a:r>
            <a:endParaRPr kumimoji="0" lang="ru-RU" sz="1800" b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241" name="PubHalfFrame"/>
          <p:cNvSpPr>
            <a:spLocks noEditPoints="1" noChangeArrowheads="1"/>
          </p:cNvSpPr>
          <p:nvPr/>
        </p:nvSpPr>
        <p:spPr bwMode="auto">
          <a:xfrm rot="16200000">
            <a:off x="67444" y="4513684"/>
            <a:ext cx="2276872" cy="2411760"/>
          </a:xfrm>
          <a:custGeom>
            <a:avLst/>
            <a:gdLst>
              <a:gd name="G0" fmla="+- 0 0 0"/>
              <a:gd name="G1" fmla="+- 7200 0 0"/>
              <a:gd name="G2" fmla="+- 21600 0 7200"/>
              <a:gd name="G3" fmla="*/ 7200 1 2"/>
              <a:gd name="G4" fmla="+- 21600 0 G3"/>
              <a:gd name="G5" fmla="+- 7200 0 0"/>
              <a:gd name="G6" fmla="+- 21600 0 7200"/>
              <a:gd name="G7" fmla="*/ 7200 1 2"/>
              <a:gd name="G8" fmla="+- 21600 0 G7"/>
              <a:gd name="T0" fmla="*/ 10800 w 21600"/>
              <a:gd name="T1" fmla="*/ 0 h 21600"/>
              <a:gd name="T2" fmla="*/ 0 w 21600"/>
              <a:gd name="T3" fmla="*/ 10800 h 21600"/>
              <a:gd name="T4" fmla="*/ 3600 w 21600"/>
              <a:gd name="T5" fmla="*/ 18000 h 21600"/>
              <a:gd name="T6" fmla="*/ 18000 w 21600"/>
              <a:gd name="T7" fmla="*/ 36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0 w 21600"/>
              <a:gd name="T13" fmla="*/ 0 h 21600"/>
              <a:gd name="T14" fmla="*/ G2 w 21600"/>
              <a:gd name="T15" fmla="*/ G5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0" y="21600"/>
                </a:lnTo>
                <a:lnTo>
                  <a:pt x="7200" y="14400"/>
                </a:lnTo>
                <a:lnTo>
                  <a:pt x="7200" y="7200"/>
                </a:lnTo>
                <a:lnTo>
                  <a:pt x="14400" y="7200"/>
                </a:lnTo>
                <a:lnTo>
                  <a:pt x="21600" y="0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42" name="PubHalfFrame"/>
          <p:cNvSpPr>
            <a:spLocks noEditPoints="1" noChangeArrowheads="1"/>
          </p:cNvSpPr>
          <p:nvPr/>
        </p:nvSpPr>
        <p:spPr bwMode="auto">
          <a:xfrm flipH="1" flipV="1">
            <a:off x="6811144" y="4669160"/>
            <a:ext cx="2332856" cy="2188840"/>
          </a:xfrm>
          <a:custGeom>
            <a:avLst/>
            <a:gdLst>
              <a:gd name="G0" fmla="+- 0 0 0"/>
              <a:gd name="G1" fmla="+- 7200 0 0"/>
              <a:gd name="G2" fmla="+- 21600 0 7200"/>
              <a:gd name="G3" fmla="*/ 7200 1 2"/>
              <a:gd name="G4" fmla="+- 21600 0 G3"/>
              <a:gd name="G5" fmla="+- 7200 0 0"/>
              <a:gd name="G6" fmla="+- 21600 0 7200"/>
              <a:gd name="G7" fmla="*/ 7200 1 2"/>
              <a:gd name="G8" fmla="+- 21600 0 G7"/>
              <a:gd name="T0" fmla="*/ 10800 w 21600"/>
              <a:gd name="T1" fmla="*/ 0 h 21600"/>
              <a:gd name="T2" fmla="*/ 0 w 21600"/>
              <a:gd name="T3" fmla="*/ 10800 h 21600"/>
              <a:gd name="T4" fmla="*/ 3600 w 21600"/>
              <a:gd name="T5" fmla="*/ 18000 h 21600"/>
              <a:gd name="T6" fmla="*/ 18000 w 21600"/>
              <a:gd name="T7" fmla="*/ 36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0 w 21600"/>
              <a:gd name="T13" fmla="*/ 0 h 21600"/>
              <a:gd name="T14" fmla="*/ G2 w 21600"/>
              <a:gd name="T15" fmla="*/ G5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0" y="21600"/>
                </a:lnTo>
                <a:lnTo>
                  <a:pt x="7200" y="14400"/>
                </a:lnTo>
                <a:lnTo>
                  <a:pt x="7200" y="7200"/>
                </a:lnTo>
                <a:lnTo>
                  <a:pt x="14400" y="7200"/>
                </a:lnTo>
                <a:lnTo>
                  <a:pt x="21600" y="0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2" name="Picture 2" descr="ÐÐ°ÑÑÐ¸Ð½ÐºÐ¸ Ð¿Ð¾ Ð·Ð°Ð¿ÑÐ¾ÑÑ ÐºÐ°ÑÑÐ¸Ð½ÐºÐ¸ Ð±ÑÑÑÑÐµÑ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00850" y="4869160"/>
            <a:ext cx="2343150" cy="134076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2018-11-16 сертификат\сертификат 001.bmp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4644008" y="548680"/>
            <a:ext cx="4320480" cy="3888432"/>
          </a:xfrm>
          <a:prstGeom prst="rect">
            <a:avLst/>
          </a:prstGeom>
          <a:noFill/>
        </p:spPr>
      </p:pic>
      <p:pic>
        <p:nvPicPr>
          <p:cNvPr id="6" name="Picture 5" descr="C:\Users\User\Desktop\Аттестация АМН\ФОТО\IMG-20181117-WA0037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79512" y="548680"/>
            <a:ext cx="4464496" cy="3888432"/>
          </a:xfrm>
          <a:prstGeom prst="rect">
            <a:avLst/>
          </a:prstGeom>
          <a:noFill/>
        </p:spPr>
      </p:pic>
      <p:sp>
        <p:nvSpPr>
          <p:cNvPr id="7" name="Волна 6"/>
          <p:cNvSpPr/>
          <p:nvPr/>
        </p:nvSpPr>
        <p:spPr>
          <a:xfrm>
            <a:off x="251520" y="4725144"/>
            <a:ext cx="6984776" cy="1080120"/>
          </a:xfrm>
          <a:prstGeom prst="wave">
            <a:avLst>
              <a:gd name="adj1" fmla="val 12500"/>
              <a:gd name="adj2" fmla="val 965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Сертификат  члена жюри интеллектуальной игры </a:t>
            </a:r>
            <a:r>
              <a:rPr lang="ru-RU" sz="1400" dirty="0" err="1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брейн-ринг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«</a:t>
            </a:r>
            <a:r>
              <a:rPr lang="ru-RU" sz="1400" dirty="0" err="1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Бизнес-форсайт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»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(г. Якутск, ноябрь, 2018 г.)</a:t>
            </a:r>
            <a:endParaRPr lang="ru-RU" sz="14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2" descr="\\sekretar\Обменник\404 кабинет\Документы с 404\рамки. уголки, грамоты\Новая пап(2)\Новая папка (2)\20173820.pn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7239424" y="4581128"/>
            <a:ext cx="1904576" cy="189187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5" descr="C:\Users\Администратор\Desktop\Новая атт. БМВ\ФОТО СТУДЕНТЫ\20151118_160347.jpg"/>
          <p:cNvPicPr>
            <a:picLocks noChangeAspect="1" noChangeArrowheads="1"/>
          </p:cNvPicPr>
          <p:nvPr/>
        </p:nvPicPr>
        <p:blipFill>
          <a:blip r:embed="rId2" cstate="screen"/>
          <a:srcRect t="12244" r="4286"/>
          <a:stretch>
            <a:fillRect/>
          </a:stretch>
        </p:blipFill>
        <p:spPr bwMode="auto">
          <a:xfrm>
            <a:off x="827584" y="620688"/>
            <a:ext cx="5256584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827584" y="188640"/>
            <a:ext cx="741682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ah-RU" sz="16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 уровне образовательной организации</a:t>
            </a:r>
          </a:p>
        </p:txBody>
      </p:sp>
      <p:pic>
        <p:nvPicPr>
          <p:cNvPr id="5121" name="Picture 1" descr="C:\Users\User\Desktop\2018-11-08 ЯСХТ1\ЯСХТ1 001.bmp"/>
          <p:cNvPicPr>
            <a:picLocks noChangeAspect="1" noChangeArrowheads="1"/>
          </p:cNvPicPr>
          <p:nvPr/>
        </p:nvPicPr>
        <p:blipFill>
          <a:blip r:embed="rId3" cstate="screen"/>
          <a:srcRect r="3904" b="8856"/>
          <a:stretch>
            <a:fillRect/>
          </a:stretch>
        </p:blipFill>
        <p:spPr bwMode="auto">
          <a:xfrm>
            <a:off x="107504" y="3140968"/>
            <a:ext cx="3816424" cy="2592288"/>
          </a:xfrm>
          <a:prstGeom prst="rect">
            <a:avLst/>
          </a:prstGeom>
          <a:noFill/>
        </p:spPr>
      </p:pic>
      <p:pic>
        <p:nvPicPr>
          <p:cNvPr id="5122" name="Picture 2" descr="C:\Users\User\Desktop\2018-11-08 ясхт2\ясхт2 001.bmp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6156176" y="764704"/>
            <a:ext cx="2850663" cy="4077072"/>
          </a:xfrm>
          <a:prstGeom prst="rect">
            <a:avLst/>
          </a:prstGeom>
          <a:noFill/>
        </p:spPr>
      </p:pic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179512" y="5733256"/>
            <a:ext cx="3744416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Сертификат руководителя участника Республиканской научно-практической конференции «Шаг в будущую профессию», посвященной Году литературы в Российской Федерации и Году предпринимательства в РС (Я)  (18 ноября 2015 г.)</a:t>
            </a:r>
            <a:endParaRPr kumimoji="0" lang="ru-RU" sz="1800" b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124" name="Rectangle 4"/>
          <p:cNvSpPr>
            <a:spLocks noChangeArrowheads="1"/>
          </p:cNvSpPr>
          <p:nvPr/>
        </p:nvSpPr>
        <p:spPr bwMode="auto">
          <a:xfrm>
            <a:off x="6444208" y="4924325"/>
            <a:ext cx="2448272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Сертификат руководителя участника Республиканской научно-практической конференции «Шаг в будущую профессию», посвященной 95-летию С.П. Данилова, 100-летию С.П. Данилова  (23 ноября 2016 г.)</a:t>
            </a:r>
            <a:endParaRPr kumimoji="0" lang="ru-RU" sz="1800" b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217" name="laptop"/>
          <p:cNvSpPr>
            <a:spLocks noEditPoints="1" noChangeArrowheads="1"/>
          </p:cNvSpPr>
          <p:nvPr/>
        </p:nvSpPr>
        <p:spPr bwMode="auto">
          <a:xfrm>
            <a:off x="4355976" y="4293096"/>
            <a:ext cx="1809750" cy="1362075"/>
          </a:xfrm>
          <a:custGeom>
            <a:avLst/>
            <a:gdLst>
              <a:gd name="T0" fmla="*/ 3362 w 21600"/>
              <a:gd name="T1" fmla="*/ 0 h 21600"/>
              <a:gd name="T2" fmla="*/ 3362 w 21600"/>
              <a:gd name="T3" fmla="*/ 7173 h 21600"/>
              <a:gd name="T4" fmla="*/ 18327 w 21600"/>
              <a:gd name="T5" fmla="*/ 0 h 21600"/>
              <a:gd name="T6" fmla="*/ 18327 w 21600"/>
              <a:gd name="T7" fmla="*/ 7173 h 21600"/>
              <a:gd name="T8" fmla="*/ 10800 w 21600"/>
              <a:gd name="T9" fmla="*/ 0 h 21600"/>
              <a:gd name="T10" fmla="*/ 10800 w 21600"/>
              <a:gd name="T11" fmla="*/ 21600 h 21600"/>
              <a:gd name="T12" fmla="*/ 0 w 21600"/>
              <a:gd name="T13" fmla="*/ 21600 h 21600"/>
              <a:gd name="T14" fmla="*/ 21600 w 21600"/>
              <a:gd name="T15" fmla="*/ 21600 h 21600"/>
              <a:gd name="T16" fmla="*/ 4445 w 21600"/>
              <a:gd name="T17" fmla="*/ 1858 h 21600"/>
              <a:gd name="T18" fmla="*/ 17311 w 21600"/>
              <a:gd name="T19" fmla="*/ 12323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 extrusionOk="0">
                <a:moveTo>
                  <a:pt x="3362" y="0"/>
                </a:moveTo>
                <a:lnTo>
                  <a:pt x="18327" y="0"/>
                </a:lnTo>
                <a:lnTo>
                  <a:pt x="18327" y="14347"/>
                </a:lnTo>
                <a:lnTo>
                  <a:pt x="3362" y="14347"/>
                </a:lnTo>
                <a:lnTo>
                  <a:pt x="3362" y="0"/>
                </a:lnTo>
                <a:close/>
              </a:path>
              <a:path w="21600" h="21600" extrusionOk="0">
                <a:moveTo>
                  <a:pt x="3340" y="15068"/>
                </a:moveTo>
                <a:lnTo>
                  <a:pt x="0" y="19877"/>
                </a:lnTo>
                <a:lnTo>
                  <a:pt x="21600" y="19877"/>
                </a:lnTo>
                <a:lnTo>
                  <a:pt x="18327" y="15068"/>
                </a:lnTo>
                <a:lnTo>
                  <a:pt x="3340" y="15068"/>
                </a:lnTo>
                <a:close/>
              </a:path>
              <a:path w="21600" h="21600" extrusionOk="0">
                <a:moveTo>
                  <a:pt x="0" y="19877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19877"/>
                </a:lnTo>
                <a:lnTo>
                  <a:pt x="0" y="19877"/>
                </a:lnTo>
                <a:close/>
              </a:path>
              <a:path w="21600" h="21600" extrusionOk="0">
                <a:moveTo>
                  <a:pt x="4186" y="1523"/>
                </a:moveTo>
                <a:lnTo>
                  <a:pt x="17547" y="1523"/>
                </a:lnTo>
                <a:lnTo>
                  <a:pt x="17547" y="12744"/>
                </a:lnTo>
                <a:lnTo>
                  <a:pt x="4186" y="12744"/>
                </a:lnTo>
                <a:lnTo>
                  <a:pt x="4186" y="1523"/>
                </a:lnTo>
                <a:close/>
              </a:path>
              <a:path w="21600" h="21600" extrusionOk="0">
                <a:moveTo>
                  <a:pt x="3318" y="15549"/>
                </a:moveTo>
                <a:lnTo>
                  <a:pt x="2917" y="16110"/>
                </a:lnTo>
                <a:lnTo>
                  <a:pt x="18727" y="16110"/>
                </a:lnTo>
                <a:lnTo>
                  <a:pt x="18327" y="15549"/>
                </a:lnTo>
                <a:lnTo>
                  <a:pt x="3318" y="15549"/>
                </a:lnTo>
                <a:close/>
              </a:path>
              <a:path w="21600" h="21600" extrusionOk="0">
                <a:moveTo>
                  <a:pt x="6213" y="18314"/>
                </a:moveTo>
                <a:lnTo>
                  <a:pt x="5946" y="18875"/>
                </a:lnTo>
                <a:lnTo>
                  <a:pt x="15766" y="18875"/>
                </a:lnTo>
                <a:lnTo>
                  <a:pt x="15499" y="18314"/>
                </a:lnTo>
                <a:lnTo>
                  <a:pt x="6213" y="18314"/>
                </a:lnTo>
                <a:close/>
              </a:path>
              <a:path w="21600" h="21600" extrusionOk="0">
                <a:moveTo>
                  <a:pt x="2828" y="16471"/>
                </a:moveTo>
                <a:lnTo>
                  <a:pt x="2405" y="17072"/>
                </a:lnTo>
                <a:lnTo>
                  <a:pt x="19284" y="17072"/>
                </a:lnTo>
                <a:lnTo>
                  <a:pt x="18839" y="16471"/>
                </a:lnTo>
                <a:lnTo>
                  <a:pt x="2828" y="16471"/>
                </a:lnTo>
                <a:close/>
              </a:path>
              <a:path w="21600" h="21600" extrusionOk="0">
                <a:moveTo>
                  <a:pt x="2316" y="17352"/>
                </a:moveTo>
                <a:lnTo>
                  <a:pt x="1871" y="17953"/>
                </a:lnTo>
                <a:lnTo>
                  <a:pt x="19863" y="17953"/>
                </a:lnTo>
                <a:lnTo>
                  <a:pt x="19395" y="17352"/>
                </a:lnTo>
                <a:lnTo>
                  <a:pt x="2316" y="17352"/>
                </a:lnTo>
                <a:close/>
              </a:path>
            </a:pathLst>
          </a:custGeom>
          <a:solidFill>
            <a:srgbClr val="C0C0C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Desktop\АМН\АТТЕСТАЦИЯ МОЯ\ФОТО для аттестации\IMG-20171204-WA0064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79512" y="476672"/>
            <a:ext cx="4975198" cy="2636531"/>
          </a:xfrm>
          <a:prstGeom prst="rect">
            <a:avLst/>
          </a:prstGeom>
          <a:noFill/>
        </p:spPr>
      </p:pic>
      <p:pic>
        <p:nvPicPr>
          <p:cNvPr id="1026" name="Picture 2" descr="C:\Users\User\Desktop\2018-11-08 WRS\WRS 001.bmp"/>
          <p:cNvPicPr>
            <a:picLocks noChangeAspect="1" noChangeArrowheads="1"/>
          </p:cNvPicPr>
          <p:nvPr/>
        </p:nvPicPr>
        <p:blipFill>
          <a:blip r:embed="rId3" cstate="screen">
            <a:lum/>
          </a:blip>
          <a:srcRect/>
          <a:stretch>
            <a:fillRect/>
          </a:stretch>
        </p:blipFill>
        <p:spPr bwMode="auto">
          <a:xfrm>
            <a:off x="5364088" y="332656"/>
            <a:ext cx="3456384" cy="5328592"/>
          </a:xfrm>
          <a:prstGeom prst="rect">
            <a:avLst/>
          </a:prstGeom>
          <a:noFill/>
        </p:spPr>
      </p:pic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107504" y="3246075"/>
            <a:ext cx="496855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Сертификат эксперта за участие в отборочном чемпионате «Молодые профессионалы» (</a:t>
            </a:r>
            <a:r>
              <a:rPr kumimoji="0" lang="en-US" sz="1200" b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World Skills Russia</a:t>
            </a:r>
            <a:r>
              <a:rPr kumimoji="0" lang="ru-RU" sz="1200" b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) ГБПОУ РС (Я) «Якутский сельскохозяйственный техникум» по компетенции «Предпринимательство» (4 декабря 2017 г.)</a:t>
            </a:r>
            <a:endParaRPr kumimoji="0" lang="ru-RU" sz="1800" b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1115616" y="4437112"/>
            <a:ext cx="2952328" cy="163147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Desktop\Аттестация АМН\ФОТО\IMG-20181117-WA0018.jpg"/>
          <p:cNvPicPr>
            <a:picLocks noChangeAspect="1" noChangeArrowheads="1"/>
          </p:cNvPicPr>
          <p:nvPr/>
        </p:nvPicPr>
        <p:blipFill>
          <a:blip r:embed="rId2" cstate="screen"/>
          <a:srcRect t="31899"/>
          <a:stretch>
            <a:fillRect/>
          </a:stretch>
        </p:blipFill>
        <p:spPr bwMode="auto">
          <a:xfrm>
            <a:off x="1259632" y="0"/>
            <a:ext cx="6681405" cy="3228282"/>
          </a:xfrm>
          <a:prstGeom prst="rect">
            <a:avLst/>
          </a:prstGeom>
          <a:noFill/>
        </p:spPr>
      </p:pic>
      <p:pic>
        <p:nvPicPr>
          <p:cNvPr id="5122" name="Picture 2" descr="C:\Users\User\Desktop\2018-11-16 студенты нпк\студенты нпк 001.bmp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323528" y="2780928"/>
            <a:ext cx="2144340" cy="2952328"/>
          </a:xfrm>
          <a:prstGeom prst="rect">
            <a:avLst/>
          </a:prstGeom>
          <a:noFill/>
        </p:spPr>
      </p:pic>
      <p:pic>
        <p:nvPicPr>
          <p:cNvPr id="5123" name="Picture 3" descr="C:\Users\User\Desktop\2018-11-16 студенты нпк\студенты нпк 002.bmp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6516216" y="2852936"/>
            <a:ext cx="2277815" cy="2952328"/>
          </a:xfrm>
          <a:prstGeom prst="rect">
            <a:avLst/>
          </a:prstGeom>
          <a:noFill/>
        </p:spPr>
      </p:pic>
      <p:pic>
        <p:nvPicPr>
          <p:cNvPr id="5124" name="Picture 4" descr="C:\Users\User\Desktop\2018-11-16 студенты нпк\студенты нпк 003.bmp"/>
          <p:cNvPicPr>
            <a:picLocks noChangeAspect="1" noChangeArrowheads="1"/>
          </p:cNvPicPr>
          <p:nvPr/>
        </p:nvPicPr>
        <p:blipFill>
          <a:blip r:embed="rId5" cstate="screen"/>
          <a:srcRect l="1237"/>
          <a:stretch>
            <a:fillRect/>
          </a:stretch>
        </p:blipFill>
        <p:spPr bwMode="auto">
          <a:xfrm>
            <a:off x="2771800" y="2924944"/>
            <a:ext cx="3477518" cy="2242972"/>
          </a:xfrm>
          <a:prstGeom prst="rect">
            <a:avLst/>
          </a:prstGeom>
          <a:noFill/>
        </p:spPr>
      </p:pic>
      <p:sp>
        <p:nvSpPr>
          <p:cNvPr id="9" name="Круглая лента лицом вниз 8"/>
          <p:cNvSpPr/>
          <p:nvPr/>
        </p:nvSpPr>
        <p:spPr>
          <a:xfrm>
            <a:off x="395536" y="5589240"/>
            <a:ext cx="8352928" cy="1152128"/>
          </a:xfrm>
          <a:prstGeom prst="ellipseRibbon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Сертификат руководителя участников Республиканской научно-практической конференции «Шаг в будущую профессию», среди студентов ГБПОУ РС (Я) ЯСХТ (ноябрь, 2018 г.)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5013176"/>
            <a:ext cx="4608512" cy="1844824"/>
          </a:xfrm>
        </p:spPr>
        <p:txBody>
          <a:bodyPr>
            <a:normAutofit/>
          </a:bodyPr>
          <a:lstStyle/>
          <a:p>
            <a:r>
              <a:rPr lang="en-US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ru-RU" sz="1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еминар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«Развитие профессиональных компетенций участников образовательного процесса как условие повышения качества образования», в рамках деятельности УМО в СПО РС (Я) по укрупненным группам специальностей 38.00.00 «Экономика и управление» (Сертификат слушателя, 12 декабря 2017 г.)</a:t>
            </a:r>
            <a:endParaRPr lang="ru-RU" sz="1400" dirty="0">
              <a:solidFill>
                <a:srgbClr val="002060"/>
              </a:solidFill>
            </a:endParaRPr>
          </a:p>
        </p:txBody>
      </p:sp>
      <p:pic>
        <p:nvPicPr>
          <p:cNvPr id="1026" name="Picture 2" descr="C:\Users\User\Desktop\2018-11-03 Семинар\Семинар 001.bmp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2564904"/>
            <a:ext cx="4499992" cy="2736304"/>
          </a:xfrm>
          <a:prstGeom prst="rect">
            <a:avLst/>
          </a:prstGeom>
          <a:noFill/>
        </p:spPr>
      </p:pic>
      <p:pic>
        <p:nvPicPr>
          <p:cNvPr id="6" name="Picture 2" descr="C:\Users\User\Desktop\2018-11-03 Монета\Монета 001.bmp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716017" y="2492896"/>
            <a:ext cx="4427984" cy="2808312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4932040" y="5427801"/>
            <a:ext cx="4032448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Мастер-класс «Монетизация </a:t>
            </a:r>
            <a:r>
              <a:rPr lang="ru-RU" sz="1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бизнес-проектов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 Регионального этапа Всероссийской олимпиады профессионального мастерства по УГС 38.00.00 «Экономика и управление» (Сертификат слушателя, г. Якутск, 13 марта 2018 г.)</a:t>
            </a:r>
            <a:endParaRPr lang="ru-RU" sz="1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 descr="C:\Users\User\Desktop\АМН\АТТЕСТАЦИЯ МОЯ\ФОТО для аттестации\IMG-20171207-WA0014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2627784" y="188640"/>
            <a:ext cx="3960440" cy="2553523"/>
          </a:xfrm>
          <a:prstGeom prst="rect">
            <a:avLst/>
          </a:prstGeom>
          <a:noFill/>
        </p:spPr>
      </p:pic>
      <p:sp>
        <p:nvSpPr>
          <p:cNvPr id="9220" name="computr3"/>
          <p:cNvSpPr>
            <a:spLocks noEditPoints="1" noChangeArrowheads="1"/>
          </p:cNvSpPr>
          <p:nvPr/>
        </p:nvSpPr>
        <p:spPr bwMode="auto">
          <a:xfrm>
            <a:off x="251520" y="476672"/>
            <a:ext cx="2266950" cy="1695450"/>
          </a:xfrm>
          <a:custGeom>
            <a:avLst/>
            <a:gdLst>
              <a:gd name="T0" fmla="*/ 0 w 21600"/>
              <a:gd name="T1" fmla="*/ 10800 h 21600"/>
              <a:gd name="T2" fmla="*/ 10800 w 21600"/>
              <a:gd name="T3" fmla="*/ 0 h 21600"/>
              <a:gd name="T4" fmla="*/ 10800 w 21600"/>
              <a:gd name="T5" fmla="*/ 21600 h 21600"/>
              <a:gd name="T6" fmla="*/ 18135 w 21600"/>
              <a:gd name="T7" fmla="*/ 10800 h 21600"/>
              <a:gd name="T8" fmla="*/ 7811 w 21600"/>
              <a:gd name="T9" fmla="*/ 2584 h 21600"/>
              <a:gd name="T10" fmla="*/ 16359 w 21600"/>
              <a:gd name="T11" fmla="*/ 11764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8250" y="17743"/>
                </a:moveTo>
                <a:lnTo>
                  <a:pt x="17557" y="16971"/>
                </a:lnTo>
                <a:lnTo>
                  <a:pt x="5429" y="16971"/>
                </a:lnTo>
                <a:lnTo>
                  <a:pt x="4736" y="17743"/>
                </a:lnTo>
                <a:lnTo>
                  <a:pt x="18250" y="17743"/>
                </a:lnTo>
                <a:close/>
              </a:path>
              <a:path w="21600" h="21600" extrusionOk="0">
                <a:moveTo>
                  <a:pt x="18250" y="17743"/>
                </a:moveTo>
                <a:moveTo>
                  <a:pt x="19405" y="19131"/>
                </a:moveTo>
                <a:lnTo>
                  <a:pt x="18712" y="18360"/>
                </a:lnTo>
                <a:lnTo>
                  <a:pt x="4274" y="18360"/>
                </a:lnTo>
                <a:lnTo>
                  <a:pt x="3581" y="19131"/>
                </a:lnTo>
                <a:lnTo>
                  <a:pt x="19405" y="19131"/>
                </a:lnTo>
                <a:close/>
              </a:path>
              <a:path w="21600" h="21600" extrusionOk="0">
                <a:moveTo>
                  <a:pt x="19405" y="19131"/>
                </a:moveTo>
                <a:moveTo>
                  <a:pt x="20560" y="20520"/>
                </a:moveTo>
                <a:lnTo>
                  <a:pt x="19867" y="19749"/>
                </a:lnTo>
                <a:lnTo>
                  <a:pt x="3119" y="19749"/>
                </a:lnTo>
                <a:lnTo>
                  <a:pt x="2426" y="20520"/>
                </a:lnTo>
                <a:lnTo>
                  <a:pt x="20560" y="20520"/>
                </a:lnTo>
                <a:close/>
              </a:path>
              <a:path w="21600" h="21600" extrusionOk="0">
                <a:moveTo>
                  <a:pt x="20560" y="20520"/>
                </a:moveTo>
                <a:moveTo>
                  <a:pt x="4620" y="16971"/>
                </a:moveTo>
                <a:lnTo>
                  <a:pt x="5313" y="16200"/>
                </a:lnTo>
                <a:lnTo>
                  <a:pt x="7624" y="16200"/>
                </a:lnTo>
                <a:lnTo>
                  <a:pt x="7624" y="14194"/>
                </a:lnTo>
                <a:lnTo>
                  <a:pt x="5891" y="14194"/>
                </a:lnTo>
                <a:lnTo>
                  <a:pt x="5891" y="0"/>
                </a:lnTo>
                <a:lnTo>
                  <a:pt x="12013" y="0"/>
                </a:lnTo>
                <a:lnTo>
                  <a:pt x="18135" y="0"/>
                </a:lnTo>
                <a:lnTo>
                  <a:pt x="18135" y="10800"/>
                </a:lnTo>
                <a:lnTo>
                  <a:pt x="18135" y="14194"/>
                </a:lnTo>
                <a:lnTo>
                  <a:pt x="16402" y="14194"/>
                </a:lnTo>
                <a:lnTo>
                  <a:pt x="16402" y="16200"/>
                </a:lnTo>
                <a:lnTo>
                  <a:pt x="17788" y="16200"/>
                </a:lnTo>
                <a:lnTo>
                  <a:pt x="19059" y="17743"/>
                </a:lnTo>
                <a:lnTo>
                  <a:pt x="21022" y="19903"/>
                </a:lnTo>
                <a:lnTo>
                  <a:pt x="21253" y="20057"/>
                </a:lnTo>
                <a:lnTo>
                  <a:pt x="21369" y="20366"/>
                </a:lnTo>
                <a:lnTo>
                  <a:pt x="21600" y="20674"/>
                </a:lnTo>
                <a:lnTo>
                  <a:pt x="21600" y="20829"/>
                </a:lnTo>
                <a:lnTo>
                  <a:pt x="21600" y="20983"/>
                </a:lnTo>
                <a:lnTo>
                  <a:pt x="21600" y="21137"/>
                </a:lnTo>
                <a:lnTo>
                  <a:pt x="21600" y="21291"/>
                </a:lnTo>
                <a:lnTo>
                  <a:pt x="21484" y="21446"/>
                </a:lnTo>
                <a:lnTo>
                  <a:pt x="21369" y="21446"/>
                </a:lnTo>
                <a:lnTo>
                  <a:pt x="21138" y="21600"/>
                </a:lnTo>
                <a:lnTo>
                  <a:pt x="21022" y="21600"/>
                </a:lnTo>
                <a:lnTo>
                  <a:pt x="10973" y="21600"/>
                </a:lnTo>
                <a:lnTo>
                  <a:pt x="2079" y="21600"/>
                </a:lnTo>
                <a:lnTo>
                  <a:pt x="1848" y="21600"/>
                </a:lnTo>
                <a:lnTo>
                  <a:pt x="1733" y="21446"/>
                </a:lnTo>
                <a:lnTo>
                  <a:pt x="1617" y="21446"/>
                </a:lnTo>
                <a:lnTo>
                  <a:pt x="1502" y="21291"/>
                </a:lnTo>
                <a:lnTo>
                  <a:pt x="1386" y="21291"/>
                </a:lnTo>
                <a:lnTo>
                  <a:pt x="1386" y="21137"/>
                </a:lnTo>
                <a:lnTo>
                  <a:pt x="1386" y="20983"/>
                </a:lnTo>
                <a:lnTo>
                  <a:pt x="1386" y="20829"/>
                </a:lnTo>
                <a:lnTo>
                  <a:pt x="1502" y="20674"/>
                </a:lnTo>
                <a:lnTo>
                  <a:pt x="1617" y="20366"/>
                </a:lnTo>
                <a:lnTo>
                  <a:pt x="1733" y="20057"/>
                </a:lnTo>
                <a:lnTo>
                  <a:pt x="1964" y="19903"/>
                </a:lnTo>
                <a:lnTo>
                  <a:pt x="0" y="19903"/>
                </a:lnTo>
                <a:lnTo>
                  <a:pt x="0" y="10800"/>
                </a:lnTo>
                <a:lnTo>
                  <a:pt x="0" y="2777"/>
                </a:lnTo>
                <a:lnTo>
                  <a:pt x="4620" y="2777"/>
                </a:lnTo>
                <a:lnTo>
                  <a:pt x="4620" y="16971"/>
                </a:lnTo>
                <a:moveTo>
                  <a:pt x="4620" y="16971"/>
                </a:moveTo>
                <a:moveTo>
                  <a:pt x="4620" y="16971"/>
                </a:moveTo>
                <a:lnTo>
                  <a:pt x="4158" y="17434"/>
                </a:lnTo>
                <a:lnTo>
                  <a:pt x="2541" y="19286"/>
                </a:lnTo>
                <a:lnTo>
                  <a:pt x="1964" y="19903"/>
                </a:lnTo>
                <a:lnTo>
                  <a:pt x="4620" y="16971"/>
                </a:lnTo>
                <a:close/>
              </a:path>
              <a:path w="21600" h="21600" extrusionOk="0">
                <a:moveTo>
                  <a:pt x="7624" y="2314"/>
                </a:moveTo>
                <a:moveTo>
                  <a:pt x="16402" y="2314"/>
                </a:moveTo>
                <a:lnTo>
                  <a:pt x="16402" y="11880"/>
                </a:lnTo>
                <a:lnTo>
                  <a:pt x="7624" y="11880"/>
                </a:lnTo>
                <a:lnTo>
                  <a:pt x="7624" y="2314"/>
                </a:lnTo>
                <a:close/>
              </a:path>
              <a:path w="21600" h="21600" extrusionOk="0">
                <a:moveTo>
                  <a:pt x="578" y="4011"/>
                </a:moveTo>
                <a:moveTo>
                  <a:pt x="4043" y="4011"/>
                </a:moveTo>
                <a:lnTo>
                  <a:pt x="4043" y="4320"/>
                </a:lnTo>
                <a:lnTo>
                  <a:pt x="578" y="4320"/>
                </a:lnTo>
                <a:lnTo>
                  <a:pt x="578" y="4011"/>
                </a:lnTo>
                <a:close/>
                <a:moveTo>
                  <a:pt x="7624" y="14194"/>
                </a:moveTo>
                <a:lnTo>
                  <a:pt x="16402" y="14194"/>
                </a:lnTo>
                <a:lnTo>
                  <a:pt x="16402" y="16200"/>
                </a:lnTo>
                <a:lnTo>
                  <a:pt x="7624" y="16200"/>
                </a:lnTo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2" name="Picture 8" descr="ÐÐ°ÑÑÐ¸Ð½ÐºÐ¸ Ð¿Ð¾ Ð·Ð°Ð¿ÑÐ¾ÑÑ ÐºÐ°ÑÑÐ¸Ð½ÐºÐ¸ Ð±ÑÑÑÑÐµÑ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6444208" y="836712"/>
            <a:ext cx="2411760" cy="15567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79512" y="44624"/>
            <a:ext cx="8712968" cy="792088"/>
          </a:xfrm>
        </p:spPr>
        <p:txBody>
          <a:bodyPr>
            <a:normAutofit/>
          </a:bodyPr>
          <a:lstStyle/>
          <a:p>
            <a:r>
              <a:rPr lang="ru-RU" sz="1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9. Результаты участия в конкурсах (выставках) профессионального мастерства</a:t>
            </a:r>
            <a:endParaRPr lang="ru-RU" sz="1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3" name="Picture 1" descr="C:\Users\User\Desktop\2018-11-08 куратор\куратор 001.bmp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683568" y="1268760"/>
            <a:ext cx="2742280" cy="3888432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827584" y="642174"/>
            <a:ext cx="741682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ah-RU" sz="16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 уровне образовательной организации</a:t>
            </a:r>
          </a:p>
        </p:txBody>
      </p:sp>
      <p:pic>
        <p:nvPicPr>
          <p:cNvPr id="3077" name="Picture 5" descr="C:\Users\User\Desktop\АМН\АТТЕСТАЦИЯ МОЯ\ФОТО для аттестации\IMG-20170531-WA0017.jpg"/>
          <p:cNvPicPr>
            <a:picLocks noChangeAspect="1" noChangeArrowheads="1"/>
          </p:cNvPicPr>
          <p:nvPr/>
        </p:nvPicPr>
        <p:blipFill>
          <a:blip r:embed="rId3" cstate="screen"/>
          <a:srcRect r="5163"/>
          <a:stretch>
            <a:fillRect/>
          </a:stretch>
        </p:blipFill>
        <p:spPr bwMode="auto">
          <a:xfrm>
            <a:off x="3491880" y="1268760"/>
            <a:ext cx="5040560" cy="3888432"/>
          </a:xfrm>
          <a:prstGeom prst="rect">
            <a:avLst/>
          </a:prstGeom>
          <a:noFill/>
        </p:spPr>
      </p:pic>
      <p:sp>
        <p:nvSpPr>
          <p:cNvPr id="9" name="Круглая лента лицом вверх 8"/>
          <p:cNvSpPr/>
          <p:nvPr/>
        </p:nvSpPr>
        <p:spPr>
          <a:xfrm>
            <a:off x="899592" y="5445224"/>
            <a:ext cx="7704856" cy="1080120"/>
          </a:xfrm>
          <a:prstGeom prst="ellipseRibbon2">
            <a:avLst/>
          </a:prstGeom>
          <a:solidFill>
            <a:srgbClr val="66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Победитель в номинации </a:t>
            </a:r>
          </a:p>
          <a:p>
            <a:pPr algn="ctr"/>
            <a:r>
              <a:rPr lang="ru-RU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«Куратор года»</a:t>
            </a:r>
            <a:endParaRPr lang="ru-RU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323528" y="116632"/>
            <a:ext cx="8568952" cy="576064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10. Поощрения за профессиональную деятельность</a:t>
            </a:r>
            <a:endParaRPr lang="ru-RU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7" descr="C:\Users\User\Desktop\АТТЕСТАЦИЯ МОЯ\Благодарность проекта infourok.ru №ЦИ27082267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6228184" y="980728"/>
            <a:ext cx="2616194" cy="3816424"/>
          </a:xfrm>
          <a:prstGeom prst="rect">
            <a:avLst/>
          </a:prstGeom>
          <a:noFill/>
        </p:spPr>
      </p:pic>
      <p:pic>
        <p:nvPicPr>
          <p:cNvPr id="2050" name="Picture 2" descr="C:\Users\User\Desktop\2018-11-08 ворлскил\ворлскил 001.bmp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3419872" y="980728"/>
            <a:ext cx="2684481" cy="3816424"/>
          </a:xfrm>
          <a:prstGeom prst="rect">
            <a:avLst/>
          </a:prstGeom>
          <a:noFill/>
        </p:spPr>
      </p:pic>
      <p:sp>
        <p:nvSpPr>
          <p:cNvPr id="2051" name="Rectangle 3"/>
          <p:cNvSpPr>
            <a:spLocks noChangeArrowheads="1"/>
          </p:cNvSpPr>
          <p:nvPr/>
        </p:nvSpPr>
        <p:spPr bwMode="auto">
          <a:xfrm>
            <a:off x="6084168" y="4924325"/>
            <a:ext cx="2808312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Благодарность за существенный вклад в методическое обеспечение учебного процесса по преподаваемой дисциплине в рамках крупнейшей </a:t>
            </a:r>
            <a:r>
              <a:rPr kumimoji="0" lang="ru-RU" sz="1200" b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онлай-библиотеки</a:t>
            </a:r>
            <a:r>
              <a:rPr kumimoji="0" lang="ru-RU" sz="1200" b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методических разработок для учителей от проекта «</a:t>
            </a:r>
            <a:r>
              <a:rPr kumimoji="0" lang="ru-RU" sz="1200" b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Инфоурок</a:t>
            </a:r>
            <a:r>
              <a:rPr kumimoji="0" lang="ru-RU" sz="1200" b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» (г. Смоленск, 2018 г.)</a:t>
            </a:r>
            <a:endParaRPr kumimoji="0" lang="ru-RU" sz="1800" b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3563888" y="4869160"/>
            <a:ext cx="252028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Благодарность за активное участие в проведении отборочного чемпионата «Молодые профессионалы» (</a:t>
            </a:r>
            <a:r>
              <a:rPr kumimoji="0" lang="en-US" sz="1200" b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WorldSkills</a:t>
            </a:r>
            <a:r>
              <a:rPr kumimoji="0" lang="en-US" sz="1200" b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Russia</a:t>
            </a:r>
            <a:r>
              <a:rPr kumimoji="0" lang="ru-RU" sz="1200" b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) в ГБПОУ РС (Я) «Якутский сельскохозяйственный техникум» в рамках профессиональной компетенции «Предпринимательство» (2017 г.)</a:t>
            </a:r>
            <a:endParaRPr kumimoji="0" lang="ru-RU" sz="1800" b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1" descr="C:\Users\User\Desktop\2018-11-08 50\50 001.bmp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251520" y="980728"/>
            <a:ext cx="2952328" cy="3816424"/>
          </a:xfrm>
          <a:prstGeom prst="rect">
            <a:avLst/>
          </a:prstGeom>
          <a:noFill/>
        </p:spPr>
      </p:pic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323528" y="4924325"/>
            <a:ext cx="2736304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Благодарственное письмо </a:t>
            </a:r>
            <a:endParaRPr kumimoji="0" lang="en-US" sz="1200" b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 добросовестный труд и вносимый вклад в подготовке квалифицированных специалистов среднего звена  от ГБПОУ РС (Я) «Якутский сельскохозяйственный техникум» (2016 г.)</a:t>
            </a:r>
            <a:endParaRPr kumimoji="0" lang="ru-RU" sz="1800" b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11770"/>
            <a:ext cx="8280920" cy="652934"/>
          </a:xfrm>
        </p:spPr>
        <p:txBody>
          <a:bodyPr>
            <a:normAutofit/>
          </a:bodyPr>
          <a:lstStyle/>
          <a:p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Почетная грамота</a:t>
            </a:r>
            <a:r>
              <a:rPr lang="en-US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Министерство образования и науки Республики Саха (Якутия)</a:t>
            </a:r>
            <a:endParaRPr lang="ru-RU" sz="1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/>
          <a:srcRect/>
          <a:stretch>
            <a:fillRect/>
          </a:stretch>
        </p:blipFill>
        <p:spPr bwMode="auto">
          <a:xfrm rot="5400000">
            <a:off x="2314912" y="-988328"/>
            <a:ext cx="4874216" cy="81369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Лента лицом вверх 5"/>
          <p:cNvSpPr/>
          <p:nvPr/>
        </p:nvSpPr>
        <p:spPr>
          <a:xfrm>
            <a:off x="179512" y="5589240"/>
            <a:ext cx="8964488" cy="1152128"/>
          </a:xfrm>
          <a:prstGeom prst="ribbon2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 вклад в развитие системы образования, многолетний и добросовестный труд</a:t>
            </a:r>
            <a:endParaRPr lang="ru-RU" sz="1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323528" y="72008"/>
            <a:ext cx="5616624" cy="476672"/>
          </a:xfrm>
        </p:spPr>
        <p:txBody>
          <a:bodyPr>
            <a:normAutofit fontScale="90000"/>
          </a:bodyPr>
          <a:lstStyle/>
          <a:p>
            <a:pPr lvl="0" algn="l"/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Воспитательная деятельность в качестве куратора </a:t>
            </a:r>
            <a:r>
              <a:rPr lang="ru-RU" sz="2000" dirty="0" smtClean="0"/>
              <a:t/>
            </a:r>
            <a:br>
              <a:rPr lang="ru-RU" sz="2000" dirty="0" smtClean="0"/>
            </a:br>
            <a:endParaRPr lang="ru-RU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1547664" y="842982"/>
            <a:ext cx="7139136" cy="7858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9393" name="Rectangle 1"/>
          <p:cNvSpPr>
            <a:spLocks noChangeArrowheads="1"/>
          </p:cNvSpPr>
          <p:nvPr/>
        </p:nvSpPr>
        <p:spPr bwMode="auto">
          <a:xfrm>
            <a:off x="251520" y="4509120"/>
            <a:ext cx="8640960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72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 время работы  выпустила одну группу и в данное время является куратором 2 курса по специальности «Экономика и бухгалтерский учет (по отраслям)»</a:t>
            </a:r>
            <a:endParaRPr kumimoji="0" lang="ru-RU" sz="1400" b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72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качестве куратора Мария Николаевна способствует общеобразовательному, профессиональному, культурному, здоровому развитию, ведет работу по патриотическому воспитанию студентов, прививает любовь к историческим ценностям, уважение к старшим. </a:t>
            </a:r>
            <a:endParaRPr kumimoji="0" lang="ru-RU" sz="1400" b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72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Ее воспитанники активно  участвуют во всех мероприятиях  проводимых в техникуме и общежитии. За высокие показатели успеваемости и качества ее группа была награждена в номинации «Самая лучшая группа». На традиционной легкоатлетической эстафете на призы МСМК в России Н. Н. </a:t>
            </a:r>
            <a:r>
              <a:rPr kumimoji="0" lang="ru-RU" sz="1400" b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Матчитова</a:t>
            </a:r>
            <a:r>
              <a:rPr kumimoji="0" lang="ru-RU" sz="1400" b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в соревновании по баскетболу среди девушек на Первенство ГБПОУ РС (Я) РС (Я) среди студентов занимают первые места. </a:t>
            </a:r>
            <a:endParaRPr kumimoji="0" lang="ru-RU" sz="1400" b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Users\User\Desktop\АМН\АТТЕСТАЦИЯ МОЯ\ФОТО для аттестации\IMG-20170125-WA0023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79512" y="2276872"/>
            <a:ext cx="2952328" cy="2088232"/>
          </a:xfrm>
          <a:prstGeom prst="rect">
            <a:avLst/>
          </a:prstGeom>
          <a:noFill/>
        </p:spPr>
      </p:pic>
      <p:pic>
        <p:nvPicPr>
          <p:cNvPr id="1027" name="Picture 3" descr="C:\Users\User\Desktop\АМН\АТТЕСТАЦИЯ МОЯ\ФОТО для аттестации\IMG-20151106-WA0007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6012160" y="476672"/>
            <a:ext cx="3024335" cy="1728192"/>
          </a:xfrm>
          <a:prstGeom prst="rect">
            <a:avLst/>
          </a:prstGeom>
          <a:noFill/>
        </p:spPr>
      </p:pic>
      <p:pic>
        <p:nvPicPr>
          <p:cNvPr id="1028" name="Picture 4" descr="C:\Users\User\Desktop\АМН\АТТЕСТАЦИЯ МОЯ\ФОТО для аттестации\IMG-20160929-WA0017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179512" y="548680"/>
            <a:ext cx="2952328" cy="1744934"/>
          </a:xfrm>
          <a:prstGeom prst="rect">
            <a:avLst/>
          </a:prstGeom>
          <a:noFill/>
        </p:spPr>
      </p:pic>
      <p:pic>
        <p:nvPicPr>
          <p:cNvPr id="1029" name="Picture 5" descr="C:\Users\User\Desktop\АМН\АТТЕСТАЦИЯ МОЯ\ФОТО для аттестации\IMG-20170531-WA0012.jp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6012160" y="2204864"/>
            <a:ext cx="3024336" cy="2088232"/>
          </a:xfrm>
          <a:prstGeom prst="rect">
            <a:avLst/>
          </a:prstGeom>
          <a:noFill/>
        </p:spPr>
      </p:pic>
      <p:pic>
        <p:nvPicPr>
          <p:cNvPr id="2" name="Picture 2" descr="C:\Users\User\Desktop\2018-11-09 1\1 001.bmp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3131840" y="513513"/>
            <a:ext cx="1512168" cy="2051391"/>
          </a:xfrm>
          <a:prstGeom prst="rect">
            <a:avLst/>
          </a:prstGeom>
          <a:noFill/>
        </p:spPr>
      </p:pic>
      <p:pic>
        <p:nvPicPr>
          <p:cNvPr id="3" name="Picture 3" descr="C:\Users\User\Desktop\2018-11-09 2\2 001.bmp"/>
          <p:cNvPicPr>
            <a:picLocks noChangeAspect="1" noChangeArrowheads="1"/>
          </p:cNvPicPr>
          <p:nvPr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4572000" y="476672"/>
            <a:ext cx="1440160" cy="2088232"/>
          </a:xfrm>
          <a:prstGeom prst="rect">
            <a:avLst/>
          </a:prstGeom>
          <a:noFill/>
        </p:spPr>
      </p:pic>
      <p:pic>
        <p:nvPicPr>
          <p:cNvPr id="6" name="Picture 4" descr="C:\Users\User\Desktop\2018-11-09 3\3 001.bmp"/>
          <p:cNvPicPr>
            <a:picLocks noChangeAspect="1" noChangeArrowheads="1"/>
          </p:cNvPicPr>
          <p:nvPr/>
        </p:nvPicPr>
        <p:blipFill>
          <a:blip r:embed="rId8" cstate="screen"/>
          <a:srcRect/>
          <a:stretch>
            <a:fillRect/>
          </a:stretch>
        </p:blipFill>
        <p:spPr bwMode="auto">
          <a:xfrm>
            <a:off x="4572000" y="2492896"/>
            <a:ext cx="1440160" cy="1872208"/>
          </a:xfrm>
          <a:prstGeom prst="rect">
            <a:avLst/>
          </a:prstGeom>
          <a:noFill/>
        </p:spPr>
      </p:pic>
      <p:pic>
        <p:nvPicPr>
          <p:cNvPr id="7" name="Picture 5" descr="C:\Users\User\Desktop\2018-11-09 5\5 001.bmp"/>
          <p:cNvPicPr>
            <a:picLocks noChangeAspect="1" noChangeArrowheads="1"/>
          </p:cNvPicPr>
          <p:nvPr/>
        </p:nvPicPr>
        <p:blipFill>
          <a:blip r:embed="rId9" cstate="screen"/>
          <a:srcRect/>
          <a:stretch>
            <a:fillRect/>
          </a:stretch>
        </p:blipFill>
        <p:spPr bwMode="auto">
          <a:xfrm>
            <a:off x="3131840" y="2492896"/>
            <a:ext cx="1440160" cy="1872208"/>
          </a:xfrm>
          <a:prstGeom prst="rect">
            <a:avLst/>
          </a:prstGeom>
          <a:noFill/>
        </p:spPr>
      </p:pic>
      <p:sp>
        <p:nvSpPr>
          <p:cNvPr id="13" name="Прямоугольная выноска 12"/>
          <p:cNvSpPr/>
          <p:nvPr/>
        </p:nvSpPr>
        <p:spPr>
          <a:xfrm>
            <a:off x="7452320" y="0"/>
            <a:ext cx="1584176" cy="720080"/>
          </a:xfrm>
          <a:prstGeom prst="wedgeRect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2060"/>
                </a:solidFill>
              </a:rPr>
              <a:t>Выпуск 2017 года</a:t>
            </a:r>
            <a:endParaRPr lang="ru-RU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Desktop\АМН\АТТЕСТАЦИЯ МОЯ\ФОТО для аттестации\IMG-20171121-WA0016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251520" y="548680"/>
            <a:ext cx="2804253" cy="2592288"/>
          </a:xfrm>
          <a:prstGeom prst="rect">
            <a:avLst/>
          </a:prstGeom>
          <a:noFill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6156176" y="404664"/>
            <a:ext cx="2758951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Лента лицом вниз 5"/>
          <p:cNvSpPr/>
          <p:nvPr/>
        </p:nvSpPr>
        <p:spPr>
          <a:xfrm>
            <a:off x="827584" y="6093296"/>
            <a:ext cx="7704856" cy="720080"/>
          </a:xfrm>
          <a:prstGeom prst="ribbon">
            <a:avLst/>
          </a:prstGeom>
          <a:solidFill>
            <a:srgbClr val="92D05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ВЫПУСК 2019 ГОДА</a:t>
            </a:r>
            <a:endParaRPr lang="ru-RU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3059832" y="332656"/>
            <a:ext cx="3096344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 descr="C:\Users\User\Desktop\АМН\АТТЕСТАЦИЯ МОЯ\ФОТО для аттестации\IMG-20180405-WA0027.jp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3059832" y="2780928"/>
            <a:ext cx="3096344" cy="2448272"/>
          </a:xfrm>
          <a:prstGeom prst="rect">
            <a:avLst/>
          </a:prstGeom>
          <a:noFill/>
        </p:spPr>
      </p:pic>
      <p:pic>
        <p:nvPicPr>
          <p:cNvPr id="2052" name="Picture 4" descr="C:\Users\User\Desktop\2018-11-09 6\6 001.bmp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 rot="20253602">
            <a:off x="369607" y="2851828"/>
            <a:ext cx="1572062" cy="2248399"/>
          </a:xfrm>
          <a:prstGeom prst="rect">
            <a:avLst/>
          </a:prstGeom>
          <a:noFill/>
        </p:spPr>
      </p:pic>
      <p:pic>
        <p:nvPicPr>
          <p:cNvPr id="2053" name="Picture 5" descr="C:\Users\User\Desktop\2018-11-09 7\7 001.bmp"/>
          <p:cNvPicPr>
            <a:picLocks noChangeAspect="1" noChangeArrowheads="1"/>
          </p:cNvPicPr>
          <p:nvPr/>
        </p:nvPicPr>
        <p:blipFill>
          <a:blip r:embed="rId7" cstate="screen"/>
          <a:srcRect/>
          <a:stretch>
            <a:fillRect/>
          </a:stretch>
        </p:blipFill>
        <p:spPr bwMode="auto">
          <a:xfrm rot="20078374">
            <a:off x="1671073" y="4086289"/>
            <a:ext cx="1483481" cy="1918761"/>
          </a:xfrm>
          <a:prstGeom prst="rect">
            <a:avLst/>
          </a:prstGeom>
          <a:noFill/>
        </p:spPr>
      </p:pic>
      <p:pic>
        <p:nvPicPr>
          <p:cNvPr id="2054" name="Picture 6" descr="C:\Users\User\Desktop\2018-11-09 9\9 001.bmp"/>
          <p:cNvPicPr>
            <a:picLocks noChangeAspect="1" noChangeArrowheads="1"/>
          </p:cNvPicPr>
          <p:nvPr/>
        </p:nvPicPr>
        <p:blipFill>
          <a:blip r:embed="rId8" cstate="screen"/>
          <a:srcRect/>
          <a:stretch>
            <a:fillRect/>
          </a:stretch>
        </p:blipFill>
        <p:spPr bwMode="auto">
          <a:xfrm rot="895480">
            <a:off x="6212328" y="2593793"/>
            <a:ext cx="1647812" cy="2329432"/>
          </a:xfrm>
          <a:prstGeom prst="rect">
            <a:avLst/>
          </a:prstGeom>
          <a:noFill/>
        </p:spPr>
      </p:pic>
      <p:pic>
        <p:nvPicPr>
          <p:cNvPr id="2055" name="Picture 7" descr="C:\Users\User\Desktop\2018-11-09 9\9 002.bmp"/>
          <p:cNvPicPr>
            <a:picLocks noChangeAspect="1" noChangeArrowheads="1"/>
          </p:cNvPicPr>
          <p:nvPr/>
        </p:nvPicPr>
        <p:blipFill>
          <a:blip r:embed="rId9" cstate="screen"/>
          <a:srcRect/>
          <a:stretch>
            <a:fillRect/>
          </a:stretch>
        </p:blipFill>
        <p:spPr bwMode="auto">
          <a:xfrm rot="1226354">
            <a:off x="7232741" y="4012665"/>
            <a:ext cx="1704200" cy="2348880"/>
          </a:xfrm>
          <a:prstGeom prst="rect">
            <a:avLst/>
          </a:prstGeom>
          <a:noFill/>
        </p:spPr>
      </p:pic>
      <p:pic>
        <p:nvPicPr>
          <p:cNvPr id="2056" name="Picture 8" descr="C:\Users\User\Desktop\2018-11-09 2\2 002.bmp"/>
          <p:cNvPicPr>
            <a:picLocks noChangeAspect="1" noChangeArrowheads="1"/>
          </p:cNvPicPr>
          <p:nvPr/>
        </p:nvPicPr>
        <p:blipFill>
          <a:blip r:embed="rId10" cstate="screen"/>
          <a:srcRect/>
          <a:stretch>
            <a:fillRect/>
          </a:stretch>
        </p:blipFill>
        <p:spPr bwMode="auto">
          <a:xfrm rot="19879657">
            <a:off x="371993" y="4875040"/>
            <a:ext cx="1413604" cy="191189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403648" y="142852"/>
            <a:ext cx="7139136" cy="785818"/>
          </a:xfrm>
        </p:spPr>
        <p:txBody>
          <a:bodyPr>
            <a:normAutofit/>
          </a:bodyPr>
          <a:lstStyle/>
          <a:p>
            <a:pPr algn="ctr"/>
            <a:r>
              <a:rPr lang="ru-RU" sz="2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Общественная жизнь  </a:t>
            </a:r>
            <a:br>
              <a:rPr lang="ru-RU" sz="2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межаттестационный</a:t>
            </a:r>
            <a:r>
              <a:rPr lang="ru-RU" sz="2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период</a:t>
            </a:r>
            <a:endParaRPr lang="ru-RU" sz="2200" dirty="0"/>
          </a:p>
        </p:txBody>
      </p:sp>
      <p:pic>
        <p:nvPicPr>
          <p:cNvPr id="3075" name="Picture 3" descr="C:\Users\User\Desktop\Данные мои\Ф\IMG-20181005-WA0045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4283968" y="3861048"/>
            <a:ext cx="3816424" cy="227464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4572000" y="6217567"/>
            <a:ext cx="374441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День учителя</a:t>
            </a:r>
            <a:endParaRPr lang="ru-RU" sz="1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6" name="Picture 4" descr="C:\Users\User\Desktop\Данные мои\Ф\IMG-20180915-WA0025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139952" y="1052736"/>
            <a:ext cx="3816424" cy="2592288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3995936" y="3553271"/>
            <a:ext cx="417646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Кросс наций</a:t>
            </a:r>
            <a:endParaRPr lang="ru-RU" sz="1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7" name="Picture 5" descr="C:\Users\User\Desktop\АМН\АТТЕСТАЦИЯ МОЯ\ФОТО для аттестации\IMG-20171006-WA0067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1187624" y="908720"/>
            <a:ext cx="2724690" cy="3096344"/>
          </a:xfrm>
          <a:prstGeom prst="rect">
            <a:avLst/>
          </a:prstGeom>
          <a:noFill/>
        </p:spPr>
      </p:pic>
      <p:pic>
        <p:nvPicPr>
          <p:cNvPr id="2050" name="Picture 2" descr="C:\Users\User\Desktop\АМН\IMG-20181027-WA0037.jp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611560" y="4005064"/>
            <a:ext cx="3663052" cy="2060467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611560" y="6093296"/>
            <a:ext cx="374441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Фотоконкурс «Комсомольская юность моя»</a:t>
            </a:r>
            <a:endParaRPr lang="ru-RU" sz="1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0" y="0"/>
            <a:ext cx="1447800" cy="158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7696200" y="5276850"/>
            <a:ext cx="1447800" cy="158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4499992" y="3284984"/>
            <a:ext cx="4464496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8370" name="Picture 2" descr="C:\Users\User\Desktop\АМН\IMG-20181029-WA0075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499992" y="404664"/>
            <a:ext cx="4392488" cy="2880320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4716016" y="6074132"/>
            <a:ext cx="41764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Участие в выставке «Комсомольская юность моя», приуроченной к 100-летию ВЛКСМ </a:t>
            </a:r>
            <a:endParaRPr lang="ru-RU" sz="1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4" cstate="screen"/>
          <a:srcRect t="33419"/>
          <a:stretch>
            <a:fillRect/>
          </a:stretch>
        </p:blipFill>
        <p:spPr bwMode="auto">
          <a:xfrm>
            <a:off x="179512" y="404664"/>
            <a:ext cx="4320480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Прямоугольник 13"/>
          <p:cNvSpPr/>
          <p:nvPr/>
        </p:nvSpPr>
        <p:spPr>
          <a:xfrm>
            <a:off x="350168" y="6145559"/>
            <a:ext cx="400580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Участие в конкурсе «Лучшая осенняя заготовка»</a:t>
            </a:r>
            <a:endParaRPr lang="ru-RU" sz="1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User\Desktop\АМН\IMG-20181029-WA0037.jpg"/>
          <p:cNvPicPr>
            <a:picLocks noChangeAspect="1" noChangeArrowheads="1"/>
          </p:cNvPicPr>
          <p:nvPr/>
        </p:nvPicPr>
        <p:blipFill>
          <a:blip r:embed="rId5" cstate="screen"/>
          <a:srcRect r="13082"/>
          <a:stretch>
            <a:fillRect/>
          </a:stretch>
        </p:blipFill>
        <p:spPr bwMode="auto">
          <a:xfrm>
            <a:off x="179512" y="3284984"/>
            <a:ext cx="4320480" cy="2664296"/>
          </a:xfrm>
          <a:prstGeom prst="rect">
            <a:avLst/>
          </a:prstGeom>
          <a:noFill/>
        </p:spPr>
      </p:pic>
      <p:pic>
        <p:nvPicPr>
          <p:cNvPr id="2" name="Picture 2" descr="\\sekretar\Обменник\404 кабинет\Документы с 404\рамки. уголки, грамоты\Stuff\01.bmp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0" y="5013176"/>
            <a:ext cx="1206401" cy="95171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323528" y="116632"/>
            <a:ext cx="8568952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Участие в спортивных мероприятиях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5" name="Picture 2" descr="C:\Users\User\Desktop\2018-11-09 8\8 001.bmp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2915816" y="908720"/>
            <a:ext cx="2893976" cy="3919117"/>
          </a:xfrm>
          <a:prstGeom prst="rect">
            <a:avLst/>
          </a:prstGeom>
          <a:noFill/>
        </p:spPr>
      </p:pic>
      <p:pic>
        <p:nvPicPr>
          <p:cNvPr id="1026" name="Picture 2" descr="\\sekretar\Обменник\404 кабинет\Документы с 404\рамки. уголки, грамоты\Stuff\08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6084168" y="1196752"/>
            <a:ext cx="2506611" cy="3199830"/>
          </a:xfrm>
          <a:prstGeom prst="rect">
            <a:avLst/>
          </a:prstGeom>
          <a:noFill/>
        </p:spPr>
      </p:pic>
      <p:pic>
        <p:nvPicPr>
          <p:cNvPr id="1028" name="Picture 4" descr="ÐÐ°ÑÑÐ¸Ð½ÐºÐ¸ Ð¿Ð¾ Ð·Ð°Ð¿ÑÐ¾ÑÑ ÑÐ°ÑÐºÐ¸ ÐºÐ°ÑÑÐ¸Ð½Ð°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251520" y="2132856"/>
            <a:ext cx="2469568" cy="1753393"/>
          </a:xfrm>
          <a:prstGeom prst="rect">
            <a:avLst/>
          </a:prstGeom>
          <a:noFill/>
        </p:spPr>
      </p:pic>
      <p:sp>
        <p:nvSpPr>
          <p:cNvPr id="7" name="Горизонтальный свиток 6"/>
          <p:cNvSpPr/>
          <p:nvPr/>
        </p:nvSpPr>
        <p:spPr>
          <a:xfrm>
            <a:off x="1403648" y="5157192"/>
            <a:ext cx="6264696" cy="1296144"/>
          </a:xfrm>
          <a:prstGeom prst="horizontalScroll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II 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место по шашкам на Спартакиаде среди работников ГБПОУ РС (Я) «Якутский сельскохозяйственный техникум» (2015 г.)</a:t>
            </a:r>
            <a:endParaRPr lang="ru-RU" sz="28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>
            <a:normAutofit/>
          </a:bodyPr>
          <a:lstStyle/>
          <a:p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 Результаты учебной деятельности по итогам мониторинга ПОО (профессиональный цикл)</a:t>
            </a:r>
            <a:endParaRPr lang="ru-RU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361" name="Rectangle 1"/>
          <p:cNvSpPr>
            <a:spLocks noChangeArrowheads="1"/>
          </p:cNvSpPr>
          <p:nvPr/>
        </p:nvSpPr>
        <p:spPr bwMode="auto">
          <a:xfrm>
            <a:off x="323528" y="4684491"/>
            <a:ext cx="8568952" cy="2092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indent="457200" algn="just"/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Аммосова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М. Н. является одним из ведущих преподавателей цикла экономико-правовых специальностей.</a:t>
            </a:r>
          </a:p>
          <a:p>
            <a:pPr indent="457200" algn="just"/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Богатый производственный опыт позволяет ей на высоком профессиональном уровне проводить занятия, которые отличаются организацией учебной деятельности студентов. Создаваемая на занятии атмосфера доброжелательности, педагогической требовательности и взаимопомощи способствует формированию позитивной мотивации студентов к прочному освоению учебного материала.</a:t>
            </a:r>
          </a:p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2" descr="C:\Users\User\Desktop\АТТЕСТАЦИЯ МОЯ\ФОТО для аттестации\IMG-20160406-WA00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1052736"/>
            <a:ext cx="5112568" cy="3240360"/>
          </a:xfrm>
          <a:prstGeom prst="rect">
            <a:avLst/>
          </a:prstGeom>
          <a:noFill/>
        </p:spPr>
      </p:pic>
      <p:pic>
        <p:nvPicPr>
          <p:cNvPr id="8195" name="Picture 3" descr="C:\Program Files\Microsoft Office\MEDIA\CAGCAT10\j0157995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-1059363" y="2363619"/>
            <a:ext cx="3672408" cy="762610"/>
          </a:xfrm>
          <a:prstGeom prst="rect">
            <a:avLst/>
          </a:prstGeom>
          <a:noFill/>
        </p:spPr>
      </p:pic>
      <p:pic>
        <p:nvPicPr>
          <p:cNvPr id="7" name="Picture 3" descr="C:\Program Files\Microsoft Office\MEDIA\CAGCAT10\j0157995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6213445" y="2363619"/>
            <a:ext cx="3672408" cy="76261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792088"/>
          </a:xfrm>
        </p:spPr>
        <p:txBody>
          <a:bodyPr>
            <a:normAutofit fontScale="90000"/>
          </a:bodyPr>
          <a:lstStyle/>
          <a:p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 Результаты учебной деятельности по итогам мониторинга ПОО (профессиональный цикл) (% качества</a:t>
            </a: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для специальности Экономика и бухгалтерский учет (по отраслям)</a:t>
            </a:r>
            <a:endParaRPr lang="ru-RU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Диаграмма 4"/>
          <p:cNvGraphicFramePr/>
          <p:nvPr/>
        </p:nvGraphicFramePr>
        <p:xfrm>
          <a:off x="179512" y="1196752"/>
          <a:ext cx="4392488" cy="26711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Диаграмма 5"/>
          <p:cNvGraphicFramePr/>
          <p:nvPr/>
        </p:nvGraphicFramePr>
        <p:xfrm>
          <a:off x="4716016" y="1124744"/>
          <a:ext cx="4176464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Диаграмма 6"/>
          <p:cNvGraphicFramePr/>
          <p:nvPr/>
        </p:nvGraphicFramePr>
        <p:xfrm>
          <a:off x="755576" y="378904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51202" name="Picture 2" descr="ÐÐ°ÑÑÐ¸Ð½ÐºÐ¸ Ð¿Ð¾ Ð·Ð°Ð¿ÑÐ¾ÑÑ ÐºÐ°ÑÑÐ¸Ð½ÐºÐ¸ ÑÐµÐ¼Ñ Ð±ÑÑÐ³Ð°Ð»ÑÐµÑÑÐºÐ¸Ð¹ ÑÑÐµÑ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6372200" y="4509120"/>
            <a:ext cx="2191843" cy="15841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792088"/>
          </a:xfrm>
        </p:spPr>
        <p:txBody>
          <a:bodyPr>
            <a:normAutofit fontScale="90000"/>
          </a:bodyPr>
          <a:lstStyle/>
          <a:p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 Результаты учебной деятельности по итогам мониторинга ПОО (профессиональный цикл) (средний балл</a:t>
            </a: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для специальности Экономика и бухгалтерский учет (по отраслям)</a:t>
            </a:r>
            <a:endParaRPr lang="ru-RU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Диаграмма 2"/>
          <p:cNvGraphicFramePr/>
          <p:nvPr/>
        </p:nvGraphicFramePr>
        <p:xfrm>
          <a:off x="323528" y="1196752"/>
          <a:ext cx="4248472" cy="23042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Диаграмма 4"/>
          <p:cNvGraphicFramePr/>
          <p:nvPr/>
        </p:nvGraphicFramePr>
        <p:xfrm>
          <a:off x="4211960" y="1124744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Диаграмма 5"/>
          <p:cNvGraphicFramePr/>
          <p:nvPr/>
        </p:nvGraphicFramePr>
        <p:xfrm>
          <a:off x="827584" y="3789040"/>
          <a:ext cx="4499992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6156176" y="4293096"/>
            <a:ext cx="2195736" cy="17840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792088"/>
          </a:xfrm>
        </p:spPr>
        <p:txBody>
          <a:bodyPr>
            <a:normAutofit fontScale="90000"/>
          </a:bodyPr>
          <a:lstStyle/>
          <a:p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 Результаты учебной деятельности по итогам мониторинга ПОО (профессиональный цикл) (% качества</a:t>
            </a: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для специальности Экономика и бухгалтерский учет (по отраслям)</a:t>
            </a:r>
            <a:endParaRPr lang="ru-RU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Диаграмма 4"/>
          <p:cNvGraphicFramePr/>
          <p:nvPr/>
        </p:nvGraphicFramePr>
        <p:xfrm>
          <a:off x="179512" y="1052736"/>
          <a:ext cx="4392488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Диаграмма 5"/>
          <p:cNvGraphicFramePr/>
          <p:nvPr/>
        </p:nvGraphicFramePr>
        <p:xfrm>
          <a:off x="4427984" y="1124744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Диаграмма 6"/>
          <p:cNvGraphicFramePr/>
          <p:nvPr/>
        </p:nvGraphicFramePr>
        <p:xfrm>
          <a:off x="3851920" y="3933056"/>
          <a:ext cx="4608512" cy="26711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8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4365104"/>
            <a:ext cx="2543175" cy="18002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3922</TotalTime>
  <Words>3272</Words>
  <Application>Microsoft Office PowerPoint</Application>
  <PresentationFormat>Экран (4:3)</PresentationFormat>
  <Paragraphs>391</Paragraphs>
  <Slides>57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57</vt:i4>
      </vt:variant>
    </vt:vector>
  </HeadingPairs>
  <TitlesOfParts>
    <vt:vector size="58" baseType="lpstr">
      <vt:lpstr>Тема Office</vt:lpstr>
      <vt:lpstr>Слайд 1</vt:lpstr>
      <vt:lpstr>Слайд 2</vt:lpstr>
      <vt:lpstr>1. Результаты повышения квалификации  по профилю педагогической деятельности</vt:lpstr>
      <vt:lpstr>Слайд 4</vt:lpstr>
      <vt:lpstr>Cеминар «Развитие профессиональных компетенций участников образовательного процесса как условие повышения качества образования», в рамках деятельности УМО в СПО РС (Я) по укрупненным группам специальностей 38.00.00 «Экономика и управление» (Сертификат слушателя, 12 декабря 2017 г.)</vt:lpstr>
      <vt:lpstr>2. Результаты учебной деятельности по итогам мониторинга ПОО (профессиональный цикл)</vt:lpstr>
      <vt:lpstr>2. Результаты учебной деятельности по итогам мониторинга ПОО (профессиональный цикл) (% качества)  для специальности Экономика и бухгалтерский учет (по отраслям)</vt:lpstr>
      <vt:lpstr>2. Результаты учебной деятельности по итогам мониторинга ПОО (профессиональный цикл) (средний балл)  для специальности Экономика и бухгалтерский учет (по отраслям)</vt:lpstr>
      <vt:lpstr>2. Результаты учебной деятельности по итогам мониторинга ПОО (профессиональный цикл) (% качества)  для специальности Экономика и бухгалтерский учет (по отраслям)</vt:lpstr>
      <vt:lpstr>2. Результаты учебной деятельности по итогам мониторинга ПОО (профессиональный цикл) (средний балл)  для специальности Экономика и бухгалтерский учет (по отраслям)</vt:lpstr>
      <vt:lpstr>Слайд 11</vt:lpstr>
      <vt:lpstr>Слайд 12</vt:lpstr>
      <vt:lpstr>Слайд 13</vt:lpstr>
      <vt:lpstr>Слайд 14</vt:lpstr>
      <vt:lpstr>Результаты участия в олимпиаде СКБ «Контур»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5. Результаты использования новых образовательных технологий</vt:lpstr>
      <vt:lpstr>Слайд 29</vt:lpstr>
      <vt:lpstr>6. Эффективность работы по программно-методическому сопровождению образовательного процесса</vt:lpstr>
      <vt:lpstr>Слайд 31</vt:lpstr>
      <vt:lpstr>Слайд 32</vt:lpstr>
      <vt:lpstr>Слайд 33</vt:lpstr>
      <vt:lpstr>Слайд 34</vt:lpstr>
      <vt:lpstr>Слайд 35</vt:lpstr>
      <vt:lpstr>Слайд 36</vt:lpstr>
      <vt:lpstr>7. Обобщение и распространение в педагогических коллективах опыта практических результатов своей профессиональной деятельности</vt:lpstr>
      <vt:lpstr>Слайд 38</vt:lpstr>
      <vt:lpstr>Слайд 39</vt:lpstr>
      <vt:lpstr>Слайд 40</vt:lpstr>
      <vt:lpstr>Слайд 41</vt:lpstr>
      <vt:lpstr>Слайд 42</vt:lpstr>
      <vt:lpstr>8. Результаты участия и продуктивность  методической деятельности преподавателя</vt:lpstr>
      <vt:lpstr>Слайд 44</vt:lpstr>
      <vt:lpstr>Слайд 45</vt:lpstr>
      <vt:lpstr>Слайд 46</vt:lpstr>
      <vt:lpstr>Слайд 47</vt:lpstr>
      <vt:lpstr>Слайд 48</vt:lpstr>
      <vt:lpstr>Слайд 49</vt:lpstr>
      <vt:lpstr>9. Результаты участия в конкурсах (выставках) профессионального мастерства</vt:lpstr>
      <vt:lpstr>10. Поощрения за профессиональную деятельность</vt:lpstr>
      <vt:lpstr>Почетная грамота Министерство образования и науки Республики Саха (Якутия)</vt:lpstr>
      <vt:lpstr> Воспитательная деятельность в качестве куратора  </vt:lpstr>
      <vt:lpstr>Слайд 54</vt:lpstr>
      <vt:lpstr>Общественная жизнь   в межаттестационный период</vt:lpstr>
      <vt:lpstr>Слайд 56</vt:lpstr>
      <vt:lpstr>Слайд 57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450</cp:revision>
  <dcterms:created xsi:type="dcterms:W3CDTF">2018-09-19T11:56:28Z</dcterms:created>
  <dcterms:modified xsi:type="dcterms:W3CDTF">2018-11-30T07:30:37Z</dcterms:modified>
</cp:coreProperties>
</file>