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5" r:id="rId9"/>
    <p:sldId id="263" r:id="rId10"/>
    <p:sldId id="264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5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0FEF52CE-33C2-4124-9D92-31D79043C902}" type="datetimeFigureOut">
              <a:rPr lang="ru-RU" smtClean="0"/>
              <a:pPr/>
              <a:t>07.12.2021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D3090E5-3F3F-4852-BB9E-CDA1823BF6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F52CE-33C2-4124-9D92-31D79043C902}" type="datetimeFigureOut">
              <a:rPr lang="ru-RU" smtClean="0"/>
              <a:pPr/>
              <a:t>07.12.2021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090E5-3F3F-4852-BB9E-CDA1823BF6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F52CE-33C2-4124-9D92-31D79043C902}" type="datetimeFigureOut">
              <a:rPr lang="ru-RU" smtClean="0"/>
              <a:pPr/>
              <a:t>07.12.2021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090E5-3F3F-4852-BB9E-CDA1823BF6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F52CE-33C2-4124-9D92-31D79043C902}" type="datetimeFigureOut">
              <a:rPr lang="ru-RU" smtClean="0"/>
              <a:pPr/>
              <a:t>07.12.2021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090E5-3F3F-4852-BB9E-CDA1823BF6F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F52CE-33C2-4124-9D92-31D79043C902}" type="datetimeFigureOut">
              <a:rPr lang="ru-RU" smtClean="0"/>
              <a:pPr/>
              <a:t>07.12.2021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090E5-3F3F-4852-BB9E-CDA1823BF6F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F52CE-33C2-4124-9D92-31D79043C902}" type="datetimeFigureOut">
              <a:rPr lang="ru-RU" smtClean="0"/>
              <a:pPr/>
              <a:t>07.12.2021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090E5-3F3F-4852-BB9E-CDA1823BF6F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F52CE-33C2-4124-9D92-31D79043C902}" type="datetimeFigureOut">
              <a:rPr lang="ru-RU" smtClean="0"/>
              <a:pPr/>
              <a:t>07.12.2021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090E5-3F3F-4852-BB9E-CDA1823BF6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F52CE-33C2-4124-9D92-31D79043C902}" type="datetimeFigureOut">
              <a:rPr lang="ru-RU" smtClean="0"/>
              <a:pPr/>
              <a:t>07.12.2021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090E5-3F3F-4852-BB9E-CDA1823BF6F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F52CE-33C2-4124-9D92-31D79043C902}" type="datetimeFigureOut">
              <a:rPr lang="ru-RU" smtClean="0"/>
              <a:pPr/>
              <a:t>07.12.2021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090E5-3F3F-4852-BB9E-CDA1823BF6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0FEF52CE-33C2-4124-9D92-31D79043C902}" type="datetimeFigureOut">
              <a:rPr lang="ru-RU" smtClean="0"/>
              <a:pPr/>
              <a:t>07.12.2021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090E5-3F3F-4852-BB9E-CDA1823BF6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0FEF52CE-33C2-4124-9D92-31D79043C902}" type="datetimeFigureOut">
              <a:rPr lang="ru-RU" smtClean="0"/>
              <a:pPr/>
              <a:t>07.12.2021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D3090E5-3F3F-4852-BB9E-CDA1823BF6F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0FEF52CE-33C2-4124-9D92-31D79043C902}" type="datetimeFigureOut">
              <a:rPr lang="ru-RU" smtClean="0"/>
              <a:pPr/>
              <a:t>07.12.2021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5D3090E5-3F3F-4852-BB9E-CDA1823BF6F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86116" y="785795"/>
            <a:ext cx="5500726" cy="2796568"/>
          </a:xfrm>
        </p:spPr>
        <p:txBody>
          <a:bodyPr>
            <a:normAutofit/>
          </a:bodyPr>
          <a:lstStyle/>
          <a:p>
            <a:pPr algn="ctr"/>
            <a:r>
              <a:rPr lang="ru-RU" sz="4400" dirty="0" smtClean="0">
                <a:latin typeface="Franklin Gothic Heavy" pitchFamily="34" charset="0"/>
              </a:rPr>
              <a:t>Винокурова </a:t>
            </a:r>
            <a:br>
              <a:rPr lang="ru-RU" sz="4400" dirty="0" smtClean="0">
                <a:latin typeface="Franklin Gothic Heavy" pitchFamily="34" charset="0"/>
              </a:rPr>
            </a:br>
            <a:r>
              <a:rPr lang="ru-RU" sz="4400" dirty="0" err="1" smtClean="0">
                <a:latin typeface="Franklin Gothic Heavy" pitchFamily="34" charset="0"/>
              </a:rPr>
              <a:t>Анисья</a:t>
            </a:r>
            <a:r>
              <a:rPr lang="ru-RU" sz="4400" dirty="0" smtClean="0">
                <a:latin typeface="Franklin Gothic Heavy" pitchFamily="34" charset="0"/>
              </a:rPr>
              <a:t> Романовна</a:t>
            </a:r>
            <a:endParaRPr lang="ru-RU" sz="4400" dirty="0">
              <a:latin typeface="Franklin Gothic Heavy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357554" y="3611607"/>
            <a:ext cx="5100646" cy="1199704"/>
          </a:xfrm>
        </p:spPr>
        <p:txBody>
          <a:bodyPr/>
          <a:lstStyle/>
          <a:p>
            <a:pPr algn="ctr"/>
            <a:r>
              <a:rPr lang="ru-RU" b="1" dirty="0" smtClean="0"/>
              <a:t>Преподаватель </a:t>
            </a:r>
          </a:p>
          <a:p>
            <a:pPr algn="ctr"/>
            <a:r>
              <a:rPr lang="ru-RU" b="1" dirty="0" smtClean="0"/>
              <a:t>ГБПОУ РС(Я) «ЯСХТ»</a:t>
            </a:r>
            <a:endParaRPr lang="ru-RU" b="1" dirty="0"/>
          </a:p>
        </p:txBody>
      </p:sp>
      <p:pic>
        <p:nvPicPr>
          <p:cNvPr id="4" name="Рисунок 3" descr="Винокурова Анисья Романовн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2910" y="857232"/>
            <a:ext cx="2571769" cy="3857653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Результаты участия обучающихся в выставках, конкурсах, олимпиадах, конференциях, соревнованиях</a:t>
            </a:r>
            <a:endParaRPr lang="ru-RU" sz="2000" dirty="0"/>
          </a:p>
        </p:txBody>
      </p:sp>
      <p:pic>
        <p:nvPicPr>
          <p:cNvPr id="21506" name="Picture 2" descr="C:\Users\user\Downloads\WhatsApp Image 2021-12-01 at 09.41.18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2285992"/>
            <a:ext cx="2714644" cy="3906332"/>
          </a:xfrm>
          <a:prstGeom prst="rect">
            <a:avLst/>
          </a:prstGeom>
          <a:noFill/>
        </p:spPr>
      </p:pic>
      <p:pic>
        <p:nvPicPr>
          <p:cNvPr id="21507" name="Picture 3" descr="C:\Users\user\Downloads\WhatsApp Image 2021-12-01 at 09.42.38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2214554"/>
            <a:ext cx="2786082" cy="3973023"/>
          </a:xfrm>
          <a:prstGeom prst="rect">
            <a:avLst/>
          </a:prstGeom>
          <a:noFill/>
        </p:spPr>
      </p:pic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285720" y="1285861"/>
            <a:ext cx="885828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2021г.-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СлепцоваСаргылана Карловна, студент 2 курса по специальности «Землеустройство», 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диплом 1 степени НПК « Шаг в будущую профессию», ГБПОУ РС(Я) «ЯСХТ»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;</a:t>
            </a:r>
            <a:endParaRPr kumimoji="0" lang="ru-RU" sz="1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2021г.-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Крылова Марина Александровна студент 2 курса по специальности «Землеустройство», 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диплом 1 степени НПК « Шаг в будущую профессию», ГБПОУ РС(Я) «ЯСХТ»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;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500034" y="1500173"/>
            <a:ext cx="8072494" cy="428629"/>
          </a:xfrm>
        </p:spPr>
        <p:txBody>
          <a:bodyPr>
            <a:normAutofit/>
          </a:bodyPr>
          <a:lstStyle/>
          <a:p>
            <a:pPr marL="452628" indent="-342900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1. Создание видео-уроков в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Youtube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1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i="1" dirty="0" smtClean="0">
                <a:latin typeface="Times New Roman" pitchFamily="18" charset="0"/>
                <a:cs typeface="Times New Roman" pitchFamily="18" charset="0"/>
              </a:rPr>
              <a:t>Результатами применения новых образовательных технологий являются: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3554" name="Picture 2" descr="C:\Users\user\Downloads\WhatsApp Image 2021-12-01 at 10.08.20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071678"/>
            <a:ext cx="2844265" cy="3214710"/>
          </a:xfrm>
          <a:prstGeom prst="rect">
            <a:avLst/>
          </a:prstGeom>
          <a:noFill/>
        </p:spPr>
      </p:pic>
      <p:sp>
        <p:nvSpPr>
          <p:cNvPr id="23556" name="AutoShape 4" descr="blob:https://web.whatsapp.com/f3a04396-d4fe-41f3-9bb6-9f015304b34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3557" name="Picture 5" descr="C:\Users\user\Downloads\WhatsApp Image 2021-12-01 at 10.14.59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29322" y="2071678"/>
            <a:ext cx="2618026" cy="4301674"/>
          </a:xfrm>
          <a:prstGeom prst="rect">
            <a:avLst/>
          </a:prstGeom>
          <a:noFill/>
        </p:spPr>
      </p:pic>
      <p:pic>
        <p:nvPicPr>
          <p:cNvPr id="23558" name="Picture 6" descr="C:\Users\user\Downloads\WhatsApp Image 2021-12-01 at 10.35.10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57554" y="2143115"/>
            <a:ext cx="2268715" cy="428628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500042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i="1" dirty="0" smtClean="0">
                <a:latin typeface="Times New Roman" pitchFamily="18" charset="0"/>
                <a:cs typeface="Times New Roman" pitchFamily="18" charset="0"/>
              </a:rPr>
              <a:t>Результатами применения новых образовательных технологий являются: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/>
          <a:srcRect l="5000" t="5438" r="1000" b="6020"/>
          <a:stretch>
            <a:fillRect/>
          </a:stretch>
        </p:blipFill>
        <p:spPr bwMode="auto">
          <a:xfrm>
            <a:off x="357158" y="1500174"/>
            <a:ext cx="4857784" cy="2583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 flipH="1">
            <a:off x="5072034" y="1785926"/>
            <a:ext cx="342905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2.Создание ЭУМК по отдельным предметам в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Google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Moodle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3. Использования  тестовой формы контроля знаний с использованием 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Googleforms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Moodle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3"/>
          <a:srcRect l="3309" t="3906" r="1286" b="6250"/>
          <a:stretch>
            <a:fillRect/>
          </a:stretch>
        </p:blipFill>
        <p:spPr bwMode="auto">
          <a:xfrm>
            <a:off x="3857620" y="4000504"/>
            <a:ext cx="4701725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100" i="1" dirty="0" smtClean="0">
                <a:latin typeface="Times New Roman" pitchFamily="18" charset="0"/>
                <a:cs typeface="Times New Roman" pitchFamily="18" charset="0"/>
              </a:rPr>
              <a:t>Результатами применения новых образовательных технологий являются: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25602" name="AutoShape 2" descr="blob:https://web.whatsapp.com/643ed43c-9e51-480a-8dd3-dd988b4f1d4b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2"/>
          <a:srcRect l="44118" t="18554" r="40441" b="24805"/>
          <a:stretch>
            <a:fillRect/>
          </a:stretch>
        </p:blipFill>
        <p:spPr bwMode="auto">
          <a:xfrm>
            <a:off x="428596" y="1714488"/>
            <a:ext cx="2071702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3"/>
          <a:srcRect l="5000" t="4427" r="-1" b="7031"/>
          <a:stretch>
            <a:fillRect/>
          </a:stretch>
        </p:blipFill>
        <p:spPr bwMode="auto">
          <a:xfrm>
            <a:off x="2534432" y="2500306"/>
            <a:ext cx="6609568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2786050" y="1428736"/>
            <a:ext cx="592935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4. Использование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ZOOM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при дистанционном обучении;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5. Заполнение и ведение электронного журнала в системе «Сетевой город».</a:t>
            </a:r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28596" y="1000108"/>
            <a:ext cx="8258204" cy="5857892"/>
          </a:xfrm>
        </p:spPr>
        <p:txBody>
          <a:bodyPr>
            <a:normAutofit fontScale="40000" lnSpcReduction="20000"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Разработка открытого урока по теме «Прямая геодезическая задача» МДК 01.02 Камеральная обработка результатов полевых измерений по специальности 21.02.04 Землеустройство, протокол ЦК ЗПС №2 от 21.10.21г. </a:t>
            </a:r>
          </a:p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Методические указания по выполнению 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кейс-заданий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квалификационного экзамена по ПМ. 02 Проектирование, организация и устройство территорий различного назначения по специальности 21.02.04 Землеустройство, Протокол ЦК ЗС №3 от 05.11.19г.</a:t>
            </a:r>
          </a:p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Методические указания к выполнению практической работы №1 Камеральная обработка результатов теодолитной съемки по МДК.01.02  Камеральная обработка результатов полевых работ по специальности 21.02.04 Землеустройство, Протокол ЦК ЗС №1 от 17.09.2020г.</a:t>
            </a:r>
          </a:p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Методические указания по выполнению учебной  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практикипо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МДК. 01.01 Технология производства полевых геодезических работ ПМ 01. Проведение проектно-изыскательских работ для целей землеустройства и кадастра21.02.04 Землеустройство. Протокол ЦК ЗС №1 от 21.09.2017г.</a:t>
            </a:r>
          </a:p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Методические указания по выполнению учебной  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практикипо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МДК. 01.02 Камеральная обработка результатов полевых измерений ПМ 01. Проведение проектно-изыскательских работ для целей землеустройства и кадастра21.02.04 Землеустройство. Протокол ЦК ЗС №1 от 21.09.2017г.</a:t>
            </a:r>
          </a:p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Методические указания по выполнению УЧЕБНОЙ  ПРАКТИКИ МДК. 02.02 Разработка и анализ проектов межхозяйственного и внутрихозяйственного землеустройства ПМ. 02. Проектирование, организация и устройство территорий различного назначения21.02.04 Землеустройство. Протокол ЦК ЗС № 1 от 06.09.2019г.</a:t>
            </a:r>
          </a:p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Методические указания по выполнению УЧЕБНОЙ  ПРАКТИКИМДК. 02.03 Организация и технология производства землеустроительных работ ПМ. 02. Проектирование, организация и устройство территорий различного назначения21.02.04 Землеустройство. Протокол ЦК ЗС № 1 от 06.09.2019г.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57158" y="0"/>
            <a:ext cx="8501122" cy="71435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Эффективность работы по программно-методическому сопровождению образовательного процесса</a:t>
            </a:r>
            <a:endParaRPr lang="ru-RU" sz="27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Обобщение и распространение в педагогических коллективах опыта практических результатов своей профессиональной деятельности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2"/>
          <a:srcRect l="37950" t="20363" r="34725" b="18145"/>
          <a:stretch>
            <a:fillRect/>
          </a:stretch>
        </p:blipFill>
        <p:spPr bwMode="auto">
          <a:xfrm>
            <a:off x="6000760" y="3000372"/>
            <a:ext cx="2698248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3"/>
          <a:srcRect l="37316" t="15820" r="32904" b="13867"/>
          <a:stretch>
            <a:fillRect/>
          </a:stretch>
        </p:blipFill>
        <p:spPr bwMode="auto">
          <a:xfrm>
            <a:off x="3143240" y="1785926"/>
            <a:ext cx="3000396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 l="40257" t="19531" r="36581" b="20898"/>
          <a:stretch>
            <a:fillRect/>
          </a:stretch>
        </p:blipFill>
        <p:spPr bwMode="auto">
          <a:xfrm>
            <a:off x="357158" y="1142984"/>
            <a:ext cx="2786082" cy="40464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Обобщение и распространение в педагогических коллективах опыта практических результатов своей профессиональной деятельности</a:t>
            </a:r>
            <a:endParaRPr lang="ru-RU" sz="24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 l="38051" t="20508" r="35478" b="17969"/>
          <a:stretch>
            <a:fillRect/>
          </a:stretch>
        </p:blipFill>
        <p:spPr bwMode="auto">
          <a:xfrm rot="16200000">
            <a:off x="3665419" y="3264013"/>
            <a:ext cx="2884735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/>
          <a:srcRect l="38068" t="21129" r="35227" b="18501"/>
          <a:stretch>
            <a:fillRect/>
          </a:stretch>
        </p:blipFill>
        <p:spPr bwMode="auto">
          <a:xfrm>
            <a:off x="428596" y="1428736"/>
            <a:ext cx="3357586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4"/>
          <a:srcRect l="40625" t="24609" r="37316" b="22656"/>
          <a:stretch>
            <a:fillRect/>
          </a:stretch>
        </p:blipFill>
        <p:spPr bwMode="auto">
          <a:xfrm rot="16200000">
            <a:off x="5761444" y="882236"/>
            <a:ext cx="2714644" cy="3664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Обобщение и распространение в педагогических коллективах опыта практических результатов своей профессиональной деятельности</a:t>
            </a:r>
            <a:endParaRPr lang="ru-RU" sz="2400" dirty="0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/>
          <a:srcRect l="43567" t="26367" r="40992" b="24804"/>
          <a:stretch>
            <a:fillRect/>
          </a:stretch>
        </p:blipFill>
        <p:spPr bwMode="auto">
          <a:xfrm rot="16200000">
            <a:off x="1071538" y="928670"/>
            <a:ext cx="2000264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3"/>
          <a:srcRect l="35662" t="12890" r="31801" b="10937"/>
          <a:stretch>
            <a:fillRect/>
          </a:stretch>
        </p:blipFill>
        <p:spPr bwMode="auto">
          <a:xfrm>
            <a:off x="4643438" y="1449320"/>
            <a:ext cx="3929090" cy="51943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4"/>
          <a:srcRect l="41176" t="23633" r="37868" b="23633"/>
          <a:stretch>
            <a:fillRect/>
          </a:stretch>
        </p:blipFill>
        <p:spPr bwMode="auto">
          <a:xfrm rot="16200000">
            <a:off x="1214414" y="3143248"/>
            <a:ext cx="2714644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481328"/>
            <a:ext cx="8258204" cy="4805192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endParaRPr lang="ru-RU" sz="29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900" b="1" dirty="0" smtClean="0">
                <a:latin typeface="Times New Roman" pitchFamily="18" charset="0"/>
                <a:cs typeface="Times New Roman" pitchFamily="18" charset="0"/>
              </a:rPr>
              <a:t>В межаттестационный период опубликованы следующие работы и статьи </a:t>
            </a:r>
            <a:endParaRPr lang="ru-RU" sz="29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900" b="1" dirty="0" smtClean="0">
                <a:latin typeface="Times New Roman" pitchFamily="18" charset="0"/>
                <a:cs typeface="Times New Roman" pitchFamily="18" charset="0"/>
              </a:rPr>
              <a:t>2020 г.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«Создание кейса для проверки освоенных компетенций по профессиональному модулю», электронный сборник статей 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 республиканского заочного конкурса методических разработок среди педагогических работников организаций СПО «Педагогические идеи»;</a:t>
            </a:r>
          </a:p>
          <a:p>
            <a:r>
              <a:rPr lang="ru-RU" sz="2900" b="1" dirty="0" smtClean="0">
                <a:latin typeface="Times New Roman" pitchFamily="18" charset="0"/>
                <a:cs typeface="Times New Roman" pitchFamily="18" charset="0"/>
              </a:rPr>
              <a:t>2020г.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 –«Технология определения </a:t>
            </a:r>
            <a:r>
              <a:rPr lang="ru-RU" sz="2900" dirty="0" err="1" smtClean="0">
                <a:latin typeface="Times New Roman" pitchFamily="18" charset="0"/>
                <a:cs typeface="Times New Roman" pitchFamily="18" charset="0"/>
              </a:rPr>
              <a:t>сформированности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  профессиональных компетенций у студентов по специальности «Землеустройство»»электронный сборник статей Всероссийского НПК «Профессиональное становление: образование, компетентность, инновации», посвященной 80-летию системы профессионального технического образования РФ, ГБПОУ Воронежской области «</a:t>
            </a:r>
            <a:r>
              <a:rPr lang="ru-RU" sz="2900" dirty="0" err="1" smtClean="0">
                <a:latin typeface="Times New Roman" pitchFamily="18" charset="0"/>
                <a:cs typeface="Times New Roman" pitchFamily="18" charset="0"/>
              </a:rPr>
              <a:t>Острогожский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 техникум»;</a:t>
            </a:r>
          </a:p>
          <a:p>
            <a:r>
              <a:rPr lang="ru-RU" sz="2900" b="1" dirty="0" smtClean="0">
                <a:latin typeface="Times New Roman" pitchFamily="18" charset="0"/>
                <a:cs typeface="Times New Roman" pitchFamily="18" charset="0"/>
              </a:rPr>
              <a:t>2021г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. – «История развития специальности землеустройство» научная электронная библиотека </a:t>
            </a:r>
            <a:r>
              <a:rPr lang="ru-RU" sz="2900" dirty="0" err="1" smtClean="0">
                <a:latin typeface="Times New Roman" pitchFamily="18" charset="0"/>
                <a:cs typeface="Times New Roman" pitchFamily="18" charset="0"/>
              </a:rPr>
              <a:t>eLibrary.Ru</a:t>
            </a:r>
            <a:endParaRPr lang="ru-RU" sz="29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900" b="1" dirty="0" smtClean="0">
                <a:latin typeface="Times New Roman" pitchFamily="18" charset="0"/>
                <a:cs typeface="Times New Roman" pitchFamily="18" charset="0"/>
              </a:rPr>
              <a:t>2020г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. –«Создание кейса для проверки освоенных компетенций по профессиональному модулю» электронный сборник статей НПК «Управление земельными ресурсами, землеустройство, кадастр, геодезия и картография. Проблемы и перспективы развития» в рамках мероприятий, посвященных Дню землеустройства Якутии ФГБОУ ВО ЯГСХА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Обобщение и распространение в педагогических коллективах опыта практических результатов своей профессиональной деятельности</a:t>
            </a:r>
            <a:endParaRPr lang="ru-RU" sz="2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500034" y="1142984"/>
            <a:ext cx="8186766" cy="4864307"/>
          </a:xfrm>
        </p:spPr>
        <p:txBody>
          <a:bodyPr>
            <a:noAutofit/>
          </a:bodyPr>
          <a:lstStyle/>
          <a:p>
            <a:pPr lvl="0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Член комиссии  ГАК  ЯСХТ 2017-2021</a:t>
            </a:r>
          </a:p>
          <a:p>
            <a:pPr lvl="0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Председатель ЦК ЗПС ЯСХТ 2017-2021</a:t>
            </a:r>
          </a:p>
          <a:p>
            <a:pPr lvl="0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Член комиссии ПДП 2017-2021</a:t>
            </a:r>
          </a:p>
          <a:p>
            <a:pPr lvl="0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Член жюри в олимпиаде неделя специальности  «Землеустройство» ЯСХТ 2017-2021</a:t>
            </a:r>
          </a:p>
          <a:p>
            <a:pPr lvl="0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Эксперт  начального этапа Всероссийской олимпиады профессионального мастерства обучающихся по УГС СПО  21.00.00  «Прикладная геология, горного дело, нефтегазовое дело и геодезия»  г. Якутск 2019г. </a:t>
            </a:r>
          </a:p>
          <a:p>
            <a:pPr lvl="0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Эксперт регионального этапа Всероссийской олимпиады профессионального мастерства обучающихся по УГС СПО  21.00.00  «Прикладная геология, горного дело, нефтегазовое дело и геодезия»  г. Якутск 2017г. </a:t>
            </a:r>
          </a:p>
          <a:p>
            <a:pPr lvl="0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Член жюри  начального этапа Всероссийской олимпиады профессионального мастерства обучающихся по УГС СПО  21.00.00  «Прикладная геология, горного дело, нефтегазовое дело и геодезия»  г. Якутск 2019г. </a:t>
            </a:r>
          </a:p>
          <a:p>
            <a:pPr lvl="0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Подготовка студентов к олимпиаде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НПК «Управление земельными ресурсами, землеустройство, кадастр, геодезия и картография. Проблемы и перспективы развития» в рамках мероприятий, посвященных Дню землеустройства Якутии ФГБОУ ВО ЯГСХА</a:t>
            </a:r>
          </a:p>
          <a:p>
            <a:pPr lvl="0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Организатор площадки для проведения географического диктанта 2021г.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Член ФУМО федерального учебно-методического объединения по укрупненной группе профессий, специальностей среднего профессионального образования 21.00.00 Прикладная геология, горное дело, нефтегазовое дело и геодезия ведется работа по актуализации ФГОС СПО.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Результаты личного участия и продуктивность методической деятельности преподавателя в межаттестационный период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>
              <a:lnSpc>
                <a:spcPct val="170000"/>
              </a:lnSpc>
            </a:pPr>
            <a:r>
              <a:rPr lang="ru-RU" sz="6400" b="1" dirty="0" smtClean="0">
                <a:latin typeface="Times New Roman" pitchFamily="18" charset="0"/>
                <a:cs typeface="Times New Roman" pitchFamily="18" charset="0"/>
              </a:rPr>
              <a:t>Образование</a:t>
            </a: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 : Высшее, Государственный университет по землеустройству, г.Москва, 2002г. Специальность: Землеустройство           Квалификация: Инженер-землеустроитель</a:t>
            </a:r>
          </a:p>
          <a:p>
            <a:pPr>
              <a:lnSpc>
                <a:spcPct val="170000"/>
              </a:lnSpc>
            </a:pPr>
            <a:r>
              <a:rPr lang="ru-RU" sz="6400" b="1" dirty="0" smtClean="0">
                <a:latin typeface="Times New Roman" pitchFamily="18" charset="0"/>
                <a:cs typeface="Times New Roman" pitchFamily="18" charset="0"/>
              </a:rPr>
              <a:t>Диплом о профессиональной переподготовке</a:t>
            </a: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:  ГАУ ДПО РС(Я) “ИРПО”, 2020г. - ведение профессиональной деятельности в СПО</a:t>
            </a:r>
          </a:p>
          <a:p>
            <a:pPr>
              <a:lnSpc>
                <a:spcPct val="170000"/>
              </a:lnSpc>
            </a:pPr>
            <a:r>
              <a:rPr lang="ru-RU" sz="6400" b="1" dirty="0" smtClean="0">
                <a:latin typeface="Times New Roman" pitchFamily="18" charset="0"/>
                <a:cs typeface="Times New Roman" pitchFamily="18" charset="0"/>
              </a:rPr>
              <a:t>Диплом о профессиональной переподготовке</a:t>
            </a: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: Центр непрерывного профессионального технического образования и аттестации ИТИ СВФУ им. </a:t>
            </a:r>
            <a:r>
              <a:rPr lang="ru-RU" sz="6400" dirty="0" err="1" smtClean="0">
                <a:latin typeface="Times New Roman" pitchFamily="18" charset="0"/>
                <a:cs typeface="Times New Roman" pitchFamily="18" charset="0"/>
              </a:rPr>
              <a:t>М.К.Аммосова</a:t>
            </a: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, 2017г. - Оценка предприятия (Бизнеса)</a:t>
            </a:r>
          </a:p>
          <a:p>
            <a:pPr>
              <a:lnSpc>
                <a:spcPct val="170000"/>
              </a:lnSpc>
            </a:pPr>
            <a:r>
              <a:rPr lang="ru-RU" sz="6400" b="1" dirty="0" smtClean="0">
                <a:latin typeface="Times New Roman" pitchFamily="18" charset="0"/>
                <a:cs typeface="Times New Roman" pitchFamily="18" charset="0"/>
              </a:rPr>
              <a:t>Педагогический стаж </a:t>
            </a: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-11 лет</a:t>
            </a:r>
          </a:p>
          <a:p>
            <a:pPr>
              <a:lnSpc>
                <a:spcPct val="170000"/>
              </a:lnSpc>
            </a:pPr>
            <a:r>
              <a:rPr lang="ru-RU" sz="6400" b="1" dirty="0" smtClean="0">
                <a:latin typeface="Times New Roman" pitchFamily="18" charset="0"/>
                <a:cs typeface="Times New Roman" pitchFamily="18" charset="0"/>
              </a:rPr>
              <a:t>Педагогический стаж в СПО </a:t>
            </a: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- 9 лет            </a:t>
            </a:r>
          </a:p>
          <a:p>
            <a:pPr>
              <a:lnSpc>
                <a:spcPct val="170000"/>
              </a:lnSpc>
            </a:pPr>
            <a:r>
              <a:rPr lang="ru-RU" sz="6400" b="1" dirty="0" smtClean="0">
                <a:latin typeface="Times New Roman" pitchFamily="18" charset="0"/>
                <a:cs typeface="Times New Roman" pitchFamily="18" charset="0"/>
              </a:rPr>
              <a:t>Заявленная категория </a:t>
            </a: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- 1      </a:t>
            </a:r>
            <a:r>
              <a:rPr lang="ru-RU" sz="6400" dirty="0" smtClean="0"/>
              <a:t>    </a:t>
            </a:r>
          </a:p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Винокурова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Анисья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Романовна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https://lh3.googleusercontent.com/giSBUBvMRPZr01_n2cAySLnzcPgCF1GCtX3rVLKh2T9e3KTknNFujpMIBH8bXLJedI8xbD0Lz6rVqe3zEyVhC2_EaUdsBnQfFQhbEIHs40DxI1iqcbnxdyhjkGjy7WtwWwe83SnB6TRr5YSUrU7oQdPOrf_aF7EYOTm8skLPta-bzn2owpc46iXF20Ub36AGmMgLNFFlnXzgNH5h0ovT9Bw77AIPZ0n3qb9J2HmWVCH0erJWf1X722fGcM0bDNqlBNBYvfkNdowfL81rqaUy7OapmhlbfPCLuN6k_yu9CNGGO4xKyguZWOFFJ-l6BMJzQnqi7-TFTMHSp6241dtovXQBUEkhCVOYTpSiRPSDPf_wX2uSyfMBD0r_-2cC7eYUeU7xVgP9EfPa3WinQeT0CUNXjD2KSPyP7C3Vn1afQ38uY2Fnix5yN84zzsOKzcRUXHbf6oPvlZjTsOjVBpf5AVCQeX2IefDQAifsZfSfNxSOGfjwqxRDcdmHzYrG1Z2hJUmGKhftytdZUAcsWwv6eozRPS643CVdMy_a8OYLdmSTY_d3gsbie2mV98SHK62yoH6PtFUUlfl-C0qfdndmJpzomjZGbQ5EU7DaFRNn-MFpJuLcNquV4Ey7VWjp4RzuwN-LTFm81BBV3QVEKxGqcEzF3Lp1fggomJtGw71AptFuwODCfakjJl2Iln_RUci_bgeyAEq1joqPFBVKJkLV2ns=w978-h652-no?authuser=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86446" y="4214818"/>
            <a:ext cx="2988492" cy="194470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/>
          <a:srcRect l="36948" t="17578" r="34375" b="15039"/>
          <a:stretch>
            <a:fillRect/>
          </a:stretch>
        </p:blipFill>
        <p:spPr bwMode="auto">
          <a:xfrm>
            <a:off x="323528" y="1285860"/>
            <a:ext cx="4020464" cy="53348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3"/>
          <a:srcRect l="39522" t="21680" r="35662" b="17773"/>
          <a:stretch>
            <a:fillRect/>
          </a:stretch>
        </p:blipFill>
        <p:spPr bwMode="auto">
          <a:xfrm>
            <a:off x="5000628" y="1285859"/>
            <a:ext cx="3891852" cy="5362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Благодарственные письма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Благодарственные письма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/>
          <a:srcRect l="35295" t="12695" r="31617" b="12109"/>
          <a:stretch>
            <a:fillRect/>
          </a:stretch>
        </p:blipFill>
        <p:spPr bwMode="auto">
          <a:xfrm>
            <a:off x="214282" y="1257082"/>
            <a:ext cx="4141694" cy="5315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3"/>
          <a:srcRect l="32353" t="26562" r="29044" b="24609"/>
          <a:stretch>
            <a:fillRect/>
          </a:stretch>
        </p:blipFill>
        <p:spPr bwMode="auto">
          <a:xfrm>
            <a:off x="4214810" y="2214554"/>
            <a:ext cx="4643470" cy="33167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42910" y="285728"/>
            <a:ext cx="8015286" cy="642942"/>
          </a:xfrm>
        </p:spPr>
        <p:txBody>
          <a:bodyPr>
            <a:normAutofit fontScale="90000"/>
          </a:bodyPr>
          <a:lstStyle/>
          <a:p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Поощрения за профессиональную деятельность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/>
          <a:srcRect l="37500" t="19531" r="34375" b="16992"/>
          <a:stretch>
            <a:fillRect/>
          </a:stretch>
        </p:blipFill>
        <p:spPr bwMode="auto">
          <a:xfrm rot="16200000">
            <a:off x="930016" y="1856010"/>
            <a:ext cx="3653206" cy="4656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3"/>
          <a:srcRect l="37610" t="16341" r="33750" b="16862"/>
          <a:stretch>
            <a:fillRect/>
          </a:stretch>
        </p:blipFill>
        <p:spPr bwMode="auto">
          <a:xfrm>
            <a:off x="5292080" y="1988840"/>
            <a:ext cx="3534092" cy="4654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1748" name="Rectangle 4"/>
          <p:cNvSpPr>
            <a:spLocks noChangeArrowheads="1"/>
          </p:cNvSpPr>
          <p:nvPr/>
        </p:nvSpPr>
        <p:spPr bwMode="auto">
          <a:xfrm>
            <a:off x="500034" y="1103530"/>
            <a:ext cx="785818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2017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г. – Благодарственное письмо Министерства профессионального образования, подготовки и расстановки кадров Республики Саха (Якутия)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2018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г. – Почетная грамота Министерства образования и науки Республики Саха (Якутия)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643306" y="500042"/>
            <a:ext cx="5043494" cy="1571636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Куратор группы 2 курса по специальности 21.02.04 «Землеустройство»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/>
          <a:srcRect l="29228" t="20508" r="26654" b="24804"/>
          <a:stretch>
            <a:fillRect/>
          </a:stretch>
        </p:blipFill>
        <p:spPr bwMode="auto">
          <a:xfrm>
            <a:off x="214282" y="214290"/>
            <a:ext cx="3163683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3"/>
          <a:srcRect l="41176" t="19726" r="37316" b="24609"/>
          <a:stretch>
            <a:fillRect/>
          </a:stretch>
        </p:blipFill>
        <p:spPr bwMode="auto">
          <a:xfrm>
            <a:off x="6000760" y="2571744"/>
            <a:ext cx="2786082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5844" name="Picture 4"/>
          <p:cNvPicPr>
            <a:picLocks noChangeAspect="1" noChangeArrowheads="1"/>
          </p:cNvPicPr>
          <p:nvPr/>
        </p:nvPicPr>
        <p:blipFill>
          <a:blip r:embed="rId4"/>
          <a:srcRect l="41176" t="19726" r="37868" b="24609"/>
          <a:stretch>
            <a:fillRect/>
          </a:stretch>
        </p:blipFill>
        <p:spPr bwMode="auto">
          <a:xfrm>
            <a:off x="3143240" y="2571744"/>
            <a:ext cx="2714644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5845" name="Picture 5"/>
          <p:cNvPicPr>
            <a:picLocks noChangeAspect="1" noChangeArrowheads="1"/>
          </p:cNvPicPr>
          <p:nvPr/>
        </p:nvPicPr>
        <p:blipFill>
          <a:blip r:embed="rId5"/>
          <a:srcRect l="41176" t="19726" r="37316" b="24609"/>
          <a:stretch>
            <a:fillRect/>
          </a:stretch>
        </p:blipFill>
        <p:spPr bwMode="auto">
          <a:xfrm>
            <a:off x="285720" y="2500306"/>
            <a:ext cx="2786082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28596" y="1142984"/>
            <a:ext cx="8258204" cy="4864307"/>
          </a:xfrm>
        </p:spPr>
        <p:txBody>
          <a:bodyPr>
            <a:normAutofit fontScale="25000" lnSpcReduction="20000"/>
          </a:bodyPr>
          <a:lstStyle/>
          <a:p>
            <a:r>
              <a:rPr lang="ru-RU" sz="5600" b="1" dirty="0" smtClean="0">
                <a:latin typeface="Times New Roman" pitchFamily="18" charset="0"/>
                <a:cs typeface="Times New Roman" pitchFamily="18" charset="0"/>
              </a:rPr>
              <a:t>Профессиональные модули:</a:t>
            </a:r>
            <a:endParaRPr lang="ru-RU" sz="5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ПМ.01 Проведение проектно-изыскательских работ для целей проведения землеустройства и кадастра </a:t>
            </a:r>
          </a:p>
          <a:p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ПМ.02 Проектирование, организация и устройство территорий различного назначения</a:t>
            </a:r>
          </a:p>
          <a:p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ПМ.04 Осуществление контроля использования и охраны земельных ресурсов и окружающей среды</a:t>
            </a:r>
          </a:p>
          <a:p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ПМ.02 Осуществление кадастровых отношений.</a:t>
            </a:r>
          </a:p>
          <a:p>
            <a:r>
              <a:rPr lang="ru-RU" sz="5600" b="1" dirty="0" smtClean="0">
                <a:latin typeface="Times New Roman" pitchFamily="18" charset="0"/>
                <a:cs typeface="Times New Roman" pitchFamily="18" charset="0"/>
              </a:rPr>
              <a:t>Междисциплинарный курс:</a:t>
            </a:r>
            <a:endParaRPr lang="ru-RU" sz="5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МДК. 01.01 Технология производства полевых геодезических работ</a:t>
            </a:r>
          </a:p>
          <a:p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 МДК 01.02 Камеральная обработка результатов полевых измерений</a:t>
            </a:r>
          </a:p>
          <a:p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МДК 02.01 Подготовка материалов для проектирования территорий</a:t>
            </a:r>
          </a:p>
          <a:p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МДК 02.02 Разработка и анализ проектов межхозяйственного и внутрихозяйственного землеустройства</a:t>
            </a:r>
          </a:p>
          <a:p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МДК 02.03 Организация и технология производства землеустроительных работ</a:t>
            </a:r>
          </a:p>
          <a:p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МДК 04.01 Учет земель и контроль их использования</a:t>
            </a:r>
          </a:p>
          <a:p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МДК 02.01 Кадастры и кадастровая оценка земель.</a:t>
            </a:r>
          </a:p>
          <a:p>
            <a:r>
              <a:rPr lang="ru-RU" sz="5600" b="1" dirty="0" smtClean="0">
                <a:latin typeface="Times New Roman" pitchFamily="18" charset="0"/>
                <a:cs typeface="Times New Roman" pitchFamily="18" charset="0"/>
              </a:rPr>
              <a:t>Дисциплина:</a:t>
            </a:r>
            <a:endParaRPr lang="ru-RU" sz="5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ОП.02 Основы геологии и геоморфологии</a:t>
            </a:r>
          </a:p>
          <a:p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ОП.05 Здания и сооружения</a:t>
            </a:r>
          </a:p>
          <a:p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ОП.08 Основы геодезии и картографии</a:t>
            </a:r>
          </a:p>
          <a:p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ОП.09 Основы исследовательской деятельности</a:t>
            </a:r>
          </a:p>
          <a:p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ОП.12 Государственный кадастровый учет</a:t>
            </a:r>
          </a:p>
          <a:p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ОП.17 Мониторинг земель</a:t>
            </a:r>
          </a:p>
          <a:p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ОП.19 Введение в специальность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0034" y="274638"/>
            <a:ext cx="8186766" cy="93978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Преподаваемые ПМ и дисциплины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s://lh5.googleusercontent.com/pSxvpTnCHbk7oUAJZ8_1fn7fy_2FP2us5kfLeSEtoe4xVIHLYUHGLToWVAAdyhoSCbECHjdvNS3W6JIyShu25G6Qnp42myBcI4OO1XYJeDqvLGd2qlqUayUF1A4npdLpJU_Gk0mnc7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7617" y="4000504"/>
            <a:ext cx="3749326" cy="250033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4972008"/>
          </a:xfrm>
        </p:spPr>
        <p:txBody>
          <a:bodyPr>
            <a:normAutofit fontScale="62500" lnSpcReduction="20000"/>
          </a:bodyPr>
          <a:lstStyle/>
          <a:p>
            <a:pPr lvl="0">
              <a:lnSpc>
                <a:spcPct val="120000"/>
              </a:lnSpc>
            </a:pP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«Цифровые образовательные ресурсы в профессиональной деятельности преподавателя СПО», 2021г.-</a:t>
            </a:r>
            <a:r>
              <a:rPr lang="ru-RU" sz="2900" b="1" dirty="0" smtClean="0">
                <a:latin typeface="Times New Roman" pitchFamily="18" charset="0"/>
                <a:cs typeface="Times New Roman" pitchFamily="18" charset="0"/>
              </a:rPr>
              <a:t>16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 часов, ГБПОУ РС(Я) «ЯСХТ» г. Якутск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ru-RU" sz="29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lnSpc>
                <a:spcPct val="120000"/>
              </a:lnSpc>
            </a:pP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«Актуальные вопросы регулирования кадастровых и земельных отношений», 2020г.- 16часов, АНО ДПО Учебный центр «Развитие» г.Якутск;</a:t>
            </a:r>
          </a:p>
          <a:p>
            <a:pPr lvl="0">
              <a:lnSpc>
                <a:spcPct val="120000"/>
              </a:lnSpc>
            </a:pP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«Организация научной и проектной деятельности обучающихся», 2019г.-</a:t>
            </a:r>
            <a:r>
              <a:rPr lang="ru-RU" sz="2900" b="1" dirty="0" smtClean="0">
                <a:latin typeface="Times New Roman" pitchFamily="18" charset="0"/>
                <a:cs typeface="Times New Roman" pitchFamily="18" charset="0"/>
              </a:rPr>
              <a:t>16 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часов, ГАУ ДПО РС(Я) «ИРПО» г.Якутск;</a:t>
            </a:r>
          </a:p>
          <a:p>
            <a:pPr lvl="0">
              <a:lnSpc>
                <a:spcPct val="120000"/>
              </a:lnSpc>
            </a:pP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«Информационные и коммуникативные технологии в СПО», 2020г.- </a:t>
            </a:r>
            <a:r>
              <a:rPr lang="ru-RU" sz="2900" b="1" dirty="0" smtClean="0">
                <a:latin typeface="Times New Roman" pitchFamily="18" charset="0"/>
                <a:cs typeface="Times New Roman" pitchFamily="18" charset="0"/>
              </a:rPr>
              <a:t>24 часа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, ГАУ ДПО РС(Я) «ИРПО» г.Якутск;</a:t>
            </a:r>
          </a:p>
          <a:p>
            <a:pPr lvl="0">
              <a:lnSpc>
                <a:spcPct val="120000"/>
              </a:lnSpc>
            </a:pP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«Геодезические спутниковые технологии (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GNSS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)»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WorldSkillsRussia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 по компетенции «Геодезия», 2019г.- </a:t>
            </a:r>
            <a:r>
              <a:rPr lang="ru-RU" sz="2900" b="1" dirty="0" smtClean="0">
                <a:latin typeface="Times New Roman" pitchFamily="18" charset="0"/>
                <a:cs typeface="Times New Roman" pitchFamily="18" charset="0"/>
              </a:rPr>
              <a:t>16 часов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; ГБПОУ РС(Я) «ЯСХТ» г. Якутск;</a:t>
            </a:r>
          </a:p>
          <a:p>
            <a:pPr lvl="0">
              <a:lnSpc>
                <a:spcPct val="120000"/>
              </a:lnSpc>
            </a:pP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«Организация учебного процесса в дистанционном формате», 2020г. – </a:t>
            </a:r>
            <a:r>
              <a:rPr lang="ru-RU" sz="2900" b="1" dirty="0" smtClean="0">
                <a:latin typeface="Times New Roman" pitchFamily="18" charset="0"/>
                <a:cs typeface="Times New Roman" pitchFamily="18" charset="0"/>
              </a:rPr>
              <a:t>16 часо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в, ГБПОУ РС(Я) «ЯПИК» г.Якутск;</a:t>
            </a:r>
          </a:p>
          <a:p>
            <a:pPr lvl="0">
              <a:lnSpc>
                <a:spcPct val="120000"/>
              </a:lnSpc>
            </a:pP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900" dirty="0" err="1" smtClean="0">
                <a:latin typeface="Times New Roman" pitchFamily="18" charset="0"/>
                <a:cs typeface="Times New Roman" pitchFamily="18" charset="0"/>
              </a:rPr>
              <a:t>Онлайн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 - инструменты для организации дистанционного обучения», 2020г. – </a:t>
            </a:r>
            <a:r>
              <a:rPr lang="ru-RU" sz="2900" b="1" dirty="0" smtClean="0">
                <a:latin typeface="Times New Roman" pitchFamily="18" charset="0"/>
                <a:cs typeface="Times New Roman" pitchFamily="18" charset="0"/>
              </a:rPr>
              <a:t>16 часов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, ГБПОУ РС(Я) «ЯПИК» г.Якутск;</a:t>
            </a:r>
          </a:p>
          <a:p>
            <a:pPr lvl="0">
              <a:lnSpc>
                <a:spcPct val="120000"/>
              </a:lnSpc>
            </a:pP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«Куратор группы (курса) обучающихся по 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программам  СПО», 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2021г. 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900" b="1" dirty="0" smtClean="0">
                <a:latin typeface="Times New Roman" pitchFamily="18" charset="0"/>
                <a:cs typeface="Times New Roman" pitchFamily="18" charset="0"/>
              </a:rPr>
              <a:t>34 </a:t>
            </a:r>
            <a:r>
              <a:rPr lang="ru-RU" sz="2900" b="1" dirty="0">
                <a:latin typeface="Times New Roman" pitchFamily="18" charset="0"/>
                <a:cs typeface="Times New Roman" pitchFamily="18" charset="0"/>
              </a:rPr>
              <a:t>часа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ГАУ ДПО РС(Я) «ИРПО» г.Якутск.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Результаты повышения квалификации по профилю педагогической деятельности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481138"/>
          <a:ext cx="8229600" cy="48117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146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858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0013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2869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0013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0009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Наименование предмета</a:t>
                      </a:r>
                      <a:endParaRPr lang="ru-RU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Спец.</a:t>
                      </a:r>
                      <a:endParaRPr lang="ru-RU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kumimoji="0"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Качество знаний в %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81305" algn="l"/>
                          <a:tab pos="452755" algn="l"/>
                        </a:tabLst>
                      </a:pPr>
                      <a:endParaRPr lang="ru-RU" sz="1200" b="1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281305" algn="l"/>
                          <a:tab pos="452755" algn="l"/>
                        </a:tabLst>
                      </a:pPr>
                      <a:r>
                        <a:rPr lang="ru-RU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2016-2017</a:t>
                      </a:r>
                      <a:endParaRPr lang="ru-RU" sz="1000" dirty="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81305" algn="l"/>
                          <a:tab pos="452755" algn="l"/>
                        </a:tabLst>
                      </a:pPr>
                      <a:endParaRPr lang="ru-RU" sz="1200" b="1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81305" algn="l"/>
                          <a:tab pos="452755" algn="l"/>
                        </a:tabLst>
                      </a:pPr>
                      <a:r>
                        <a:rPr lang="ru-RU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2017-2018</a:t>
                      </a:r>
                      <a:endParaRPr lang="ru-RU" sz="1000" dirty="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81305" algn="l"/>
                          <a:tab pos="452755" algn="l"/>
                        </a:tabLst>
                      </a:pPr>
                      <a:endParaRPr lang="ru-RU" sz="1200" b="1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81305" algn="l"/>
                          <a:tab pos="452755" algn="l"/>
                        </a:tabLst>
                      </a:pPr>
                      <a:r>
                        <a:rPr lang="ru-RU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2019-2020</a:t>
                      </a:r>
                      <a:endParaRPr lang="ru-RU" sz="1000" dirty="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81305" algn="l"/>
                          <a:tab pos="452755" algn="l"/>
                        </a:tabLst>
                      </a:pPr>
                      <a:endParaRPr lang="ru-RU" sz="1200" b="1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81305" algn="l"/>
                          <a:tab pos="452755" algn="l"/>
                        </a:tabLst>
                      </a:pPr>
                      <a:r>
                        <a:rPr lang="ru-RU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2020-2021</a:t>
                      </a:r>
                      <a:endParaRPr lang="ru-RU" sz="1000" dirty="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81305" algn="l"/>
                          <a:tab pos="452755" algn="l"/>
                        </a:tabLst>
                      </a:pP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ОП.02 Основы геологии и геоморфологии</a:t>
                      </a:r>
                    </a:p>
                  </a:txBody>
                  <a:tcPr marL="68580" marR="68580" marT="0" marB="0"/>
                </a:tc>
                <a:tc rowSpan="6"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21.02.04</a:t>
                      </a:r>
                    </a:p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Землеустройство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81305" algn="l"/>
                          <a:tab pos="452755" algn="l"/>
                        </a:tabLst>
                      </a:pP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81305" algn="l"/>
                          <a:tab pos="452755" algn="l"/>
                        </a:tabLst>
                      </a:pP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81305" algn="l"/>
                          <a:tab pos="452755" algn="l"/>
                        </a:tabLst>
                      </a:pPr>
                      <a:r>
                        <a:rPr lang="ru-RU" sz="14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81305" algn="l"/>
                          <a:tab pos="452755" algn="l"/>
                        </a:tabLst>
                      </a:pPr>
                      <a:r>
                        <a:rPr lang="ru-RU" sz="14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87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81305" algn="l"/>
                          <a:tab pos="452755" algn="l"/>
                        </a:tabLst>
                      </a:pP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ОП.09 Основы исследовательской деятельности</a:t>
                      </a: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81305" algn="l"/>
                          <a:tab pos="452755" algn="l"/>
                        </a:tabLst>
                      </a:pPr>
                      <a:r>
                        <a:rPr lang="ru-RU" sz="14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81305" algn="l"/>
                          <a:tab pos="452755" algn="l"/>
                        </a:tabLst>
                      </a:pPr>
                      <a:r>
                        <a:rPr lang="ru-RU" sz="14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81305" algn="l"/>
                          <a:tab pos="452755" algn="l"/>
                        </a:tabLst>
                      </a:pPr>
                      <a:r>
                        <a:rPr lang="ru-RU" sz="14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81305" algn="l"/>
                          <a:tab pos="452755" algn="l"/>
                        </a:tabLst>
                      </a:pP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81305" algn="l"/>
                          <a:tab pos="452755" algn="l"/>
                        </a:tabLst>
                      </a:pP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ОП.10 Государственный кадастр недвижимости</a:t>
                      </a: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81305" algn="l"/>
                          <a:tab pos="452755" algn="l"/>
                        </a:tabLst>
                      </a:pP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81305" algn="l"/>
                          <a:tab pos="452755" algn="l"/>
                        </a:tabLst>
                      </a:pPr>
                      <a:r>
                        <a:rPr lang="ru-RU" sz="14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81305" algn="l"/>
                          <a:tab pos="452755" algn="l"/>
                        </a:tabLst>
                      </a:pPr>
                      <a:r>
                        <a:rPr lang="ru-RU" sz="14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81305" algn="l"/>
                          <a:tab pos="452755" algn="l"/>
                        </a:tabLst>
                      </a:pP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81305" algn="l"/>
                          <a:tab pos="452755" algn="l"/>
                        </a:tabLst>
                      </a:pPr>
                      <a:r>
                        <a:rPr lang="ru-RU" sz="14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ОП. 19 Введение в специальность</a:t>
                      </a: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81305" algn="l"/>
                          <a:tab pos="452755" algn="l"/>
                        </a:tabLst>
                      </a:pP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81305" algn="l"/>
                          <a:tab pos="452755" algn="l"/>
                        </a:tabLst>
                      </a:pP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81305" algn="l"/>
                          <a:tab pos="452755" algn="l"/>
                        </a:tabLst>
                      </a:pP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81305" algn="l"/>
                          <a:tab pos="452755" algn="l"/>
                        </a:tabLst>
                      </a:pPr>
                      <a:r>
                        <a:rPr lang="ru-RU" sz="14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81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ОП.06 Здания и сооружения</a:t>
                      </a: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81305" algn="l"/>
                          <a:tab pos="452755" algn="l"/>
                        </a:tabLst>
                      </a:pP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81305" algn="l"/>
                          <a:tab pos="452755" algn="l"/>
                        </a:tabLst>
                      </a:pP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81305" algn="l"/>
                          <a:tab pos="452755" algn="l"/>
                        </a:tabLst>
                      </a:pPr>
                      <a:r>
                        <a:rPr lang="ru-RU" sz="14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81305" algn="l"/>
                          <a:tab pos="452755" algn="l"/>
                        </a:tabLst>
                      </a:pPr>
                      <a:r>
                        <a:rPr lang="ru-RU" sz="14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96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ОП.17 Мониторинг земель</a:t>
                      </a: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81305" algn="l"/>
                          <a:tab pos="452755" algn="l"/>
                        </a:tabLst>
                      </a:pP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81305" algn="l"/>
                          <a:tab pos="452755" algn="l"/>
                        </a:tabLst>
                      </a:pPr>
                      <a:r>
                        <a:rPr lang="ru-RU" sz="14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81305" algn="l"/>
                          <a:tab pos="452755" algn="l"/>
                        </a:tabLst>
                      </a:pP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81305" algn="l"/>
                          <a:tab pos="452755" algn="l"/>
                        </a:tabLst>
                      </a:pPr>
                      <a:r>
                        <a:rPr lang="ru-RU" sz="14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87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ОП.17 Основы исследовательской деятельности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21.02.05 ЗИО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81305" algn="l"/>
                          <a:tab pos="452755" algn="l"/>
                        </a:tabLst>
                      </a:pP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81305" algn="l"/>
                          <a:tab pos="452755" algn="l"/>
                        </a:tabLst>
                      </a:pPr>
                      <a:r>
                        <a:rPr lang="ru-RU" sz="14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81305" algn="l"/>
                          <a:tab pos="452755" algn="l"/>
                        </a:tabLst>
                      </a:pP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81305" algn="l"/>
                          <a:tab pos="452755" algn="l"/>
                        </a:tabLst>
                      </a:pP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81305" algn="l"/>
                          <a:tab pos="452755" algn="l"/>
                        </a:tabLst>
                      </a:pPr>
                      <a:endParaRPr lang="ru-RU" sz="1400" b="1" dirty="0" smtClea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r">
                        <a:spcAft>
                          <a:spcPts val="0"/>
                        </a:spcAft>
                        <a:tabLst>
                          <a:tab pos="281305" algn="l"/>
                          <a:tab pos="452755" algn="l"/>
                        </a:tabLs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Всего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81305" algn="l"/>
                          <a:tab pos="452755" algn="l"/>
                        </a:tabLst>
                      </a:pP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81305" algn="l"/>
                          <a:tab pos="452755" algn="l"/>
                        </a:tabLst>
                      </a:pPr>
                      <a:r>
                        <a:rPr lang="ru-RU" sz="14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96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81305" algn="l"/>
                          <a:tab pos="452755" algn="l"/>
                        </a:tabLst>
                      </a:pP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81305" algn="l"/>
                          <a:tab pos="452755" algn="l"/>
                        </a:tabLst>
                      </a:pPr>
                      <a:r>
                        <a:rPr lang="ru-RU" sz="14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85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81305" algn="l"/>
                          <a:tab pos="452755" algn="l"/>
                        </a:tabLst>
                      </a:pP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81305" algn="l"/>
                          <a:tab pos="452755" algn="l"/>
                        </a:tabLst>
                      </a:pPr>
                      <a:r>
                        <a:rPr lang="ru-RU" sz="14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79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81305" algn="l"/>
                          <a:tab pos="452755" algn="l"/>
                        </a:tabLst>
                      </a:pP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81305" algn="l"/>
                          <a:tab pos="452755" algn="l"/>
                        </a:tabLst>
                      </a:pPr>
                      <a:r>
                        <a:rPr lang="ru-RU" sz="14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88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r>
                        <a:rPr kumimoji="0" lang="ru-RU" sz="14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Качество знаний обучающихся по ППССЗ в % за аттестационный период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87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Результаты освоения обучающимися образовательных программ по итогам мониторинга системы образования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(профессиональный цикл)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28597" y="1481138"/>
          <a:ext cx="8258204" cy="51745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04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715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0013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2869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2869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2865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04788">
                <a:tc rowSpan="2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Наименование МДК</a:t>
                      </a:r>
                      <a:endParaRPr lang="ru-RU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Спец.</a:t>
                      </a:r>
                      <a:endParaRPr lang="ru-RU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kumimoji="0"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Качество знаний в %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7656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81305" algn="l"/>
                          <a:tab pos="452755" algn="l"/>
                        </a:tabLst>
                      </a:pPr>
                      <a:endParaRPr lang="ru-RU" sz="1200" b="1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281305" algn="l"/>
                          <a:tab pos="452755" algn="l"/>
                        </a:tabLst>
                      </a:pPr>
                      <a:r>
                        <a:rPr lang="ru-RU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2016-2017</a:t>
                      </a:r>
                      <a:endParaRPr lang="ru-RU" sz="1000" dirty="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81305" algn="l"/>
                          <a:tab pos="452755" algn="l"/>
                        </a:tabLst>
                      </a:pPr>
                      <a:endParaRPr lang="ru-RU" sz="1200" b="1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81305" algn="l"/>
                          <a:tab pos="452755" algn="l"/>
                        </a:tabLst>
                      </a:pPr>
                      <a:r>
                        <a:rPr lang="ru-RU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2017-2018</a:t>
                      </a:r>
                      <a:endParaRPr lang="ru-RU" sz="1000" dirty="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81305" algn="l"/>
                          <a:tab pos="452755" algn="l"/>
                        </a:tabLst>
                      </a:pPr>
                      <a:endParaRPr lang="ru-RU" sz="1200" b="1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81305" algn="l"/>
                          <a:tab pos="452755" algn="l"/>
                        </a:tabLst>
                      </a:pPr>
                      <a:r>
                        <a:rPr lang="ru-RU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2019-2020</a:t>
                      </a:r>
                      <a:endParaRPr lang="ru-RU" sz="1000" dirty="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81305" algn="l"/>
                          <a:tab pos="452755" algn="l"/>
                        </a:tabLst>
                      </a:pPr>
                      <a:endParaRPr lang="ru-RU" sz="1200" b="1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81305" algn="l"/>
                          <a:tab pos="452755" algn="l"/>
                        </a:tabLst>
                      </a:pPr>
                      <a:r>
                        <a:rPr lang="ru-RU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2020-2021</a:t>
                      </a:r>
                      <a:endParaRPr lang="ru-RU" sz="1000" dirty="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083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81305" algn="l"/>
                          <a:tab pos="452755" algn="l"/>
                        </a:tabLst>
                      </a:pP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МДК. 01.01 Технология производства полевых геодезических работ</a:t>
                      </a:r>
                    </a:p>
                  </a:txBody>
                  <a:tcPr marL="68580" marR="68580" marT="0" marB="0"/>
                </a:tc>
                <a:tc rowSpan="6"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21.02.04</a:t>
                      </a:r>
                    </a:p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Землеустройство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81305" algn="l"/>
                          <a:tab pos="452755" algn="l"/>
                        </a:tabLst>
                      </a:pPr>
                      <a:r>
                        <a:rPr lang="ru-RU" sz="14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81305" algn="l"/>
                          <a:tab pos="452755" algn="l"/>
                        </a:tabLst>
                      </a:pP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81305" algn="l"/>
                          <a:tab pos="452755" algn="l"/>
                        </a:tabLst>
                      </a:pP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81305" algn="l"/>
                          <a:tab pos="452755" algn="l"/>
                        </a:tabLst>
                      </a:pP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083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81305" algn="l"/>
                          <a:tab pos="452755" algn="l"/>
                        </a:tabLst>
                      </a:pP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МДК 01.02 Камеральная обработка результатов полевых измерений</a:t>
                      </a: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81305" algn="l"/>
                          <a:tab pos="452755" algn="l"/>
                        </a:tabLst>
                      </a:pPr>
                      <a:r>
                        <a:rPr lang="ru-RU" sz="14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81305" algn="l"/>
                          <a:tab pos="452755" algn="l"/>
                        </a:tabLst>
                      </a:pPr>
                      <a:r>
                        <a:rPr lang="ru-RU" sz="14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81305" algn="l"/>
                          <a:tab pos="452755" algn="l"/>
                        </a:tabLst>
                      </a:pP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81305" algn="l"/>
                          <a:tab pos="452755" algn="l"/>
                        </a:tabLs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79</a:t>
                      </a:r>
                      <a:endParaRPr lang="ru-RU" sz="1400" dirty="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083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81305" algn="l"/>
                          <a:tab pos="452755" algn="l"/>
                        </a:tabLst>
                      </a:pPr>
                      <a:r>
                        <a:rPr lang="ru-RU" sz="14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МДК 02.01 Подготовка материалов для проектирования территорий</a:t>
                      </a: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81305" algn="l"/>
                          <a:tab pos="452755" algn="l"/>
                        </a:tabLst>
                      </a:pP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81305" algn="l"/>
                          <a:tab pos="452755" algn="l"/>
                        </a:tabLst>
                      </a:pP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81305" algn="l"/>
                          <a:tab pos="452755" algn="l"/>
                        </a:tabLst>
                      </a:pPr>
                      <a:r>
                        <a:rPr lang="ru-RU" sz="14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69,6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81305" algn="l"/>
                          <a:tab pos="452755" algn="l"/>
                        </a:tabLs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81</a:t>
                      </a:r>
                      <a:endParaRPr lang="ru-RU" sz="1400" dirty="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7499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МДК. 02.02 Разработка и анализ проектов межхозяйственного и внутрихозяйственного землеустройства</a:t>
                      </a: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81305" algn="l"/>
                          <a:tab pos="452755" algn="l"/>
                        </a:tabLst>
                      </a:pPr>
                      <a:r>
                        <a:rPr lang="ru-RU" sz="14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81305" algn="l"/>
                          <a:tab pos="452755" algn="l"/>
                        </a:tabLst>
                      </a:pP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81305" algn="l"/>
                          <a:tab pos="452755" algn="l"/>
                        </a:tabLst>
                      </a:pP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65,2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81305" algn="l"/>
                          <a:tab pos="452755" algn="l"/>
                        </a:tabLs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400" dirty="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865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МДК 02.03 Организация и технология производства землеустроительных работ</a:t>
                      </a: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81305" algn="l"/>
                          <a:tab pos="452755" algn="l"/>
                        </a:tabLst>
                      </a:pPr>
                      <a:r>
                        <a:rPr lang="ru-RU" sz="14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81305" algn="l"/>
                          <a:tab pos="452755" algn="l"/>
                        </a:tabLst>
                      </a:pP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81305" algn="l"/>
                          <a:tab pos="452755" algn="l"/>
                        </a:tabLst>
                      </a:pP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81305" algn="l"/>
                          <a:tab pos="452755" algn="l"/>
                        </a:tabLst>
                      </a:pP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4083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81305" algn="l"/>
                          <a:tab pos="452755" algn="l"/>
                        </a:tabLst>
                      </a:pPr>
                      <a:r>
                        <a:rPr lang="ru-RU" sz="14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МДК 04.01 Учет земель и контроль их использования</a:t>
                      </a: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81305" algn="l"/>
                          <a:tab pos="452755" algn="l"/>
                        </a:tabLst>
                      </a:pP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81305" algn="l"/>
                          <a:tab pos="452755" algn="l"/>
                        </a:tabLst>
                      </a:pP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81305" algn="l"/>
                          <a:tab pos="452755" algn="l"/>
                        </a:tabLst>
                      </a:pP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65,2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81305" algn="l"/>
                          <a:tab pos="452755" algn="l"/>
                        </a:tabLs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400" dirty="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4305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81305" algn="l"/>
                          <a:tab pos="452755" algn="l"/>
                        </a:tabLst>
                      </a:pP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МДК 02.01 Кадастры и кадастровая оценка земель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21.02.05 ЗИО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81305" algn="l"/>
                          <a:tab pos="452755" algn="l"/>
                        </a:tabLst>
                      </a:pP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81305" algn="l"/>
                          <a:tab pos="452755" algn="l"/>
                        </a:tabLst>
                      </a:pP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81305" algn="l"/>
                          <a:tab pos="452755" algn="l"/>
                        </a:tabLst>
                      </a:pP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81305" algn="l"/>
                          <a:tab pos="452755" algn="l"/>
                        </a:tabLs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85</a:t>
                      </a:r>
                      <a:endParaRPr lang="ru-RU" sz="1400" dirty="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88655">
                <a:tc gridSpan="2"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281305" algn="l"/>
                          <a:tab pos="452755" algn="l"/>
                        </a:tabLst>
                      </a:pPr>
                      <a:r>
                        <a:rPr lang="ru-RU" sz="14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Всего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81305" algn="l"/>
                          <a:tab pos="452755" algn="l"/>
                        </a:tabLst>
                      </a:pPr>
                      <a:r>
                        <a:rPr lang="ru-RU" sz="14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50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81305" algn="l"/>
                          <a:tab pos="452755" algn="l"/>
                        </a:tabLst>
                      </a:pPr>
                      <a:r>
                        <a:rPr lang="ru-RU" sz="14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79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81305" algn="l"/>
                          <a:tab pos="452755" algn="l"/>
                        </a:tabLst>
                      </a:pPr>
                      <a:r>
                        <a:rPr lang="ru-RU" sz="14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75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81305" algn="l"/>
                          <a:tab pos="452755" algn="l"/>
                        </a:tabLs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82</a:t>
                      </a:r>
                      <a:endParaRPr lang="ru-RU" sz="1400" dirty="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88655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81305" algn="l"/>
                          <a:tab pos="452755" algn="l"/>
                        </a:tabLst>
                      </a:pPr>
                      <a:r>
                        <a:rPr lang="ru-RU" sz="14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Качество знаний обучающихся по ППССЗ в % за аттестационный период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81305" algn="l"/>
                          <a:tab pos="452755" algn="l"/>
                        </a:tabLst>
                      </a:pPr>
                      <a:endParaRPr lang="ru-RU" sz="1000" dirty="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4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281305" algn="l"/>
                          <a:tab pos="452755" algn="l"/>
                        </a:tabLst>
                        <a:defRPr/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71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281305" algn="l"/>
                          <a:tab pos="452755" algn="l"/>
                        </a:tabLst>
                      </a:pPr>
                      <a:endParaRPr lang="ru-RU" sz="14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81305" algn="l"/>
                          <a:tab pos="452755" algn="l"/>
                        </a:tabLst>
                      </a:pPr>
                      <a:endParaRPr lang="ru-RU" sz="1000" dirty="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81305" algn="l"/>
                          <a:tab pos="452755" algn="l"/>
                        </a:tabLst>
                      </a:pPr>
                      <a:endParaRPr lang="ru-RU" sz="1000" dirty="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81305" algn="l"/>
                          <a:tab pos="452755" algn="l"/>
                        </a:tabLst>
                      </a:pPr>
                      <a:endParaRPr lang="ru-RU" sz="1000" dirty="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Результаты освоения обучающимися образовательных программ по итогам мониторинга системы образования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(профессиональный цикл)</a:t>
            </a:r>
            <a:endParaRPr lang="ru-RU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28625" y="1571611"/>
          <a:ext cx="8258180" cy="41891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144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00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429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5725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143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8581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8581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8581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8581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85781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450061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Специальность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2017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2019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2020</a:t>
                      </a:r>
                      <a:endParaRPr lang="ru-RU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2021</a:t>
                      </a:r>
                      <a:endParaRPr lang="ru-RU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3020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Количество 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vert="vert27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% качества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vert="vert27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Количество 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vert="vert27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% качества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vert="vert27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Количество 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vert="vert27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% качества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vert="vert27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Количество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vert="vert27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% качества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vert="vert27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Среднее значение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vert="vert270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4869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i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21.02.04 Землеустройство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1590" algn="l"/>
                        </a:tabLst>
                      </a:pPr>
                      <a:r>
                        <a:rPr lang="ru-RU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67</a:t>
                      </a:r>
                      <a:endParaRPr lang="ru-RU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6016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i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21.02.05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i="1" dirty="0" err="1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Земельно</a:t>
                      </a:r>
                      <a:r>
                        <a:rPr lang="ru-RU" sz="1600" i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600" i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– имущественные отношения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90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Руководство выпускными квалификационными работами студентов  специальности «Землеустройство», «Земельно-имущественными отношения»   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Результаты участия обучающихся в выставках, конкурсах, олимпиадах, конференциях, соревнованиях</a:t>
            </a:r>
            <a:endParaRPr lang="ru-RU" sz="2400" dirty="0"/>
          </a:p>
        </p:txBody>
      </p:sp>
      <p:pic>
        <p:nvPicPr>
          <p:cNvPr id="22530" name="Picture 2" descr="C:\Users\user\Downloads\WhatsApp Image 2021-12-01 at 09.48.00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2066" y="3071810"/>
            <a:ext cx="2500330" cy="3543426"/>
          </a:xfrm>
          <a:prstGeom prst="rect">
            <a:avLst/>
          </a:prstGeom>
          <a:noFill/>
        </p:spPr>
      </p:pic>
      <p:pic>
        <p:nvPicPr>
          <p:cNvPr id="22531" name="Picture 3" descr="C:\Users\user\Downloads\WhatsApp Image 2021-12-01 at 09.48.23.jpeg"/>
          <p:cNvPicPr>
            <a:picLocks noChangeAspect="1" noChangeArrowheads="1"/>
          </p:cNvPicPr>
          <p:nvPr/>
        </p:nvPicPr>
        <p:blipFill>
          <a:blip r:embed="rId3" cstate="print"/>
          <a:srcRect r="3583" b="8383"/>
          <a:stretch>
            <a:fillRect/>
          </a:stretch>
        </p:blipFill>
        <p:spPr bwMode="auto">
          <a:xfrm>
            <a:off x="500034" y="2357430"/>
            <a:ext cx="2643206" cy="3643338"/>
          </a:xfrm>
          <a:prstGeom prst="rect">
            <a:avLst/>
          </a:prstGeom>
          <a:noFill/>
        </p:spPr>
      </p:pic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500034" y="1357298"/>
            <a:ext cx="764386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2017г. –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Иванова Дария Александровна, студент 2 курса по специальности «Землеустройство», 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диплом 3 степени НПК « Шаг в будущую профессию», ГБПОУ РС(Я) «ЯСХТ»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533" name="Rectangle 5"/>
          <p:cNvSpPr>
            <a:spLocks noChangeArrowheads="1"/>
          </p:cNvSpPr>
          <p:nvPr/>
        </p:nvSpPr>
        <p:spPr bwMode="auto">
          <a:xfrm>
            <a:off x="3214678" y="1928803"/>
            <a:ext cx="5643602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2020г. – 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Будажапов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Дмитрий Викторович, студент 1 курса по специальности «ЗИО», д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иплом 2 степени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 НПК «Управление земельными ресурсами, землеустройство, кадастр, геодезия и картография. Проблемы и перспективы развития»;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85720" y="274638"/>
            <a:ext cx="8401080" cy="1582726"/>
          </a:xfrm>
        </p:spPr>
        <p:txBody>
          <a:bodyPr>
            <a:normAutofit/>
          </a:bodyPr>
          <a:lstStyle/>
          <a:p>
            <a:pPr algn="ctr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Результаты участия обучающихся в выставках, конкурсах, олимпиадах, конференциях, соревнованиях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026" name="Picture 2" descr="C:\Users\user\Downloads\WhatsApp Image 2021-12-01 at 09.19.59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2643182"/>
            <a:ext cx="3500462" cy="2625347"/>
          </a:xfrm>
          <a:prstGeom prst="rect">
            <a:avLst/>
          </a:prstGeom>
          <a:noFill/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785786" y="1214422"/>
            <a:ext cx="750099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2020г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.- Крылова Марина Александровна, студент 1 курса по специальности «Землеустройство», 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диплом 1 степени НПК « Шаг в будущую профессию», республиканский этап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;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/>
          <a:srcRect l="42222" t="27344" r="39445" b="27734"/>
          <a:stretch>
            <a:fillRect/>
          </a:stretch>
        </p:blipFill>
        <p:spPr bwMode="auto">
          <a:xfrm>
            <a:off x="6572264" y="2928934"/>
            <a:ext cx="2357454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/>
          <a:srcRect l="41176" t="23633" r="37868" b="21679"/>
          <a:stretch>
            <a:fillRect/>
          </a:stretch>
        </p:blipFill>
        <p:spPr bwMode="auto">
          <a:xfrm>
            <a:off x="4143372" y="2643182"/>
            <a:ext cx="2714644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285720" y="1785926"/>
            <a:ext cx="885828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2021г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– Крылова Марина Александровна, студент 1 курса по специальности «Землеустройство»,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диплом участника 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заочного тура </a:t>
            </a:r>
            <a:r>
              <a:rPr kumimoji="0" lang="en-US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VIII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Всероссийской научно-инновационной конференции «Открой себе ученого», всероссийский этап, г. Санкт-Петербур</a:t>
            </a: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;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213</TotalTime>
  <Words>1450</Words>
  <Application>Microsoft Office PowerPoint</Application>
  <PresentationFormat>Экран (4:3)</PresentationFormat>
  <Paragraphs>229</Paragraphs>
  <Slides>23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31" baseType="lpstr">
      <vt:lpstr>Courier New</vt:lpstr>
      <vt:lpstr>Franklin Gothic Heavy</vt:lpstr>
      <vt:lpstr>Lucida Sans Unicode</vt:lpstr>
      <vt:lpstr>Times New Roman</vt:lpstr>
      <vt:lpstr>Verdana</vt:lpstr>
      <vt:lpstr>Wingdings 2</vt:lpstr>
      <vt:lpstr>Wingdings 3</vt:lpstr>
      <vt:lpstr>Открытая</vt:lpstr>
      <vt:lpstr>Винокурова  Анисья Романовна</vt:lpstr>
      <vt:lpstr>Винокурова Анисья Романовна</vt:lpstr>
      <vt:lpstr>Преподаваемые ПМ и дисциплины</vt:lpstr>
      <vt:lpstr>Результаты повышения квалификации по профилю педагогической деятельности </vt:lpstr>
      <vt:lpstr>Результаты освоения обучающимися образовательных программ по итогам мониторинга системы образования (профессиональный цикл)</vt:lpstr>
      <vt:lpstr>Результаты освоения обучающимися образовательных программ по итогам мониторинга системы образования (профессиональный цикл)</vt:lpstr>
      <vt:lpstr>Руководство выпускными квалификационными работами студентов  специальности «Землеустройство», «Земельно-имущественными отношения»    </vt:lpstr>
      <vt:lpstr>Результаты участия обучающихся в выставках, конкурсах, олимпиадах, конференциях, соревнованиях</vt:lpstr>
      <vt:lpstr>Результаты участия обучающихся в выставках, конкурсах, олимпиадах, конференциях, соревнованиях  </vt:lpstr>
      <vt:lpstr>Результаты участия обучающихся в выставках, конкурсах, олимпиадах, конференциях, соревнованиях</vt:lpstr>
      <vt:lpstr>  Результатами применения новых образовательных технологий являются:   </vt:lpstr>
      <vt:lpstr>Результатами применения новых образовательных технологий являются:  </vt:lpstr>
      <vt:lpstr>Результатами применения новых образовательных технологий являются:  </vt:lpstr>
      <vt:lpstr> Эффективность работы по программно-методическому сопровождению образовательного процесса</vt:lpstr>
      <vt:lpstr> Обобщение и распространение в педагогических коллективах опыта практических результатов своей профессиональной деятельности </vt:lpstr>
      <vt:lpstr>Обобщение и распространение в педагогических коллективах опыта практических результатов своей профессиональной деятельности</vt:lpstr>
      <vt:lpstr>Обобщение и распространение в педагогических коллективах опыта практических результатов своей профессиональной деятельности</vt:lpstr>
      <vt:lpstr>Обобщение и распространение в педагогических коллективах опыта практических результатов своей профессиональной деятельности</vt:lpstr>
      <vt:lpstr> Результаты личного участия и продуктивность методической деятельности преподавателя в межаттестационный период </vt:lpstr>
      <vt:lpstr>Благодарственные письма</vt:lpstr>
      <vt:lpstr>Благодарственные письма</vt:lpstr>
      <vt:lpstr>  Поощрения за профессиональную деятельность  </vt:lpstr>
      <vt:lpstr>Куратор группы 2 курса по специальности 21.02.04 «Землеустройство»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Винокурова  Анисья Романовна</dc:title>
  <dc:creator>user</dc:creator>
  <cp:lastModifiedBy>Пользователь</cp:lastModifiedBy>
  <cp:revision>24</cp:revision>
  <dcterms:created xsi:type="dcterms:W3CDTF">2021-11-30T05:31:37Z</dcterms:created>
  <dcterms:modified xsi:type="dcterms:W3CDTF">2021-12-07T06:21:51Z</dcterms:modified>
</cp:coreProperties>
</file>