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6" r:id="rId3"/>
    <p:sldId id="264" r:id="rId4"/>
    <p:sldId id="290" r:id="rId5"/>
    <p:sldId id="291" r:id="rId6"/>
    <p:sldId id="294" r:id="rId7"/>
    <p:sldId id="265" r:id="rId8"/>
    <p:sldId id="288" r:id="rId9"/>
    <p:sldId id="283" r:id="rId10"/>
    <p:sldId id="266" r:id="rId11"/>
    <p:sldId id="267" r:id="rId12"/>
    <p:sldId id="268" r:id="rId13"/>
    <p:sldId id="293" r:id="rId14"/>
    <p:sldId id="274" r:id="rId15"/>
    <p:sldId id="292" r:id="rId16"/>
    <p:sldId id="295" r:id="rId17"/>
    <p:sldId id="296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375" autoAdjust="0"/>
  </p:normalViewPr>
  <p:slideViewPr>
    <p:cSldViewPr>
      <p:cViewPr>
        <p:scale>
          <a:sx n="75" d="100"/>
          <a:sy n="75" d="100"/>
        </p:scale>
        <p:origin x="-2670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E2CD-BA1A-4CAF-9BAC-AB7E69DA1B2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0EB2-51D3-4662-92A8-5C2EFB0D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7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E2CD-BA1A-4CAF-9BAC-AB7E69DA1B2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0EB2-51D3-4662-92A8-5C2EFB0D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8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E2CD-BA1A-4CAF-9BAC-AB7E69DA1B2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0EB2-51D3-4662-92A8-5C2EFB0D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5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E2CD-BA1A-4CAF-9BAC-AB7E69DA1B2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0EB2-51D3-4662-92A8-5C2EFB0D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57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E2CD-BA1A-4CAF-9BAC-AB7E69DA1B2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0EB2-51D3-4662-92A8-5C2EFB0D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29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E2CD-BA1A-4CAF-9BAC-AB7E69DA1B2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0EB2-51D3-4662-92A8-5C2EFB0D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10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E2CD-BA1A-4CAF-9BAC-AB7E69DA1B2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0EB2-51D3-4662-92A8-5C2EFB0D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7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E2CD-BA1A-4CAF-9BAC-AB7E69DA1B2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0EB2-51D3-4662-92A8-5C2EFB0D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E2CD-BA1A-4CAF-9BAC-AB7E69DA1B2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0EB2-51D3-4662-92A8-5C2EFB0D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6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E2CD-BA1A-4CAF-9BAC-AB7E69DA1B2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0EB2-51D3-4662-92A8-5C2EFB0D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1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E2CD-BA1A-4CAF-9BAC-AB7E69DA1B2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0EB2-51D3-4662-92A8-5C2EFB0D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2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E2CD-BA1A-4CAF-9BAC-AB7E69DA1B2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80EB2-51D3-4662-92A8-5C2EFB0D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9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Профессиональная деятельность преподавателя 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8D063FA-7BC3-436B-8C99-7C3516733A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2" y="993775"/>
            <a:ext cx="3394472" cy="4525963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286248" y="991761"/>
            <a:ext cx="4364994" cy="51015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рождения: 11.07.1961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Якутский технический лицей №1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мастер производственного обучения, 1998г.</a:t>
            </a:r>
          </a:p>
          <a:p>
            <a:pPr algn="just">
              <a:buNone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Якутский Государственный Университет имени М.К.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Аммосова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ПФ ИПО, присвоена квалификация: инженер-преподаватель, 2003г.</a:t>
            </a:r>
          </a:p>
          <a:p>
            <a:pPr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Должность и место работы: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Тюнгюлюнского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филиала ГБПОУ РС (Я) «Якутский сельскохозяйственный техникум»</a:t>
            </a:r>
          </a:p>
          <a:p>
            <a:pPr algn="just"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работы: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лет 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в данном ОУ: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лет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УПД: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первая квалификационная категория, май 2015г.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Почетные звания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Отличник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РС (Я), 2015г.;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Ветеран труда РС (Я), 2011г.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Нагрудные знаки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Династия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РС(Я),2017г., «80лет ПТО», 2020г.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Контактные данные: 8(914)1031824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Электронная почта: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antoninka.ponomareva.61@ mail.ru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928" y="5630749"/>
            <a:ext cx="346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Пономарева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Антонина Прохоровна</a:t>
            </a:r>
          </a:p>
        </p:txBody>
      </p:sp>
    </p:spTree>
    <p:extLst>
      <p:ext uri="{BB962C8B-B14F-4D97-AF65-F5344CB8AC3E}">
        <p14:creationId xmlns:p14="http://schemas.microsoft.com/office/powerpoint/2010/main" val="3582927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участия обучающихся в выставках, конкурсах, олимпиадах, конференциях, соревнованиях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514400" cy="50720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7624" y="4725144"/>
            <a:ext cx="7620991" cy="15421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33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(мастер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п.о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Пономарева А.П.)</a:t>
            </a:r>
          </a:p>
          <a:p>
            <a:pPr marL="0" indent="0" algn="ctr">
              <a:buNone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Архипов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Дьулустан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участник отборочного тура республиканского конкурса 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WorldSkills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степени,1 декабря 2017г.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300" dirty="0"/>
          </a:p>
        </p:txBody>
      </p:sp>
      <p:pic>
        <p:nvPicPr>
          <p:cNvPr id="1026" name="Picture 2" descr="C:\Users\Методист\Documents\Фото книга\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32294"/>
            <a:ext cx="5545213" cy="369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9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использования новых образовательных технологий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5098577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q"/>
            </a:pP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Заполнение и ведение журнала в системе «Сетевой город»;</a:t>
            </a:r>
          </a:p>
          <a:p>
            <a:pPr marL="0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q"/>
            </a:pP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электронно-библиотечной системы (ЭБС) «Лань»;</a:t>
            </a:r>
          </a:p>
          <a:p>
            <a:pPr marL="0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q"/>
            </a:pP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технологии модульного обучения; </a:t>
            </a:r>
          </a:p>
          <a:p>
            <a:pPr marL="0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q"/>
            </a:pP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технологии: графические редакторы </a:t>
            </a:r>
            <a:r>
              <a:rPr lang="ru-RU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Word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PowerPoint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Excel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Zoom, Skype</a:t>
            </a:r>
          </a:p>
          <a:p>
            <a:pPr marL="0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q"/>
            </a:pP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мультимедийный проектор, компьютер.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q"/>
            </a:pPr>
            <a:endParaRPr lang="ru-RU" dirty="0">
              <a:solidFill>
                <a:srgbClr val="FF0000"/>
              </a:solidFill>
              <a:latin typeface="Book Antiqua" pitchFamily="18" charset="0"/>
              <a:cs typeface="Times New Roman" pitchFamily="18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None/>
            </a:pPr>
            <a:endParaRPr lang="ru-RU" sz="3600" dirty="0">
              <a:solidFill>
                <a:srgbClr val="FF0000"/>
              </a:solidFill>
              <a:latin typeface="Book Antiqua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q"/>
            </a:pPr>
            <a:endParaRPr lang="ru-RU" sz="3600" dirty="0">
              <a:solidFill>
                <a:srgbClr val="FF0000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4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0609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Эффективность работы по программно-методическому сопровождению образовательного процесса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136904" cy="55446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Учебно-методический комплекс: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рабочие программы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35.01.13 Тракторист-машинист сельскохозяйственного производства: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УП.01.01.Учебная практика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ПП.01.01.Производственная практика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МДК.01.02. Эксплуатация и ТО сельхоз машин и оборудования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35.01.15 Электромонтер по ремонту и обслуживанию электрооборудования в сельскохозяйственном производстве: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ОП.02 Основы электротехники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ОП.03 Техническая механика с основами технических измерений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ОП.04 Основы материаловедения и технология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общеслесарных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 (г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36.01.02 Мастер животноводства: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МДК.01.01 Машины и оборудования свиноводческих фермах и комплексов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МДК.01.02 Технология механизированных работ на свиноводческих фермах и комплексах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Фонды оценочных средств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учебной дисциплине ОП.01 Основы технического черчения.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ТРМ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86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88DDD5-9F39-41F1-84FD-2C516A70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333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Фонды оценочных средств по учебной дисциплине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1FAB47C-C212-46FF-8813-775010F5796F}"/>
              </a:ext>
            </a:extLst>
          </p:cNvPr>
          <p:cNvSpPr/>
          <p:nvPr/>
        </p:nvSpPr>
        <p:spPr>
          <a:xfrm>
            <a:off x="899592" y="1417639"/>
            <a:ext cx="7787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УП.01.01.Учебная практика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ПП.01.01.Производственная практика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МДК.01.02. Эксплуатация и ТО сельхоз машин и оборудования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780CC28-90BB-4CA4-A6E2-D1F75958A20C}"/>
              </a:ext>
            </a:extLst>
          </p:cNvPr>
          <p:cNvSpPr/>
          <p:nvPr/>
        </p:nvSpPr>
        <p:spPr>
          <a:xfrm>
            <a:off x="899592" y="2453987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 по выполнению самостоятельной работы по учебной дисциплине 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DFC7829-D34D-4511-9C0A-B487A4DF9967}"/>
              </a:ext>
            </a:extLst>
          </p:cNvPr>
          <p:cNvSpPr/>
          <p:nvPr/>
        </p:nvSpPr>
        <p:spPr>
          <a:xfrm>
            <a:off x="1043608" y="3501008"/>
            <a:ext cx="5814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УП.01.01.Учебная практика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ПП.01.01.Производственная практика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МДК.01.02. Эксплуатация и ТО сельхоз машин и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033573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22553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Обобщение и распространение в педагогических коллективах опыта практических результатов своей профессиональной деятельности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Проведение открытых уроков и мероприятий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280520"/>
              </p:ext>
            </p:extLst>
          </p:nvPr>
        </p:nvGraphicFramePr>
        <p:xfrm>
          <a:off x="572613" y="1626448"/>
          <a:ext cx="821423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9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85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5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134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51799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УД, МДК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Учебная группа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68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МДК 01.02 Эксплуатация и ТО с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х машин и оборудования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Тормозные системы тракторов, ТО тормозной системы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27.02.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ТРМ-2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791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ОП.03Техническая механика с основами технических измерений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Основы технических измерений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20.11.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Электромонтер по ремонту и обслуживанию электрооборудования в с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х производстве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062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УП01.01.Учебная практика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Слесарное дело: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Изготовлене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крючка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16.03. 2017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ТРМ-2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451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4A70ABC-8173-409A-8153-DC2927CB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открытых уроков и мероприятий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80980452-6799-4FF2-A2B3-82EA71988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57583"/>
              </p:ext>
            </p:extLst>
          </p:nvPr>
        </p:nvGraphicFramePr>
        <p:xfrm>
          <a:off x="323528" y="1196752"/>
          <a:ext cx="8363271" cy="528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78">
                  <a:extLst>
                    <a:ext uri="{9D8B030D-6E8A-4147-A177-3AD203B41FA5}">
                      <a16:colId xmlns:a16="http://schemas.microsoft.com/office/drawing/2014/main" xmlns="" val="1771664993"/>
                    </a:ext>
                  </a:extLst>
                </a:gridCol>
                <a:gridCol w="1829440">
                  <a:extLst>
                    <a:ext uri="{9D8B030D-6E8A-4147-A177-3AD203B41FA5}">
                      <a16:colId xmlns:a16="http://schemas.microsoft.com/office/drawing/2014/main" xmlns="" val="792435629"/>
                    </a:ext>
                  </a:extLst>
                </a:gridCol>
                <a:gridCol w="2738945">
                  <a:extLst>
                    <a:ext uri="{9D8B030D-6E8A-4147-A177-3AD203B41FA5}">
                      <a16:colId xmlns:a16="http://schemas.microsoft.com/office/drawing/2014/main" xmlns="" val="2955003063"/>
                    </a:ext>
                  </a:extLst>
                </a:gridCol>
                <a:gridCol w="1672654">
                  <a:extLst>
                    <a:ext uri="{9D8B030D-6E8A-4147-A177-3AD203B41FA5}">
                      <a16:colId xmlns:a16="http://schemas.microsoft.com/office/drawing/2014/main" xmlns="" val="2044797553"/>
                    </a:ext>
                  </a:extLst>
                </a:gridCol>
                <a:gridCol w="1672654">
                  <a:extLst>
                    <a:ext uri="{9D8B030D-6E8A-4147-A177-3AD203B41FA5}">
                      <a16:colId xmlns:a16="http://schemas.microsoft.com/office/drawing/2014/main" xmlns="" val="3331577981"/>
                    </a:ext>
                  </a:extLst>
                </a:gridCol>
              </a:tblGrid>
              <a:tr h="399276"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УД, МДК</a:t>
                      </a: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Учебная группа</a:t>
                      </a: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6294764"/>
                  </a:ext>
                </a:extLst>
              </a:tr>
              <a:tr h="1564139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Внеклассное мероприятие</a:t>
                      </a: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Саха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хорсун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саллааттарыгар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сугуруйэбит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махтанабыт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умнубаппыт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15.04.2016</a:t>
                      </a: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ТРМ-1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2322280"/>
                  </a:ext>
                </a:extLst>
              </a:tr>
              <a:tr h="977586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Внеклассное мероприятие</a:t>
                      </a: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Спорт-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эйэ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символа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21.04.2018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ТРМ-3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4875223"/>
                  </a:ext>
                </a:extLst>
              </a:tr>
              <a:tr h="399276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Внеклассное мероприятие</a:t>
                      </a: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Айыл5а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биьиги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баайбыт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15.04.2017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ТРМ-2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7371358"/>
                  </a:ext>
                </a:extLst>
              </a:tr>
              <a:tr h="399276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Ф.К.Попов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сахалартан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бастакы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Сэбиэскэй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Сойуус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itchFamily="18" charset="0"/>
                          <a:cs typeface="Times New Roman" pitchFamily="18" charset="0"/>
                        </a:rPr>
                        <a:t>Геройа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16.04.2020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ТРМ-2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8958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164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личного участия и продуктивность методической деятельности преподавателя в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период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Участие на уровне образовательной организации 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член методической комиссии преподавателей и мастеров производственного обучения профессионального цикла;</a:t>
            </a: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Член экспертной комиссии конкурса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профмастерства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«Лучший по профессии» среди студентов группы «Тракторист-машинист сельскохозяйственного производства»  2017, 2018гг.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36" y="2500306"/>
            <a:ext cx="4284246" cy="28575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личного участия в конкурсах (выставках) профессионального мастерства в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период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уровне образовательной организации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Антонина Прохоровна – участник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онлайн-конкурса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профессионального мастерства «Я- мастер», апрель 2021г.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Участие на республиканском уровне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Публикация на сборнике материалов республиканской научно-практической конференции «Актуальные проблемы и перспективы развития агропромышленного комплекса Якутии», г. Якутск 2015г.</a:t>
            </a:r>
          </a:p>
          <a:p>
            <a:pPr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тепан\Desktop\Скан 30 нояб. 2021 г._1.jpg"/>
          <p:cNvPicPr>
            <a:picLocks noChangeAspect="1" noChangeArrowheads="1"/>
          </p:cNvPicPr>
          <p:nvPr/>
        </p:nvPicPr>
        <p:blipFill>
          <a:blip r:embed="rId2" cstate="print"/>
          <a:srcRect t="33705" b="10974"/>
          <a:stretch>
            <a:fillRect/>
          </a:stretch>
        </p:blipFill>
        <p:spPr bwMode="auto">
          <a:xfrm>
            <a:off x="428596" y="3643314"/>
            <a:ext cx="850112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Поощрения за профессиональную деятельность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республиканском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уровне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Почетное звание: Отличник ПО РС(Я) 2015 г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.;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Нагрудный знак:  Династия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педагогов, 2017 г.;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Нагрудный знак «80 лет профессионально-технического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образования», 2020г.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8009" y="3090962"/>
            <a:ext cx="2243498" cy="39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Методист\Downloads\IMG-20211130-WA00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6" r="23832" b="30974"/>
          <a:stretch/>
        </p:blipFill>
        <p:spPr bwMode="auto">
          <a:xfrm>
            <a:off x="4499992" y="3573016"/>
            <a:ext cx="4162627" cy="26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 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профилю педагогической деятельности</a:t>
            </a:r>
            <a:endParaRPr lang="ru-RU" sz="2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775324"/>
              </p:ext>
            </p:extLst>
          </p:nvPr>
        </p:nvGraphicFramePr>
        <p:xfrm>
          <a:off x="457200" y="1484784"/>
          <a:ext cx="8472517" cy="423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4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05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90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831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курса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прохождения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 и документ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3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1. Основы профессионально-педагогической деятельности преподавателя СПОО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АНО ДПО «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ИДПОиПК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11-21.10.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144ч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2.Специализированные центры компетенций-механизмы внедрения стандартов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WjrldSkills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г.Якутск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 ГБОУ  ДПО Институт управления при Президенте РС(Я)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23.09.15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98175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Результаты учебной деятельности по итогам мониторинга 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16242"/>
              </p:ext>
            </p:extLst>
          </p:nvPr>
        </p:nvGraphicFramePr>
        <p:xfrm>
          <a:off x="539552" y="1196752"/>
          <a:ext cx="8352928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6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42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62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78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895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Учебные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Учебные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дисциплины,</a:t>
                      </a:r>
                    </a:p>
                    <a:p>
                      <a:pPr algn="ctr"/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учебные группы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аттестован-ных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Успеваемость, 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Качество,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45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Мастер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п.о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(гр. ТРМ-1)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31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УП.01.01 Учебная практика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(гр. ТРМ-2курс)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31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УП.01.01Учебная практика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(гр. ТРМ-3)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5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7D5F1184-2FF8-42D1-A431-2868F69D0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911535"/>
              </p:ext>
            </p:extLst>
          </p:nvPr>
        </p:nvGraphicFramePr>
        <p:xfrm>
          <a:off x="467544" y="1196753"/>
          <a:ext cx="8352926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711">
                  <a:extLst>
                    <a:ext uri="{9D8B030D-6E8A-4147-A177-3AD203B41FA5}">
                      <a16:colId xmlns:a16="http://schemas.microsoft.com/office/drawing/2014/main" xmlns="" val="517759143"/>
                    </a:ext>
                  </a:extLst>
                </a:gridCol>
                <a:gridCol w="3607785">
                  <a:extLst>
                    <a:ext uri="{9D8B030D-6E8A-4147-A177-3AD203B41FA5}">
                      <a16:colId xmlns:a16="http://schemas.microsoft.com/office/drawing/2014/main" xmlns="" val="273892658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445961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1094949014"/>
                    </a:ext>
                  </a:extLst>
                </a:gridCol>
                <a:gridCol w="1296142">
                  <a:extLst>
                    <a:ext uri="{9D8B030D-6E8A-4147-A177-3AD203B41FA5}">
                      <a16:colId xmlns:a16="http://schemas.microsoft.com/office/drawing/2014/main" xmlns="" val="2898097515"/>
                    </a:ext>
                  </a:extLst>
                </a:gridCol>
              </a:tblGrid>
              <a:tr h="1416472">
                <a:tc>
                  <a:txBody>
                    <a:bodyPr/>
                    <a:lstStyle/>
                    <a:p>
                      <a:r>
                        <a:rPr lang="ru-RU" baseline="0" dirty="0">
                          <a:latin typeface="Times New Roman" pitchFamily="18" charset="0"/>
                        </a:rPr>
                        <a:t>Учебные годы</a:t>
                      </a: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>
                          <a:latin typeface="Times New Roman" pitchFamily="18" charset="0"/>
                        </a:rPr>
                        <a:t>Учебные дисциплины,</a:t>
                      </a:r>
                    </a:p>
                    <a:p>
                      <a:r>
                        <a:rPr lang="ru-RU" baseline="0" dirty="0">
                          <a:latin typeface="Times New Roman" pitchFamily="18" charset="0"/>
                        </a:rPr>
                        <a:t> учебные группы</a:t>
                      </a: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>
                          <a:latin typeface="Times New Roman" pitchFamily="18" charset="0"/>
                        </a:rPr>
                        <a:t>Количество </a:t>
                      </a:r>
                      <a:r>
                        <a:rPr lang="ru-RU" baseline="0" dirty="0" smtClean="0">
                          <a:latin typeface="Times New Roman" pitchFamily="18" charset="0"/>
                        </a:rPr>
                        <a:t>аттестованных</a:t>
                      </a:r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>
                          <a:latin typeface="Times New Roman" pitchFamily="18" charset="0"/>
                        </a:rPr>
                        <a:t>Успеваемость, </a:t>
                      </a:r>
                    </a:p>
                    <a:p>
                      <a:r>
                        <a:rPr lang="ru-RU" baseline="0" dirty="0">
                          <a:latin typeface="Times New Roman" pitchFamily="18" charset="0"/>
                        </a:rPr>
                        <a:t>в %</a:t>
                      </a: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>
                          <a:latin typeface="Times New Roman" pitchFamily="18" charset="0"/>
                        </a:rPr>
                        <a:t>Качество, </a:t>
                      </a:r>
                    </a:p>
                    <a:p>
                      <a:r>
                        <a:rPr lang="ru-RU" baseline="0" dirty="0">
                          <a:latin typeface="Times New Roman" pitchFamily="18" charset="0"/>
                        </a:rPr>
                        <a:t>в %</a:t>
                      </a: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8429149"/>
                  </a:ext>
                </a:extLst>
              </a:tr>
              <a:tr h="918610">
                <a:tc>
                  <a:txBody>
                    <a:bodyPr/>
                    <a:lstStyle/>
                    <a:p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baseline="0" dirty="0">
                          <a:latin typeface="Times New Roman" pitchFamily="18" charset="0"/>
                        </a:rPr>
                        <a:t>2018-2019</a:t>
                      </a: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>
                          <a:latin typeface="Times New Roman" pitchFamily="18" charset="0"/>
                        </a:rPr>
                        <a:t>ОП.02 Основы электротехники </a:t>
                      </a:r>
                    </a:p>
                    <a:p>
                      <a:r>
                        <a:rPr lang="ru-RU" baseline="0" dirty="0">
                          <a:latin typeface="Times New Roman" pitchFamily="18" charset="0"/>
                        </a:rPr>
                        <a:t>(гр. Э</a:t>
                      </a:r>
                      <a:r>
                        <a:rPr lang="en-US" baseline="0" dirty="0">
                          <a:latin typeface="Times New Roman" pitchFamily="18" charset="0"/>
                        </a:rPr>
                        <a:t>/</a:t>
                      </a:r>
                      <a:r>
                        <a:rPr lang="ru-RU" baseline="0" dirty="0">
                          <a:latin typeface="Times New Roman" pitchFamily="18" charset="0"/>
                        </a:rPr>
                        <a:t>М)</a:t>
                      </a:r>
                    </a:p>
                    <a:p>
                      <a:r>
                        <a:rPr lang="ru-RU" baseline="0" dirty="0">
                          <a:latin typeface="Times New Roman" pitchFamily="18" charset="0"/>
                        </a:rPr>
                        <a:t>ОП.03 Техническая механика с основами технических измерений</a:t>
                      </a:r>
                    </a:p>
                    <a:p>
                      <a:r>
                        <a:rPr lang="ru-RU" baseline="0" dirty="0">
                          <a:latin typeface="Times New Roman" pitchFamily="18" charset="0"/>
                        </a:rPr>
                        <a:t>  (гр. Э</a:t>
                      </a:r>
                      <a:r>
                        <a:rPr lang="en-US" baseline="0" dirty="0">
                          <a:latin typeface="Times New Roman" pitchFamily="18" charset="0"/>
                        </a:rPr>
                        <a:t>/</a:t>
                      </a:r>
                      <a:r>
                        <a:rPr lang="ru-RU" baseline="0" dirty="0">
                          <a:latin typeface="Times New Roman" pitchFamily="18" charset="0"/>
                        </a:rPr>
                        <a:t>М)</a:t>
                      </a:r>
                    </a:p>
                    <a:p>
                      <a:r>
                        <a:rPr lang="ru-RU" baseline="0" dirty="0">
                          <a:latin typeface="Times New Roman" pitchFamily="18" charset="0"/>
                        </a:rPr>
                        <a:t>МДК.01.02. Эксплуатация и ТО сельхоз машин и оборудования(гр.ТРМ-2)</a:t>
                      </a:r>
                    </a:p>
                    <a:p>
                      <a:r>
                        <a:rPr lang="ru-RU" baseline="0" dirty="0">
                          <a:latin typeface="Times New Roman" pitchFamily="18" charset="0"/>
                        </a:rPr>
                        <a:t>ОП.03 Техническая механика с основами технических измерений (ТРМ-3)</a:t>
                      </a: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>
                          <a:latin typeface="Times New Roman" pitchFamily="18" charset="0"/>
                        </a:rPr>
                        <a:t>23</a:t>
                      </a: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baseline="0" dirty="0">
                          <a:latin typeface="Times New Roman" pitchFamily="18" charset="0"/>
                        </a:rPr>
                        <a:t>23</a:t>
                      </a: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baseline="0" dirty="0">
                          <a:latin typeface="Times New Roman" pitchFamily="18" charset="0"/>
                        </a:rPr>
                        <a:t>21</a:t>
                      </a: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baseline="0" dirty="0">
                          <a:latin typeface="Times New Roman" pitchFamily="18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>
                          <a:latin typeface="Times New Roman" pitchFamily="18" charset="0"/>
                        </a:rPr>
                        <a:t>100</a:t>
                      </a: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baseline="0" dirty="0">
                          <a:latin typeface="Times New Roman" pitchFamily="18" charset="0"/>
                        </a:rPr>
                        <a:t>100</a:t>
                      </a: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baseline="0" dirty="0">
                          <a:latin typeface="Times New Roman" pitchFamily="18" charset="0"/>
                        </a:rPr>
                        <a:t>100</a:t>
                      </a: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baseline="0" dirty="0">
                          <a:latin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>
                          <a:latin typeface="Times New Roman" pitchFamily="18" charset="0"/>
                        </a:rPr>
                        <a:t>79,2</a:t>
                      </a: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baseline="0" dirty="0">
                          <a:latin typeface="Times New Roman" pitchFamily="18" charset="0"/>
                        </a:rPr>
                        <a:t>79,2</a:t>
                      </a: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baseline="0" dirty="0">
                          <a:latin typeface="Times New Roman" pitchFamily="18" charset="0"/>
                        </a:rPr>
                        <a:t>75,0</a:t>
                      </a: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endParaRPr lang="ru-RU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baseline="0" dirty="0">
                          <a:latin typeface="Times New Roman" pitchFamily="18" charset="0"/>
                        </a:rPr>
                        <a:t>94,0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3089476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0B72A52-BA5A-46EB-ABBE-DBFDB4021E84}"/>
              </a:ext>
            </a:extLst>
          </p:cNvPr>
          <p:cNvSpPr/>
          <p:nvPr/>
        </p:nvSpPr>
        <p:spPr>
          <a:xfrm>
            <a:off x="1043608" y="260649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Результаты учебной  деятельности  по итогам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90145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1517C3-B30B-437B-BCCF-1A045679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Результаты учебной  деятельности  по итогам мониторинга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9E27FD5B-DF70-4D41-A88B-7569E0474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75353"/>
              </p:ext>
            </p:extLst>
          </p:nvPr>
        </p:nvGraphicFramePr>
        <p:xfrm>
          <a:off x="323528" y="1082433"/>
          <a:ext cx="8640961" cy="5623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874">
                  <a:extLst>
                    <a:ext uri="{9D8B030D-6E8A-4147-A177-3AD203B41FA5}">
                      <a16:colId xmlns:a16="http://schemas.microsoft.com/office/drawing/2014/main" xmlns="" val="1356387309"/>
                    </a:ext>
                  </a:extLst>
                </a:gridCol>
                <a:gridCol w="3451876">
                  <a:extLst>
                    <a:ext uri="{9D8B030D-6E8A-4147-A177-3AD203B41FA5}">
                      <a16:colId xmlns:a16="http://schemas.microsoft.com/office/drawing/2014/main" xmlns="" val="1653467278"/>
                    </a:ext>
                  </a:extLst>
                </a:gridCol>
                <a:gridCol w="1412130">
                  <a:extLst>
                    <a:ext uri="{9D8B030D-6E8A-4147-A177-3AD203B41FA5}">
                      <a16:colId xmlns:a16="http://schemas.microsoft.com/office/drawing/2014/main" xmlns="" val="2216590200"/>
                    </a:ext>
                  </a:extLst>
                </a:gridCol>
                <a:gridCol w="1333679">
                  <a:extLst>
                    <a:ext uri="{9D8B030D-6E8A-4147-A177-3AD203B41FA5}">
                      <a16:colId xmlns:a16="http://schemas.microsoft.com/office/drawing/2014/main" xmlns="" val="1842885782"/>
                    </a:ext>
                  </a:extLst>
                </a:gridCol>
                <a:gridCol w="1423402">
                  <a:extLst>
                    <a:ext uri="{9D8B030D-6E8A-4147-A177-3AD203B41FA5}">
                      <a16:colId xmlns:a16="http://schemas.microsoft.com/office/drawing/2014/main" xmlns="" val="2969474571"/>
                    </a:ext>
                  </a:extLst>
                </a:gridCol>
              </a:tblGrid>
              <a:tr h="958091"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Учебные годы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Учебные дисциплины,</a:t>
                      </a: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 учебные группы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Количество аттестован-</a:t>
                      </a:r>
                      <a:r>
                        <a:rPr lang="ru-RU" sz="1600" baseline="0" dirty="0" err="1">
                          <a:latin typeface="Times New Roman" pitchFamily="18" charset="0"/>
                        </a:rPr>
                        <a:t>ных</a:t>
                      </a:r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Успеваемость, </a:t>
                      </a: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в %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Качество, </a:t>
                      </a: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в %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9339837"/>
                  </a:ext>
                </a:extLst>
              </a:tr>
              <a:tr h="4556829"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2019-20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1.ОП.02 Основы электротехники </a:t>
                      </a: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(гр. Э/М)</a:t>
                      </a: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2.ОП.03 Техническая механика с основами технических измерений (гр. Э/М)</a:t>
                      </a: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3.ОП.04 Основы материаловедения и технология </a:t>
                      </a:r>
                      <a:r>
                        <a:rPr lang="ru-RU" sz="1600" baseline="0" dirty="0" err="1">
                          <a:latin typeface="Times New Roman" pitchFamily="18" charset="0"/>
                        </a:rPr>
                        <a:t>общеслесарных</a:t>
                      </a:r>
                      <a:r>
                        <a:rPr lang="ru-RU" sz="1600" baseline="0" dirty="0">
                          <a:latin typeface="Times New Roman" pitchFamily="18" charset="0"/>
                        </a:rPr>
                        <a:t> работ (</a:t>
                      </a:r>
                      <a:r>
                        <a:rPr lang="ru-RU" sz="1600" baseline="0" dirty="0" err="1">
                          <a:latin typeface="Times New Roman" pitchFamily="18" charset="0"/>
                        </a:rPr>
                        <a:t>гр.Э</a:t>
                      </a:r>
                      <a:r>
                        <a:rPr lang="en-US" sz="1600" baseline="0" dirty="0">
                          <a:latin typeface="Times New Roman" pitchFamily="18" charset="0"/>
                        </a:rPr>
                        <a:t>/</a:t>
                      </a:r>
                      <a:r>
                        <a:rPr lang="ru-RU" sz="1600" baseline="0" dirty="0">
                          <a:latin typeface="Times New Roman" pitchFamily="18" charset="0"/>
                        </a:rPr>
                        <a:t>М)</a:t>
                      </a: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4.МДК.01.01 Машины и оборудования свиноводческих фермах и комплексов (</a:t>
                      </a:r>
                      <a:r>
                        <a:rPr lang="ru-RU" sz="1600" baseline="0" dirty="0" err="1">
                          <a:latin typeface="Times New Roman" pitchFamily="18" charset="0"/>
                        </a:rPr>
                        <a:t>гр.М.Ж</a:t>
                      </a:r>
                      <a:r>
                        <a:rPr lang="ru-RU" sz="1600" baseline="0" dirty="0">
                          <a:latin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5.МДК.01.02 Технология механизированных работ на свиноводческих фермах и комплексах(</a:t>
                      </a:r>
                      <a:r>
                        <a:rPr lang="ru-RU" sz="1600" baseline="0" dirty="0" err="1">
                          <a:latin typeface="Times New Roman" pitchFamily="18" charset="0"/>
                        </a:rPr>
                        <a:t>гр.МЖ</a:t>
                      </a:r>
                      <a:r>
                        <a:rPr lang="ru-RU" sz="1600" baseline="0" dirty="0">
                          <a:latin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6. УП.01.01 Учебная практика (ТРМ-2)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24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24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24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19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19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</a:rPr>
                        <a:t>11</a:t>
                      </a:r>
                      <a:endParaRPr lang="ru-RU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100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100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100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100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100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92.0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92,0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88,0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83,0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83,0</a:t>
                      </a: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  <a:p>
                      <a:r>
                        <a:rPr lang="ru-RU" sz="1600" baseline="0" dirty="0">
                          <a:latin typeface="Times New Roman" pitchFamily="18" charset="0"/>
                        </a:rPr>
                        <a:t>72,2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7079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57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113189"/>
              </p:ext>
            </p:extLst>
          </p:nvPr>
        </p:nvGraphicFramePr>
        <p:xfrm>
          <a:off x="899592" y="836712"/>
          <a:ext cx="7575295" cy="5627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3"/>
                <a:gridCol w="2979703"/>
                <a:gridCol w="902460"/>
                <a:gridCol w="1000132"/>
                <a:gridCol w="1143008"/>
                <a:gridCol w="973929"/>
              </a:tblGrid>
              <a:tr h="69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Дисциплины, МДК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аттестованных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Успевае-мость</a:t>
                      </a:r>
                      <a:r>
                        <a:rPr lang="ru-RU" sz="14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29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Машины и оборудование свиноводческих ферм и комплексов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9МЖ3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66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механизированных работ на свиноводческих фермах и комплексов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9МЖ3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9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механизированных работ в с/х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9ТМР2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29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материаловедения и технология общеслесарных работ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11ЭМ1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29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материаловедения и технология общеслесарных работ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9ЭМ1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8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показатель: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116633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учебной  деятельности  по итогам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мониторинга на 2020-2021 уч.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7849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освоения обучающимися образовательных программ по итогам мониторинга системы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Руководство выпускными квалификационными работами студентов профессии СПО:</a:t>
            </a:r>
          </a:p>
          <a:p>
            <a:pPr algn="just"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35.01.13. Тракторист-машинист сельскохозяйственного производства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(2 года 10 мес.)</a:t>
            </a:r>
          </a:p>
          <a:p>
            <a:pPr algn="just"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527149"/>
              </p:ext>
            </p:extLst>
          </p:nvPr>
        </p:nvGraphicFramePr>
        <p:xfrm>
          <a:off x="755576" y="2636912"/>
          <a:ext cx="7632847" cy="189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82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0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5173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Всего дипломников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Защита </a:t>
                      </a: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на «5»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Защита </a:t>
                      </a: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на «4»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% выполнения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% качества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18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2015-2018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66,6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23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педагога по выполнению функций 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мастера производственного обучения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8398D83-C1AC-4CAE-90EB-9F4E639DB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714619"/>
            <a:ext cx="4000528" cy="2542861"/>
          </a:xfr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49EB6F4-8DF6-48E5-BEBC-E1FA7D7E16F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b="11434"/>
          <a:stretch>
            <a:fillRect/>
          </a:stretch>
        </p:blipFill>
        <p:spPr>
          <a:xfrm>
            <a:off x="4716017" y="2708921"/>
            <a:ext cx="4039412" cy="25774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1357298"/>
            <a:ext cx="8606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2438" algn="l"/>
              </a:tabLst>
              <a:defRPr/>
            </a:pPr>
            <a:r>
              <a:rPr lang="ru-RU" dirty="0">
                <a:latin typeface="Book Antiqua" pitchFamily="18" charset="0"/>
              </a:rPr>
              <a:t>	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2015-18 учебном году назначена мастером-производственного обучения в  группу «Тракторист-машинист сельскохозяйственного производстве». </a:t>
            </a:r>
          </a:p>
          <a:p>
            <a:pPr>
              <a:tabLst>
                <a:tab pos="452438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Выпустились  14 студента.</a:t>
            </a:r>
          </a:p>
          <a:p>
            <a:pPr algn="just">
              <a:tabLst>
                <a:tab pos="452438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9671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участия обучающихся  конкурсах, соревнованиях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96752"/>
            <a:ext cx="8443914" cy="490082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Назаров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Владимир-Победитель конкурса «Лучший по профессии » -18.04.2017г.</a:t>
            </a:r>
          </a:p>
          <a:p>
            <a:pPr>
              <a:buNone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A146CC-04BA-4549-A72D-1BED8CBDFF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7344816" cy="45601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942</Words>
  <Application>Microsoft Office PowerPoint</Application>
  <PresentationFormat>Экран (4:3)</PresentationFormat>
  <Paragraphs>353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Профессиональная деятельность преподавателя  </vt:lpstr>
      <vt:lpstr>Повышения квалификации  по профилю педагогической деятельности</vt:lpstr>
      <vt:lpstr>                      Результаты учебной деятельности по итогам мониторинга  </vt:lpstr>
      <vt:lpstr>Презентация PowerPoint</vt:lpstr>
      <vt:lpstr>Результаты учебной  деятельности  по итогам мониторинга</vt:lpstr>
      <vt:lpstr>Презентация PowerPoint</vt:lpstr>
      <vt:lpstr>Результаты освоения обучающимися образовательных программ по итогам мониторинга системы образования</vt:lpstr>
      <vt:lpstr>Деятельность педагога по выполнению функций  мастера производственного обучения</vt:lpstr>
      <vt:lpstr>     Результаты участия обучающихся  конкурсах, соревнованиях       </vt:lpstr>
      <vt:lpstr>Результаты участия обучающихся в выставках, конкурсах, олимпиадах, конференциях, соревнованиях</vt:lpstr>
      <vt:lpstr>Результаты использования новых образовательных технологий</vt:lpstr>
      <vt:lpstr>Эффективность работы по программно-методическому сопровождению образовательного процесса </vt:lpstr>
      <vt:lpstr> Фонды оценочных средств по учебной дисциплине  </vt:lpstr>
      <vt:lpstr>Обобщение и распространение в педагогических коллективах опыта практических результатов своей профессиональной деятельности  Проведение открытых уроков и мероприятий</vt:lpstr>
      <vt:lpstr>Проведение открытых уроков и мероприятий</vt:lpstr>
      <vt:lpstr>Результаты личного участия и продуктивность методической деятельности преподавателя в межаттестационный период</vt:lpstr>
      <vt:lpstr>Результаты личного участия в конкурсах (выставках) профессионального мастерства в межаттестационный период</vt:lpstr>
      <vt:lpstr>Поощрения за профессиональную деятельность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сведения</dc:title>
  <dc:creator>Методист</dc:creator>
  <cp:lastModifiedBy>Методист</cp:lastModifiedBy>
  <cp:revision>231</cp:revision>
  <dcterms:created xsi:type="dcterms:W3CDTF">2020-03-14T00:47:00Z</dcterms:created>
  <dcterms:modified xsi:type="dcterms:W3CDTF">2021-12-01T00:31:00Z</dcterms:modified>
</cp:coreProperties>
</file>