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3" r:id="rId2"/>
    <p:sldId id="286" r:id="rId3"/>
    <p:sldId id="297" r:id="rId4"/>
    <p:sldId id="298" r:id="rId5"/>
    <p:sldId id="299" r:id="rId6"/>
    <p:sldId id="294" r:id="rId7"/>
    <p:sldId id="301" r:id="rId8"/>
    <p:sldId id="300" r:id="rId9"/>
    <p:sldId id="260" r:id="rId10"/>
    <p:sldId id="264" r:id="rId11"/>
    <p:sldId id="290" r:id="rId12"/>
    <p:sldId id="281" r:id="rId13"/>
    <p:sldId id="282" r:id="rId14"/>
    <p:sldId id="265" r:id="rId15"/>
    <p:sldId id="293" r:id="rId16"/>
    <p:sldId id="288" r:id="rId17"/>
    <p:sldId id="283" r:id="rId18"/>
    <p:sldId id="266" r:id="rId19"/>
    <p:sldId id="280" r:id="rId20"/>
    <p:sldId id="302" r:id="rId21"/>
    <p:sldId id="303" r:id="rId22"/>
    <p:sldId id="267" r:id="rId23"/>
    <p:sldId id="268" r:id="rId24"/>
    <p:sldId id="269" r:id="rId25"/>
    <p:sldId id="274" r:id="rId26"/>
    <p:sldId id="289" r:id="rId27"/>
    <p:sldId id="270" r:id="rId28"/>
    <p:sldId id="277" r:id="rId29"/>
    <p:sldId id="284" r:id="rId30"/>
    <p:sldId id="304" r:id="rId31"/>
    <p:sldId id="271" r:id="rId32"/>
    <p:sldId id="276" r:id="rId33"/>
    <p:sldId id="285" r:id="rId34"/>
    <p:sldId id="272" r:id="rId35"/>
    <p:sldId id="287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D8B51-ED06-4A86-8C88-8BC00580A01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FAE00-FB48-461A-AAC9-21B1D37EE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1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9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FAE00-FB48-461A-AAC9-21B1D37EE7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5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B9ECE-B5FE-4EB4-8224-CF6961A43CA3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9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7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8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5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57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9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0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7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6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1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2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E2CD-BA1A-4CAF-9BAC-AB7E69DA1B2A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0EB2-51D3-4662-92A8-5C2EFB0D8F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89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.nogovitsyna@yandex.r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mailto:Knail-93@mail.ru" TargetMode="External"/><Relationship Id="rId4" Type="http://schemas.openxmlformats.org/officeDocument/2006/relationships/hyperlink" Target="mailto:Lyubov_Novikova@mail.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 преподавателя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Методист\Desktop\Фото брошюра вклейка\Фото книга\0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484784"/>
            <a:ext cx="2602384" cy="34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1484784"/>
            <a:ext cx="4824536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мая 1963 года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Среднее специальное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Энгельсский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индустриально-педагогический техникум, техник-механик, мастер производственного обучения, 1986г.</a:t>
            </a:r>
          </a:p>
          <a:p>
            <a:pPr algn="just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Якутский Государственный Университет имени М.К.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ПФ ИПО, присвоена квалификация: учитель трудового обучения и общетехнических дисциплин, 1992г.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 и место работы: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 (Я) «Якутский сельскохозяйственный техникум»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 лет</a:t>
            </a:r>
          </a:p>
          <a:p>
            <a:pPr marL="0" indent="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ОУ: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года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УПД: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высшая квалификационная категория, май 2015г.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Почетные звания: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ПТО РФ, 1993г.;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ПО РС (Я), 2013г.;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Почетный работник НПО РФ, 2010г.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данные: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м/т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8 914 238 42 61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d.nogovitsyna@yandex.ru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521990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Ноговицына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Евдокия Максимовна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 по итогам мониторинга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00281"/>
              </p:ext>
            </p:extLst>
          </p:nvPr>
        </p:nvGraphicFramePr>
        <p:xfrm>
          <a:off x="539553" y="1340769"/>
          <a:ext cx="8064894" cy="504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7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дисциплины,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учебные группы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аттестован-ных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Успевае-мость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7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ТРМ-1, э/м)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ТРМ-1, э/м)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82,6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э/монтер)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ТРМ-1, э/м)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385526"/>
              </p:ext>
            </p:extLst>
          </p:nvPr>
        </p:nvGraphicFramePr>
        <p:xfrm>
          <a:off x="539552" y="1196752"/>
          <a:ext cx="8064894" cy="504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7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дисциплины,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учебные группы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аттестован-ных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Успевае-мость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7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86,6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ТРМ-3)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Э/монтер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9кл.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 (гр. э/монтер, 11кл.)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93,3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ОП.03 Техническая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механика с основами технических измерений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20078" y="476672"/>
            <a:ext cx="7884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 по итогам мониторинга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07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 по итогам мониторинга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профессии СПО19.01.17  Повар, кондитер (2 года 10мес.)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059641"/>
              </p:ext>
            </p:extLst>
          </p:nvPr>
        </p:nvGraphicFramePr>
        <p:xfrm>
          <a:off x="457200" y="1700808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дисциплины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аттестован-ных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Успевае-мость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 03.01 Технология приготовления супов и соусов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МДК.01.01 Технология обработки сырья и приготовления блюд из овощей и грибов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83,3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04.01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обработки сырья и приготовление блюд из рыбы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 по итогам мониторинга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профессии СПО 19.01.17  Повар, кондитер (10мес.)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7037"/>
              </p:ext>
            </p:extLst>
          </p:nvPr>
        </p:nvGraphicFramePr>
        <p:xfrm>
          <a:off x="457200" y="1916832"/>
          <a:ext cx="82296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дисциплины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аттестован-ных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Успевае-мость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 03.01 Технология приготовления супов и соусов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МДК.01.01 Технология обработки сырья и приготовления блюд из овощей и грибов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77,0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04.01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обработки сырья и приготовление блюд из рыбы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Руководство выпускными квалификационными работами студентов профессии СПО:</a:t>
            </a:r>
          </a:p>
          <a:p>
            <a:pPr algn="just"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19.01.17  Повар, кондитер (2 года 10 мес.)</a:t>
            </a:r>
          </a:p>
          <a:p>
            <a:pPr algn="just"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19.01.17  Повар, кондитер (10 мес.)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0" y="3143249"/>
          <a:ext cx="8143932" cy="2724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48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дипломников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 «5»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 «4»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8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2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650027"/>
              </p:ext>
            </p:extLst>
          </p:nvPr>
        </p:nvGraphicFramePr>
        <p:xfrm>
          <a:off x="395536" y="116632"/>
          <a:ext cx="8280918" cy="6680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13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61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61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10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Дисциплины, МДК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6 лет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Качествов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технического черчения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82,6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Техническая механика с основами технических измерений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предпринимательской деятельности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Основы инновационного предпринимательства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МДК 03.01 Технология приготовления супов и соусов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МДК 01.01 Технология обработки сырья и приготовления блюд из овощей и грибов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6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МДК 04.01Технология обработки сырья и приготовление блюд из рыбы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по годам в %: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82,6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075" marR="5607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3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педагога по выполнению функций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классного руководителя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Степан\Desktop\фото 2019\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391" t="29028" r="17092" b="8994"/>
          <a:stretch>
            <a:fillRect/>
          </a:stretch>
        </p:blipFill>
        <p:spPr bwMode="auto">
          <a:xfrm>
            <a:off x="357158" y="3500438"/>
            <a:ext cx="4759249" cy="30003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357298"/>
            <a:ext cx="47863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2438" algn="l"/>
              </a:tabLst>
              <a:defRPr/>
            </a:pPr>
            <a:r>
              <a:rPr lang="ru-RU" dirty="0" smtClean="0">
                <a:latin typeface="Book Antiqua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2018-2019 учебном году назначена классным руководителем студентов группы «Электромонтер по ремонту и обслуживанию электрооборудования в сельскохозяйственном производстве». Успешно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выпустились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21студента.</a:t>
            </a:r>
          </a:p>
          <a:p>
            <a:pPr algn="just">
              <a:tabLst>
                <a:tab pos="45243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47108" name="Picture 4" descr="I:\фото НЕМ аттест портфолио\IMG-20190627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0302"/>
            <a:ext cx="3071834" cy="5202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уровне образовательной организации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44391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НПК «Шаг в будущую профессию» </a:t>
            </a:r>
          </a:p>
          <a:p>
            <a:pPr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Кутуков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Данил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э/монтер, по теме: «Технические термины по черчению», 2015г.;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Захаров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Алгыс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э/монтер, по теме: «Помощник студента по черчению», 2016г.;</a:t>
            </a:r>
          </a:p>
          <a:p>
            <a:pPr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Свинобев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Илья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мастер животноводства, по теме «Подготовка животновода в условиях рынка», 2019г.</a:t>
            </a:r>
          </a:p>
        </p:txBody>
      </p:sp>
      <p:pic>
        <p:nvPicPr>
          <p:cNvPr id="5" name="Picture 3" descr="C:\Users\Степан\Desktop\Мама\IMG-20200411-WA000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1875" t="41667" r="26562" b="11458"/>
          <a:stretch>
            <a:fillRect/>
          </a:stretch>
        </p:blipFill>
        <p:spPr bwMode="auto">
          <a:xfrm>
            <a:off x="4714876" y="3429000"/>
            <a:ext cx="4086254" cy="2786082"/>
          </a:xfrm>
          <a:prstGeom prst="rect">
            <a:avLst/>
          </a:prstGeom>
          <a:noFill/>
        </p:spPr>
      </p:pic>
      <p:pic>
        <p:nvPicPr>
          <p:cNvPr id="6" name="Picture 2" descr="C:\Users\Степан\Desktop\Мама\IMG-20200411-WA00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1589" t="48250" r="28692" b="16976"/>
          <a:stretch>
            <a:fillRect/>
          </a:stretch>
        </p:blipFill>
        <p:spPr bwMode="auto">
          <a:xfrm>
            <a:off x="428596" y="4071942"/>
            <a:ext cx="4136716" cy="2169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07209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олимпиады 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черчению (2016-2019гг.)</a:t>
            </a:r>
          </a:p>
          <a:p>
            <a:pPr algn="ctr">
              <a:buNone/>
            </a:pP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Студенты группы Электромонтер: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Тимофей, Марков Тимур,  Сосин Юрий, Захаров Станислав, Лыткин Василий, Васильев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Айтал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Студенты группы Тракторист-машинист с/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производства: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Жирков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Рехлясов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Данил,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Баишев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Прокопий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Иванов Артем.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138642" cy="500066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</a:t>
            </a:r>
          </a:p>
          <a:p>
            <a:pPr marL="0" indent="0" algn="ctr">
              <a:buNone/>
            </a:pP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Призеры и победители республиканской дистанционной олимпиады по черчению </a:t>
            </a:r>
          </a:p>
          <a:p>
            <a:pPr marL="0" indent="0" algn="ctr">
              <a:buNone/>
            </a:pP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среди студентов СПО  </a:t>
            </a:r>
          </a:p>
          <a:p>
            <a:pPr marL="0" indent="0" algn="ctr">
              <a:buNone/>
            </a:pPr>
            <a:r>
              <a:rPr lang="ru-RU" sz="3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(преподаватель Ноговицына Е.М.)</a:t>
            </a: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Тимофей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студент группы «Электромонтер по ремонту и обслуживанию электрооборудования в сельскохозяйственном производстве», </a:t>
            </a: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2016г.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Жирков </a:t>
            </a:r>
            <a:r>
              <a:rPr lang="ru-RU" sz="33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Дьулус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«Тракторист-машинист сельскохозяйственного производства», 1 курс </a:t>
            </a: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2017г.</a:t>
            </a:r>
          </a:p>
          <a:p>
            <a:pPr marL="0" indent="0">
              <a:buNone/>
            </a:pPr>
            <a:r>
              <a:rPr lang="ru-RU" sz="33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Лыткин Василий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«Электромонтер по ремонту и обслуживанию электрооборудования в сельскохозяйственном производстве», </a:t>
            </a: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2019г.</a:t>
            </a:r>
          </a:p>
          <a:p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969493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9075713"/>
              </p:ext>
            </p:extLst>
          </p:nvPr>
        </p:nvGraphicFramePr>
        <p:xfrm>
          <a:off x="5572132" y="1285860"/>
          <a:ext cx="3143272" cy="474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Acrobat Document" r:id="rId3" imgW="3569760" imgH="6735960" progId="">
                  <p:embed/>
                </p:oleObj>
              </mc:Choice>
              <mc:Fallback>
                <p:oleObj name="Acrobat Document" r:id="rId3" imgW="3569760" imgH="6735960" progId="">
                  <p:embed/>
                  <p:pic>
                    <p:nvPicPr>
                      <p:cNvPr id="0" name="Содержимое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1285860"/>
                        <a:ext cx="3143272" cy="4741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7" descr="F:\фото НЕМ\IMG-20200410-WA0015.jpg"/>
          <p:cNvPicPr>
            <a:picLocks noChangeAspect="1" noChangeArrowheads="1"/>
          </p:cNvPicPr>
          <p:nvPr/>
        </p:nvPicPr>
        <p:blipFill>
          <a:blip r:embed="rId5" cstate="print"/>
          <a:srcRect t="13955" r="6234"/>
          <a:stretch>
            <a:fillRect/>
          </a:stretch>
        </p:blipFill>
        <p:spPr bwMode="auto">
          <a:xfrm>
            <a:off x="285720" y="3357562"/>
            <a:ext cx="4978021" cy="2571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2214554"/>
            <a:ext cx="518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 республиканской  олимпиады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черчению, 2019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4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профилю педагогической деятельности</a:t>
            </a:r>
            <a:endParaRPr lang="ru-RU" sz="24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14281" y="1214422"/>
          <a:ext cx="8715436" cy="5343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6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и документ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8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 Научно-исследовательская деятельность: проектирование, планирование, технология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 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24.01.2020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30ч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Основы профессионально-педагогической деятельности преподавателя СПОО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 ДПО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ИДПОиПК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11-21.10.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144ч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2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Внедрение профессионального стандарта педагога профессионального обучения, профессионального образования и дополнительного профессионального образования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09.02.2017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19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 Организация инклюзивного образования в профессиональной образовательной организации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29.11.2016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cuments\Селена\МСМ\Личные\Лига 3D 2019\Лига 2021\Логотип Чемпионата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308"/>
            <a:ext cx="2304256" cy="2227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44484"/>
              </p:ext>
            </p:extLst>
          </p:nvPr>
        </p:nvGraphicFramePr>
        <p:xfrm>
          <a:off x="323528" y="3522720"/>
          <a:ext cx="8474122" cy="3163888"/>
        </p:xfrm>
        <a:graphic>
          <a:graphicData uri="http://schemas.openxmlformats.org/drawingml/2006/table">
            <a:tbl>
              <a:tblPr firstRow="1" firstCol="1" bandRow="1"/>
              <a:tblGrid>
                <a:gridCol w="453069">
                  <a:extLst>
                    <a:ext uri="{9D8B030D-6E8A-4147-A177-3AD203B41FA5}">
                      <a16:colId xmlns:a16="http://schemas.microsoft.com/office/drawing/2014/main" val="1600027197"/>
                    </a:ext>
                  </a:extLst>
                </a:gridCol>
                <a:gridCol w="1574930">
                  <a:extLst>
                    <a:ext uri="{9D8B030D-6E8A-4147-A177-3AD203B41FA5}">
                      <a16:colId xmlns:a16="http://schemas.microsoft.com/office/drawing/2014/main" val="1763227721"/>
                    </a:ext>
                  </a:extLst>
                </a:gridCol>
                <a:gridCol w="393178">
                  <a:extLst>
                    <a:ext uri="{9D8B030D-6E8A-4147-A177-3AD203B41FA5}">
                      <a16:colId xmlns:a16="http://schemas.microsoft.com/office/drawing/2014/main" val="831511168"/>
                    </a:ext>
                  </a:extLst>
                </a:gridCol>
                <a:gridCol w="1965335">
                  <a:extLst>
                    <a:ext uri="{9D8B030D-6E8A-4147-A177-3AD203B41FA5}">
                      <a16:colId xmlns:a16="http://schemas.microsoft.com/office/drawing/2014/main" val="507420249"/>
                    </a:ext>
                  </a:extLst>
                </a:gridCol>
                <a:gridCol w="1885480">
                  <a:extLst>
                    <a:ext uri="{9D8B030D-6E8A-4147-A177-3AD203B41FA5}">
                      <a16:colId xmlns:a16="http://schemas.microsoft.com/office/drawing/2014/main" val="3251678928"/>
                    </a:ext>
                  </a:extLst>
                </a:gridCol>
                <a:gridCol w="550117">
                  <a:extLst>
                    <a:ext uri="{9D8B030D-6E8A-4147-A177-3AD203B41FA5}">
                      <a16:colId xmlns:a16="http://schemas.microsoft.com/office/drawing/2014/main" val="3547280663"/>
                    </a:ext>
                  </a:extLst>
                </a:gridCol>
                <a:gridCol w="393178">
                  <a:extLst>
                    <a:ext uri="{9D8B030D-6E8A-4147-A177-3AD203B41FA5}">
                      <a16:colId xmlns:a16="http://schemas.microsoft.com/office/drawing/2014/main" val="1191600353"/>
                    </a:ext>
                  </a:extLst>
                </a:gridCol>
                <a:gridCol w="1258835">
                  <a:extLst>
                    <a:ext uri="{9D8B030D-6E8A-4147-A177-3AD203B41FA5}">
                      <a16:colId xmlns:a16="http://schemas.microsoft.com/office/drawing/2014/main" val="2157592058"/>
                    </a:ext>
                  </a:extLst>
                </a:gridCol>
              </a:tblGrid>
              <a:tr h="17922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Студенты Ручная графика и инженерная компьютерная графика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76490"/>
                  </a:ext>
                </a:extLst>
              </a:tr>
              <a:tr h="89610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Апросимов Николай Владиславович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Тюнгюлюнский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филиал ГБПОУ РС (Я) «Якутский сельскохозяйственный техникум»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Мегино-Кангаласский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улус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Ноговицына Евдокия Максимовна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89142384261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d.nogovitsyna@yandex.ru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3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810609"/>
                  </a:ext>
                </a:extLst>
              </a:tr>
              <a:tr h="71688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Русских Александр Игоревич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СО «Балаковский политехнический техникум»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Балаково Саратовская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Новикова Любовь Ивановна 8 927 153 64 87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Lyubov_Novikova@mail.ru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68179"/>
                  </a:ext>
                </a:extLst>
              </a:tr>
              <a:tr h="71688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Васильев Дмитрий Иванович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«Альметьевский политехнический техникум»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Альметьевск Республика  Татарстан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Давлиева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Гульшат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Сагитовна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89274867993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Knail-93@mail.ru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Инвентор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1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67" marR="58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90614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5536" y="28529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протокол участников 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международного заочного открытого чемпионата среди школьников и студентов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Лига 3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15-18 ноября 2021 года на 25.11.2021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Местникова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С.М.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258" y="413308"/>
            <a:ext cx="2969392" cy="2227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3788" y="557334"/>
            <a:ext cx="3128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олимпиадах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международном уровне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3805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44" y="1417638"/>
            <a:ext cx="3359443" cy="4752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66" y="2968755"/>
            <a:ext cx="4500634" cy="318060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олимпиадах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186166" y="1600200"/>
            <a:ext cx="450063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остижение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уровне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26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использования новых образовательных технологий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lnSpcReduction="10000"/>
          </a:bodyPr>
          <a:lstStyle/>
          <a:p>
            <a:pPr marL="0" algn="ctr">
              <a:spcBef>
                <a:spcPts val="0"/>
              </a:spcBef>
              <a:buNone/>
            </a:pP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и ведение журнала в системе «Сетевой город»;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электронно-библиотечной системы (ЭБС) «</a:t>
            </a: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Лань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технологии модульного обучения; 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</a:t>
            </a: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технологии: 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графические </a:t>
            </a: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редакторы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Excel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мультимедийный </a:t>
            </a: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проектор, компьютер.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None/>
            </a:pPr>
            <a:endParaRPr lang="ru-RU" sz="3600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3600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49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Эффективность работы по программно-методическому сопровождению образовательного процесса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комплекс: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рабочие программы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ОП.01 Основы технического черчения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ОП.03 Техническая механика с основами технических измерений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35.01.15 Электромонтер по ремонту и обслуживанию электрооборудования в сельскохозяйственном производстве: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ОП.01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технического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черчения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ОП.03 Техническая механика с основами технических измерений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ОП.07 Основы предпринимательской деятельности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36.01.02 Мастер животноводства: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инновационного предпринимательства</a:t>
            </a:r>
          </a:p>
          <a:p>
            <a:pPr>
              <a:buFont typeface="Wingdings" pitchFamily="2" charset="2"/>
              <a:buChar char="q"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выполнению самостоятельной работы по учебной дисциплине ОП.01 Основы технического черчения;</a:t>
            </a:r>
          </a:p>
          <a:p>
            <a:pPr>
              <a:buFont typeface="Wingdings" pitchFamily="2" charset="2"/>
              <a:buChar char="q"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учебной дисциплине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ОП.01 Основы технического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черчения.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86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55976" y="1556792"/>
            <a:ext cx="4330825" cy="456937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приспособления «Плоскости проекций» по черчению для повышения качества обучения, 2015г.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внеклассной работы в развитии профессиональных компетенций студентов технического профиля, 2016г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Дополнительные внеурочные  занятия у студентов технического профиля, 2018г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квалифицированных рабочих для сельского хозяйства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филиале, 2020г.</a:t>
            </a:r>
          </a:p>
          <a:p>
            <a:pPr>
              <a:lnSpc>
                <a:spcPct val="110000"/>
              </a:lnSpc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0" y="1484784"/>
            <a:ext cx="356036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356036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157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уроков и мероприятий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428737"/>
          <a:ext cx="8229600" cy="4920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437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УД, МДК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проведения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Учебная группа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Прямоугольная изометрическая проекция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18.11.2019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Электромонтер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ОП.01 Основы технического черчения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Фронтальная диметрическая проекция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21.11.2018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ТРМ-1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03.01 Технология приготовления супов и соусов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Заправочный суп: 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миинэ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Похлебка из потрохов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28.02. 2017 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Повар, кондитер,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2курс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Внеклассное мероприятие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ТОК-ШОУ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теме: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«Саха оло5о-дьаьа5а,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фольклора»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15.04.2019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Электромонтер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51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уроков, внеклассных мероприятий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:\фото тел нси\IMG-20170518-WA009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2"/>
          <a:stretch/>
        </p:blipFill>
        <p:spPr bwMode="auto">
          <a:xfrm>
            <a:off x="733000" y="4149080"/>
            <a:ext cx="3598725" cy="231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42623"/>
            <a:ext cx="3576149" cy="238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800" y="-11260632"/>
            <a:ext cx="5202578" cy="346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G:\Фото книга\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42623"/>
            <a:ext cx="3528392" cy="237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23247" r="-118" b="41140"/>
          <a:stretch/>
        </p:blipFill>
        <p:spPr bwMode="auto">
          <a:xfrm>
            <a:off x="4575403" y="4149080"/>
            <a:ext cx="3649397" cy="231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1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и продуктивность методической деятельности Ноговицыной Е.М.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364" y="1124744"/>
            <a:ext cx="8363272" cy="4785395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республиканской  НПК «Подготовка технических кадров в условиях модернизации системы профессионального образования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приспособления «Плоскости проекций» по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черчению»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повышения качества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обучения»,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3 степени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с. Чурапча, октябрь 2015г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республиканской научно-практической конференции «Актуальные вопросы подготовки кадров в условиях модернизации системы профессионального образования РС (Я)», посвященной 15-летию профессионального образования 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Томпонском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 и 5-летию со дня открытия ГБПОУ РС (Я) «Горно-геологический техникум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теме: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«Роль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внеклассной работы в развитии профессиональных компетенций студентов технического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профиля»,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степени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8-9 декабря 2016г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степени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чтения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Агропрофилированных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 РС (Я) «Инновационные подходы в учебно- воспитательной деятельности и практико-ориентированный подход во внедрении программ профессионального обучения в условиях ОУ в сельской местности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«Дополнительные внеурочные занятия у студентов технического профиля»,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лауреата 3 степени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апрель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педагогических чтениях «Проблемы и перспективы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релизации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в обучению в учреждениях среднего профессионального образования» по теме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квалифицированных рабочих для сельского хозяйства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ГБПОУ РС (Я) «Якутский сельскохозяйственный техникум» за 2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диктанта по родному языку, 12 февраля 2021г., с.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47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на республиканском уровне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3" y="1124744"/>
            <a:ext cx="2627784" cy="361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30" y="3284984"/>
            <a:ext cx="222221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62" y="1196752"/>
            <a:ext cx="2458411" cy="338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2408972" cy="331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и продуктивность методической деятельности преподавателя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на уровне образовательной организации: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Организатор и член экспертной комиссии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(подготовительного) этапа научно-практической конференции молодых исследователей «Шаг в будущую профессию»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РС(Я) «ЯСХТ»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филиалТюнгюлюнский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 2008год;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по паспортизации учебных кабинетов, лабораторий, мастерских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2016г.;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ГАК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«ЯСХТ» с 2017г.;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методической комиссии преподавателей, мастеров п/о технического профиля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ЯСХТ с 2019г.</a:t>
            </a:r>
          </a:p>
          <a:p>
            <a:pPr algn="just">
              <a:buFont typeface="Arial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sz="3600" dirty="0" smtClean="0">
              <a:latin typeface="Book Antiqu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7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курса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прохождения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и документ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Разработка основных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профессиональных образовательных программ СПО и ДПП с учетом требований профессиональных стандартов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ФГАУ «Федеральный институт развития образования»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07-18.12.2015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72ч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Удостове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рение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6. Региональный опыт проведения аттестации педагогических работников профессиональных образовательных организаций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«Амурский областной институт развития образования»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г. Благовещенск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08-10.07. 2015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Удостове-рение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871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экспертная деятельность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республиканском и всероссийском уровне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Работа в составе в экспертной комиссии в республиканском профессиональном конкурсе молодых методистов «Методический Олимп» СПО РС (Я), 29.11. 2016г.;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Участие в работе Всероссийской НПК «Повышение качества образования в современных условиях», посвященной 10-летнему юбилею кафедры профессиональной педагогики, психологии и управления образованием ФГАУ ВО «СВФУ имени М.К.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Педагогический институт, 19.11.2016г.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40968"/>
            <a:ext cx="2428892" cy="334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18094" y="3616767"/>
            <a:ext cx="3907812" cy="268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698" y="3284985"/>
            <a:ext cx="2169980" cy="29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2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в конкурсах (выставках) профессионального мастерства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Победитель (1 степени)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Всероссийского конкурса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Росконкурс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Июнь 2019» № 622339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номинации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«Лучшая методическая разработка»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Название работы: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Дополнительные внеурочные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занятия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студентов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технического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791346"/>
              </p:ext>
            </p:extLst>
          </p:nvPr>
        </p:nvGraphicFramePr>
        <p:xfrm>
          <a:off x="5364088" y="1412776"/>
          <a:ext cx="3312470" cy="468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3" imgW="3569760" imgH="6735960" progId="">
                  <p:embed/>
                </p:oleObj>
              </mc:Choice>
              <mc:Fallback>
                <p:oleObj name="Acrobat Document" r:id="rId3" imgW="3569760" imgH="67359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412776"/>
                        <a:ext cx="3312470" cy="4687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8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в конкурсах (выставках) профессионального мастерства</a:t>
            </a:r>
            <a:endParaRPr lang="ru-RU" sz="2400" dirty="0"/>
          </a:p>
        </p:txBody>
      </p:sp>
      <p:pic>
        <p:nvPicPr>
          <p:cNvPr id="4" name="Picture 7" descr="C:\Users\Методист\Desktop\аттестация 2020\Ногов Е М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0" y="1484784"/>
            <a:ext cx="356036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249289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республиканского конкурса «Педагогические идеи»,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освященного 55-летию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педагогического колледжа им. И.Е.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инокурова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42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400" dirty="0"/>
          </a:p>
        </p:txBody>
      </p:sp>
      <p:pic>
        <p:nvPicPr>
          <p:cNvPr id="48130" name="Picture 2" descr="I:\фото НЕМ аттест портфолио\20200114_194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022" t="28302" r="21714" b="9434"/>
          <a:stretch>
            <a:fillRect/>
          </a:stretch>
        </p:blipFill>
        <p:spPr bwMode="auto">
          <a:xfrm rot="5400000">
            <a:off x="163680" y="1907966"/>
            <a:ext cx="4976849" cy="3732637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500174"/>
            <a:ext cx="4067204" cy="492922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     на уровне образовательной и муниципальной организации:</a:t>
            </a:r>
          </a:p>
          <a:p>
            <a:pPr>
              <a:buNone/>
            </a:pP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	Благодарность ГБПОУ РС «ЯСХТ»</a:t>
            </a:r>
          </a:p>
          <a:p>
            <a:pPr>
              <a:buNone/>
            </a:pP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за добросовестную работу в деле подготовки специалистов СПО и качественное выполнение должностных обязанностей, 14.01.2020г.;</a:t>
            </a:r>
          </a:p>
          <a:p>
            <a:pPr>
              <a:buNone/>
            </a:pPr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Почетная Грамота администрации МО «</a:t>
            </a:r>
            <a:r>
              <a:rPr lang="ru-RU" sz="3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 </a:t>
            </a:r>
            <a:r>
              <a:rPr lang="ru-RU" sz="3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Мегино-Кангаласского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РС (Я) за добросовестный труд в развитии профессионального образования с. </a:t>
            </a:r>
            <a:r>
              <a:rPr lang="ru-RU" sz="3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активное участие в общественной жизни села», 25.12. 2018г. </a:t>
            </a:r>
          </a:p>
          <a:p>
            <a:pPr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857364"/>
            <a:ext cx="3286148" cy="451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857364"/>
            <a:ext cx="3324620" cy="45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3042" y="1285860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и Республиканского уровня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5143512"/>
            <a:ext cx="7715304" cy="98265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Ноговицына Евдокия Максимовна,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Обладатель Гранта Главы РС (Я),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январь 2016г.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Степан\Desktop\фото 2019\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00174"/>
            <a:ext cx="5786478" cy="38080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b="3672"/>
          <a:stretch/>
        </p:blipFill>
        <p:spPr bwMode="auto">
          <a:xfrm>
            <a:off x="395536" y="2060848"/>
            <a:ext cx="4138271" cy="298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1947" y="1973718"/>
            <a:ext cx="49925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4847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Всероссийского уровня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373216"/>
            <a:ext cx="263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Москва, апрель 2021г.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8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7.  Оказание первой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доврачебной медицинской помощи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ДПО «ИДПО и ПК»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11.08-21.08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72ч.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1012" y="2387655"/>
            <a:ext cx="314149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491" y="2450487"/>
            <a:ext cx="2905508" cy="41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57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4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1144" y="728304"/>
            <a:ext cx="2755648" cy="37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8461" y="3285827"/>
            <a:ext cx="2756514" cy="3890318"/>
          </a:xfrm>
          <a:prstGeom prst="rect">
            <a:avLst/>
          </a:prstGeom>
        </p:spPr>
      </p:pic>
      <p:pic>
        <p:nvPicPr>
          <p:cNvPr id="6" name="Picture 13" descr="C:\Users\Методист\Desktop\аттестация 2020\Ногов Е М 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9748" y="768857"/>
            <a:ext cx="2636323" cy="36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3108" y="3351660"/>
            <a:ext cx="267027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56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собственного профессионального уровня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16832"/>
            <a:ext cx="4097618" cy="287089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1628800"/>
            <a:ext cx="6459893" cy="4525963"/>
          </a:xfrm>
          <a:prstGeom prst="rect">
            <a:avLst/>
          </a:prstGeom>
          <a:effectLst>
            <a:glow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880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семинары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071546"/>
          <a:ext cx="8229600" cy="5456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62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хождения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21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Учебно-методический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семинар для учителей технологии </a:t>
                      </a: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ГАНОУ РС (Я) «Республиканский ресурсный центр «Юные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Якутяне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30.01.2019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41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Республиканская выставочная ярмарка «Полигон инновационного развития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агропрофилированных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школ»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Министерство образования и науки РС (Я)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13.04.2018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6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Профессиональный стандарт педагога СПО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ГБОУ ДПО Институт управления при Президенте РС (Я)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23.09. 2015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6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«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Норуот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о5ону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иитэр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угэстэригэр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тирэнэн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оскуола5а о5ону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сайыннарыы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семинар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УУО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Мегино-Кангаласского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улуса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27.01.2016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Туоьу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сурук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79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Смотр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семейных проектов «Искусство быть родителем»</a:t>
                      </a:r>
                      <a:endParaRPr lang="ru-RU" sz="1600" b="0" i="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Тюнгюлюнская</a:t>
                      </a: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18-30. 2018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85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48" y="266259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семинары, НПК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0"/>
          <a:stretch/>
        </p:blipFill>
        <p:spPr bwMode="auto">
          <a:xfrm>
            <a:off x="251520" y="2924943"/>
            <a:ext cx="4392488" cy="306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/>
        </p:blipFill>
        <p:spPr bwMode="auto">
          <a:xfrm>
            <a:off x="4716016" y="3068960"/>
            <a:ext cx="3960440" cy="275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488017"/>
              </p:ext>
            </p:extLst>
          </p:nvPr>
        </p:nvGraphicFramePr>
        <p:xfrm>
          <a:off x="462848" y="1558887"/>
          <a:ext cx="82296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79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Научно-методический семинар «Национальные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проекты в сфере образования – вектор прогрессивного развития»</a:t>
                      </a:r>
                      <a:endParaRPr lang="ru-RU" sz="1600" b="0" i="0" u="none" strike="noStrike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педагогический форум  в г. 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6-7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.04.2021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83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8433" b="56204"/>
          <a:stretch/>
        </p:blipFill>
        <p:spPr bwMode="auto">
          <a:xfrm>
            <a:off x="4684872" y="285728"/>
            <a:ext cx="4101970" cy="288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784" r="2600" b="50084"/>
          <a:stretch/>
        </p:blipFill>
        <p:spPr bwMode="auto">
          <a:xfrm>
            <a:off x="428596" y="357166"/>
            <a:ext cx="4023802" cy="288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 descr="C:\Users\Степан\Desktop\Мама\IMG-20200411-WA0002.jpg"/>
          <p:cNvPicPr>
            <a:picLocks noChangeAspect="1" noChangeArrowheads="1"/>
          </p:cNvPicPr>
          <p:nvPr/>
        </p:nvPicPr>
        <p:blipFill>
          <a:blip r:embed="rId4" cstate="print"/>
          <a:srcRect l="3125" t="26041" r="14062" b="26042"/>
          <a:stretch>
            <a:fillRect/>
          </a:stretch>
        </p:blipFill>
        <p:spPr bwMode="auto">
          <a:xfrm>
            <a:off x="785786" y="3357562"/>
            <a:ext cx="7643866" cy="328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6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2123</Words>
  <Application>Microsoft Office PowerPoint</Application>
  <PresentationFormat>Экран (4:3)</PresentationFormat>
  <Paragraphs>497</Paragraphs>
  <Slides>36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Book Antiqua</vt:lpstr>
      <vt:lpstr>Calibri</vt:lpstr>
      <vt:lpstr>Times New Roman</vt:lpstr>
      <vt:lpstr>Wingdings</vt:lpstr>
      <vt:lpstr>Тема Office</vt:lpstr>
      <vt:lpstr>Acrobat Document</vt:lpstr>
      <vt:lpstr>Профессиональная деятельность преподавателя  </vt:lpstr>
      <vt:lpstr>Повышения квалификации  по профилю педагогической деятельности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Результаты повышения квалификации собственного профессионального уровня</vt:lpstr>
      <vt:lpstr>Образовательные семинары</vt:lpstr>
      <vt:lpstr>Образовательные семинары, НПК</vt:lpstr>
      <vt:lpstr>Презентация PowerPoint</vt:lpstr>
      <vt:lpstr>Результаты учебной деятельности  по итогам мониторинга </vt:lpstr>
      <vt:lpstr>Презентация PowerPoint</vt:lpstr>
      <vt:lpstr> Результаты учебной деятельности  по итогам мониторинга по профессии СПО19.01.17  Повар, кондитер (2 года 10мес.) </vt:lpstr>
      <vt:lpstr>Результаты учебной деятельности  по итогам мониторинга по профессии СПО 19.01.17  Повар, кондитер (10мес.) </vt:lpstr>
      <vt:lpstr>Результаты освоения обучающимися образовательных программ по итогам мониторинга системы образования</vt:lpstr>
      <vt:lpstr>Презентация PowerPoint</vt:lpstr>
      <vt:lpstr>Деятельность педагога по выполнению функций  классного руководителя</vt:lpstr>
      <vt:lpstr>     Результаты участия обучающихся в выставках, конкурсах, олимпиадах, конференциях, соревнованиях  на уровне образовательной организации     </vt:lpstr>
      <vt:lpstr>Результаты участия обучающихся в выставках, конкурсах, олимпиадах, конференциях, соревнованиях</vt:lpstr>
      <vt:lpstr>Результаты участия обучающихся в выставках, конкурсах, олимпиадах, конференциях, соревнованиях</vt:lpstr>
      <vt:lpstr>Презентация PowerPoint</vt:lpstr>
      <vt:lpstr>Результаты участия обучающихся в олимпиадах</vt:lpstr>
      <vt:lpstr>Результаты использования новых образовательных технологий</vt:lpstr>
      <vt:lpstr>Эффективность работы по программно-методическому сопровождению образовательного процесса 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Проведение открытых уроков и мероприятий</vt:lpstr>
      <vt:lpstr>Проведение открытых уроков, внеклассных мероприятий</vt:lpstr>
      <vt:lpstr>Результаты личного участия и продуктивность методической деятельности Ноговицыной Е.М.</vt:lpstr>
      <vt:lpstr>Участие на республиканском уровне</vt:lpstr>
      <vt:lpstr>Результаты личного участия и продуктивность методической деятельности преподавателя</vt:lpstr>
      <vt:lpstr>Профессиональная экспертная деятельность</vt:lpstr>
      <vt:lpstr>Результаты личного участия в конкурсах (выставках) профессионального мастерства</vt:lpstr>
      <vt:lpstr>Результаты личного участия в конкурсах (выставках) профессионального мастерства</vt:lpstr>
      <vt:lpstr>Поощрения за профессиональную деятельность</vt:lpstr>
      <vt:lpstr>Поощрения за профессиональную деятельность</vt:lpstr>
      <vt:lpstr>Поощрения за профессиональную деятельность</vt:lpstr>
      <vt:lpstr>Поощрения за профессиональную деятельность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Методист</dc:creator>
  <cp:lastModifiedBy>user</cp:lastModifiedBy>
  <cp:revision>182</cp:revision>
  <dcterms:created xsi:type="dcterms:W3CDTF">2020-03-14T00:47:00Z</dcterms:created>
  <dcterms:modified xsi:type="dcterms:W3CDTF">2021-12-06T12:38:46Z</dcterms:modified>
</cp:coreProperties>
</file>