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73" r:id="rId3"/>
    <p:sldId id="299" r:id="rId4"/>
    <p:sldId id="308" r:id="rId5"/>
    <p:sldId id="270" r:id="rId6"/>
    <p:sldId id="272" r:id="rId7"/>
    <p:sldId id="300" r:id="rId8"/>
    <p:sldId id="268" r:id="rId9"/>
    <p:sldId id="269" r:id="rId10"/>
    <p:sldId id="258" r:id="rId11"/>
    <p:sldId id="276" r:id="rId12"/>
    <p:sldId id="275" r:id="rId13"/>
    <p:sldId id="290" r:id="rId14"/>
    <p:sldId id="278" r:id="rId15"/>
    <p:sldId id="294" r:id="rId16"/>
    <p:sldId id="289" r:id="rId17"/>
    <p:sldId id="277" r:id="rId18"/>
    <p:sldId id="296" r:id="rId19"/>
    <p:sldId id="309" r:id="rId20"/>
    <p:sldId id="279" r:id="rId21"/>
    <p:sldId id="291" r:id="rId22"/>
    <p:sldId id="281" r:id="rId23"/>
    <p:sldId id="310" r:id="rId24"/>
    <p:sldId id="280" r:id="rId25"/>
    <p:sldId id="282" r:id="rId26"/>
    <p:sldId id="288" r:id="rId27"/>
    <p:sldId id="295" r:id="rId28"/>
    <p:sldId id="260" r:id="rId29"/>
    <p:sldId id="261" r:id="rId30"/>
    <p:sldId id="262" r:id="rId31"/>
    <p:sldId id="301" r:id="rId32"/>
    <p:sldId id="302" r:id="rId33"/>
    <p:sldId id="303" r:id="rId34"/>
    <p:sldId id="274" r:id="rId35"/>
    <p:sldId id="263" r:id="rId36"/>
    <p:sldId id="283" r:id="rId37"/>
    <p:sldId id="311" r:id="rId38"/>
    <p:sldId id="312" r:id="rId39"/>
    <p:sldId id="313" r:id="rId40"/>
    <p:sldId id="285" r:id="rId41"/>
    <p:sldId id="286" r:id="rId42"/>
    <p:sldId id="264" r:id="rId43"/>
    <p:sldId id="265" r:id="rId44"/>
    <p:sldId id="287" r:id="rId45"/>
    <p:sldId id="307" r:id="rId46"/>
    <p:sldId id="297" r:id="rId47"/>
    <p:sldId id="298" r:id="rId4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7543A-057D-4635-8B0D-7F153DE6078E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B9ECE-B5FE-4EB4-8224-CF6961A43C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48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2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0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2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6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4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7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1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7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5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30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60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6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6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558B3-4B77-4DE6-99F4-29C0A23B559C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FC9AE-750F-406B-9525-1217028EF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0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d.nogovitsyna@yandex.ru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mailto:Knail-93@mail.ru" TargetMode="External"/><Relationship Id="rId4" Type="http://schemas.openxmlformats.org/officeDocument/2006/relationships/hyperlink" Target="mailto:Lyubov_Novikova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методиста</a:t>
            </a: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мая 1963 года</a:t>
            </a:r>
          </a:p>
          <a:p>
            <a:pPr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Среднее специальное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Энгельсский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индустриально-педагогический техникум, техник-механик, мастер производственного обучения, 1986г.</a:t>
            </a:r>
          </a:p>
          <a:p>
            <a:pPr algn="just">
              <a:buNone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Якутский Государственный Университет имени М.К.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ПФ ИПО, присвоена квалификация: учитель трудового обучения и общетехнических дисциплин, 1992г.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 и место работы: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методист</a:t>
            </a:r>
          </a:p>
          <a:p>
            <a:pPr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филиала ГБПОУ РС (Я) «Якутский сельскохозяйственный техникум»</a:t>
            </a:r>
          </a:p>
          <a:p>
            <a:pPr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в данном ОУ: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УПД: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высшая квалификационная категория, май 2015г.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Почетные звания: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Отличник ПТО РФ, 1993г.;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Отличник ПО РС (Я), 2013г.;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Почетный работник НПО РФ, 2010г.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Контактные данные: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м/т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8 914 238 42 61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d.nogovitsyna@yandex.ru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5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952" t="14261" r="3708"/>
          <a:stretch/>
        </p:blipFill>
        <p:spPr bwMode="auto">
          <a:xfrm>
            <a:off x="5364088" y="1556793"/>
            <a:ext cx="3240360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1449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организационно-методического сопровождения участия педагогических кадров в конкурсах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мастерства, конференциях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 С.И.,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– дипломант республиканской  НПК «Подготовка технических кадров в условиях модернизации системы профессионального образования»,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степени,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 Чурапча, октябрь 2015г.;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Ноговицына Е.М.,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преподаватель дипломант республиканской  НПК «Подготовка технических кадров в условиях модернизации системы профессионального образования»,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Чурапча, октябрь 2015г.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 С.И.,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- дипломант республиканской научно-практической конференции «Актуальные вопросы подготовки кадров в условиях модернизации системы профессионального образования РС (Я)», посвященной 15-летию профессионального образования в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Томпонском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районе и 5-летию со дня открытия ГБПОУ РС (Я) «Горно-геологический техникум»,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степени,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8-9 декабря 2016г.;</a:t>
            </a:r>
          </a:p>
          <a:p>
            <a:pPr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16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организационно-методического сопровождения участия педагогических кадров в конкурсах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мастерства, конференциях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857784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Ноговицына Е.М.,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- дипломант республиканской научно-практической конференции «Актуальные вопросы подготовки кадров в условиях модернизации системы профессионального образования РС (Я)», посвященной 15-летию профессионального образования в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Томпонском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районе и 5-летию со дня открытия ГБПОУ РС (Я) «Горно-геологический техникум», диплом 2 степени, 8-9 декабря 2016г.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 С.И.,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преподаватель дипломант республиканской научно-практической конференции «Сельское хозяйство и экология: проблемы и пути решения» в ГБПОУ РС (Я) «Якутский сельскохозяйственный техникум», диплом 1 степени, март 2017г.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Протодьяконова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социальный педагог –победитель республиканского заочного конкурса на лучшую научную и методическую работу по профилактике наркомании и пропаганде ЗОЖ  в номинации «Пропаганда ЗОЖ, формирование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антинаркотического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мировоззрения среди молодежи», диплом 1 степени, декабрь 2017г.	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9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организационно-методического сопровождения участия педагогических кадров в конкурсах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мастерства, конференциях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республиканском и всероссийском уровне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Ноговицына Е.М.,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методист  -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3 степени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чтения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Агропрофилированных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 РС (Я) «Инновационные подходы в учебно- воспитательной деятельности и практико-ориентированный подход во внедрении программ профессионального обучения в условиях ОУ в сельской местности», апрель 2018г.;</a:t>
            </a:r>
          </a:p>
          <a:p>
            <a:pPr>
              <a:buFontTx/>
              <a:buChar char="-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Андросова О.В.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педагог-психолог -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 3 степени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 Всероссийской НПК «Актуальные проблемы развития личности в онтогенезе» в г. Якутск, 2018г.;</a:t>
            </a:r>
          </a:p>
          <a:p>
            <a:pPr>
              <a:buFontTx/>
              <a:buChar char="-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 С. И.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обучения,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 3 степени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Республиканских педагогических чтений  «Проблемы перспективы реализации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 к обучению в учреждениях СПО», 25 ноября 2021г.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фото НЕМ аттест портфолио\IMG-20190403-WA0131.jpg"/>
          <p:cNvPicPr>
            <a:picLocks noChangeAspect="1" noChangeArrowheads="1"/>
          </p:cNvPicPr>
          <p:nvPr/>
        </p:nvPicPr>
        <p:blipFill>
          <a:blip r:embed="rId2" cstate="print"/>
          <a:srcRect l="9009" t="20792" r="19820" b="10434"/>
          <a:stretch>
            <a:fillRect/>
          </a:stretch>
        </p:blipFill>
        <p:spPr bwMode="auto">
          <a:xfrm>
            <a:off x="4000496" y="1428736"/>
            <a:ext cx="4786346" cy="26052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74638"/>
            <a:ext cx="6357982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организационно-методического сопровождения участия педагогических кадров в конференциях</a:t>
            </a:r>
            <a:endParaRPr lang="ru-RU" sz="2400" dirty="0"/>
          </a:p>
        </p:txBody>
      </p:sp>
      <p:pic>
        <p:nvPicPr>
          <p:cNvPr id="6147" name="Picture 3" descr="C:\Users\Степан\Desktop\фото дляя книги 2018\телефон НСИ 2017 18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149" t="30936" r="28692" b="5927"/>
          <a:stretch>
            <a:fillRect/>
          </a:stretch>
        </p:blipFill>
        <p:spPr bwMode="auto">
          <a:xfrm>
            <a:off x="4500562" y="3500438"/>
            <a:ext cx="4357718" cy="2857520"/>
          </a:xfrm>
          <a:prstGeom prst="rect">
            <a:avLst/>
          </a:prstGeom>
          <a:noFill/>
        </p:spPr>
      </p:pic>
      <p:pic>
        <p:nvPicPr>
          <p:cNvPr id="6148" name="Picture 4" descr="C:\Users\Степан\Desktop\фото дляя книги 2018\IMG_20161209_133614.jpg"/>
          <p:cNvPicPr>
            <a:picLocks noChangeAspect="1" noChangeArrowheads="1"/>
          </p:cNvPicPr>
          <p:nvPr/>
        </p:nvPicPr>
        <p:blipFill>
          <a:blip r:embed="rId4" cstate="print"/>
          <a:srcRect l="5555" t="37500" r="20833" b="11458"/>
          <a:stretch>
            <a:fillRect/>
          </a:stretch>
        </p:blipFill>
        <p:spPr bwMode="auto">
          <a:xfrm>
            <a:off x="428596" y="2857496"/>
            <a:ext cx="3786214" cy="3500462"/>
          </a:xfrm>
          <a:prstGeom prst="rect">
            <a:avLst/>
          </a:prstGeom>
          <a:noFill/>
        </p:spPr>
      </p:pic>
      <p:pic>
        <p:nvPicPr>
          <p:cNvPr id="6149" name="Picture 5" descr="C:\Users\Степан\Desktop\фото дляя книги 2018\_DSC0603.JPG"/>
          <p:cNvPicPr>
            <a:picLocks noChangeAspect="1" noChangeArrowheads="1"/>
          </p:cNvPicPr>
          <p:nvPr/>
        </p:nvPicPr>
        <p:blipFill>
          <a:blip r:embed="rId5" cstate="print"/>
          <a:srcRect l="28125" t="31180" r="32812"/>
          <a:stretch>
            <a:fillRect/>
          </a:stretch>
        </p:blipFill>
        <p:spPr bwMode="auto">
          <a:xfrm>
            <a:off x="428596" y="357166"/>
            <a:ext cx="1979489" cy="2316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организационно-методического сопровождения участия педагогических кадров в конкурсах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мастерства, конференциях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 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республиканского конкурса на лучшую научную и методическую работу по профилактике наркомании и пропаганде здорового образа жизни: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Протодьяконова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Е.В., социальный педагог, диплом 1 степени, 2017г.</a:t>
            </a:r>
            <a:endParaRPr lang="ru-RU" sz="29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республиканского конкурса методических разработок </a:t>
            </a:r>
            <a:r>
              <a:rPr lang="ru-RU" sz="2900" b="1" i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«педагогическая  идея»:</a:t>
            </a:r>
          </a:p>
          <a:p>
            <a:pPr>
              <a:lnSpc>
                <a:spcPct val="120000"/>
              </a:lnSpc>
              <a:buNone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Ноговицына Е.М, методист, март 2018., сертификат участника, публикация на сайте;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Борисова Н.А., преподаватель, март 2019г., сертификат участника, публикация на сайте.</a:t>
            </a:r>
          </a:p>
          <a:p>
            <a:pPr>
              <a:lnSpc>
                <a:spcPct val="120000"/>
              </a:lnSpc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муниципальных конкурсах </a:t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муниципальном уровне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Андросова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Оксана Викторовна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конкурса молодых специалистов «Лучший по профессии»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с.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ноябрь 2017г.;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в номинации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Талба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талаан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улусного конкурса молодых специалистов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Мэнэ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кэскилэ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1 декабря 2017г.;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Методист\Desktop\IMG-20180122-WA0015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0" r="7122"/>
          <a:stretch/>
        </p:blipFill>
        <p:spPr bwMode="auto">
          <a:xfrm>
            <a:off x="4943457" y="1500174"/>
            <a:ext cx="3557633" cy="4625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Обладатели Гранта Главы РС (Я)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тепан\Desktop\фото 2019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751" t="-15584" r="28255" b="31868"/>
          <a:stretch>
            <a:fillRect/>
          </a:stretch>
        </p:blipFill>
        <p:spPr bwMode="auto">
          <a:xfrm>
            <a:off x="5076056" y="1700808"/>
            <a:ext cx="3214710" cy="4602880"/>
          </a:xfrm>
          <a:prstGeom prst="rect">
            <a:avLst/>
          </a:prstGeom>
          <a:noFill/>
        </p:spPr>
      </p:pic>
      <p:pic>
        <p:nvPicPr>
          <p:cNvPr id="6" name="Picture 3" descr="C:\Users\Степан\Desktop\фото 2019\6.jpg"/>
          <p:cNvPicPr>
            <a:picLocks noChangeAspect="1" noChangeArrowheads="1"/>
          </p:cNvPicPr>
          <p:nvPr/>
        </p:nvPicPr>
        <p:blipFill>
          <a:blip r:embed="rId3" cstate="print"/>
          <a:srcRect l="17284" r="18518" b="-14434"/>
          <a:stretch>
            <a:fillRect/>
          </a:stretch>
        </p:blipFill>
        <p:spPr bwMode="auto">
          <a:xfrm>
            <a:off x="899592" y="2590600"/>
            <a:ext cx="3643338" cy="42739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5" y="1285860"/>
            <a:ext cx="8215369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Единовременные денежные поощрения Главы РС (Я) (Грант) присуждены: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Ноговицына Евдокия Максимовна, преподаватель, январь 2016г.</a:t>
            </a:r>
          </a:p>
          <a:p>
            <a:pPr lvl="0">
              <a:lnSpc>
                <a:spcPct val="120000"/>
              </a:lnSpc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Ноговицын Иван Иванович, мастер производственного обучения, февраль 2017г.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111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организационно-методического сопровождения участия обучающихся в выставках, конкурсах, олимпиадах, конференциях, соревнованиях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Призеры и победители республиканской дистанционной олимпиады 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черчению среди студентов СПО: 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Тимофей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студент группы «Электромонтер по ремонту и обслуживанию электрооборудования в сельскохозяйственном производстве»,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2016г.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Жирков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Дьулус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группы «Тракторист-машинист сельскохозяйственного производства», 1 курс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2017г.</a:t>
            </a:r>
          </a:p>
          <a:p>
            <a:pPr marL="0" indent="0">
              <a:buNone/>
            </a:pPr>
            <a:r>
              <a:rPr lang="ru-RU" sz="2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Лыткин Василий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группы «Электромонтер по ремонту и обслуживанию электрооборудования в сельскохозяйственном производстве»,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степени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2019г.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олимпиадах</a:t>
            </a:r>
            <a:endParaRPr lang="ru-RU" sz="2400" dirty="0"/>
          </a:p>
        </p:txBody>
      </p:sp>
      <p:graphicFrame>
        <p:nvGraphicFramePr>
          <p:cNvPr id="11266" name="Содержимое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468007" y="1600200"/>
          <a:ext cx="324739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Acrobat Document" r:id="rId3" imgW="3569760" imgH="6735960" progId="">
                  <p:embed/>
                </p:oleObj>
              </mc:Choice>
              <mc:Fallback>
                <p:oleObj name="Acrobat Document" r:id="rId3" imgW="3569760" imgH="6735960" progId="">
                  <p:embed/>
                  <p:pic>
                    <p:nvPicPr>
                      <p:cNvPr id="0" name="Содержимое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007" y="1600200"/>
                        <a:ext cx="3247397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F:\фото НЕМ\IMG-20200410-WA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r="6234"/>
          <a:stretch>
            <a:fillRect/>
          </a:stretch>
        </p:blipFill>
        <p:spPr bwMode="auto">
          <a:xfrm>
            <a:off x="500034" y="3214686"/>
            <a:ext cx="4752487" cy="285346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1857364"/>
            <a:ext cx="471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республиканской олимпиады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черчению среди студентов СПО, 2019г.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cuments\Селена\МСМ\Личные\Лига 3D 2019\Лига 2021\Логотип Чемпионата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308"/>
            <a:ext cx="2304256" cy="2227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3522720"/>
          <a:ext cx="8474122" cy="3163888"/>
        </p:xfrm>
        <a:graphic>
          <a:graphicData uri="http://schemas.openxmlformats.org/drawingml/2006/table">
            <a:tbl>
              <a:tblPr firstRow="1" firstCol="1" bandRow="1"/>
              <a:tblGrid>
                <a:gridCol w="453069">
                  <a:extLst>
                    <a:ext uri="{9D8B030D-6E8A-4147-A177-3AD203B41FA5}">
                      <a16:colId xmlns:a16="http://schemas.microsoft.com/office/drawing/2014/main" val="1600027197"/>
                    </a:ext>
                  </a:extLst>
                </a:gridCol>
                <a:gridCol w="1574930">
                  <a:extLst>
                    <a:ext uri="{9D8B030D-6E8A-4147-A177-3AD203B41FA5}">
                      <a16:colId xmlns:a16="http://schemas.microsoft.com/office/drawing/2014/main" val="1763227721"/>
                    </a:ext>
                  </a:extLst>
                </a:gridCol>
                <a:gridCol w="393178">
                  <a:extLst>
                    <a:ext uri="{9D8B030D-6E8A-4147-A177-3AD203B41FA5}">
                      <a16:colId xmlns:a16="http://schemas.microsoft.com/office/drawing/2014/main" val="831511168"/>
                    </a:ext>
                  </a:extLst>
                </a:gridCol>
                <a:gridCol w="1965335">
                  <a:extLst>
                    <a:ext uri="{9D8B030D-6E8A-4147-A177-3AD203B41FA5}">
                      <a16:colId xmlns:a16="http://schemas.microsoft.com/office/drawing/2014/main" val="507420249"/>
                    </a:ext>
                  </a:extLst>
                </a:gridCol>
                <a:gridCol w="1885480">
                  <a:extLst>
                    <a:ext uri="{9D8B030D-6E8A-4147-A177-3AD203B41FA5}">
                      <a16:colId xmlns:a16="http://schemas.microsoft.com/office/drawing/2014/main" val="3251678928"/>
                    </a:ext>
                  </a:extLst>
                </a:gridCol>
                <a:gridCol w="550117">
                  <a:extLst>
                    <a:ext uri="{9D8B030D-6E8A-4147-A177-3AD203B41FA5}">
                      <a16:colId xmlns:a16="http://schemas.microsoft.com/office/drawing/2014/main" val="3547280663"/>
                    </a:ext>
                  </a:extLst>
                </a:gridCol>
                <a:gridCol w="393178">
                  <a:extLst>
                    <a:ext uri="{9D8B030D-6E8A-4147-A177-3AD203B41FA5}">
                      <a16:colId xmlns:a16="http://schemas.microsoft.com/office/drawing/2014/main" val="1191600353"/>
                    </a:ext>
                  </a:extLst>
                </a:gridCol>
                <a:gridCol w="1258835">
                  <a:extLst>
                    <a:ext uri="{9D8B030D-6E8A-4147-A177-3AD203B41FA5}">
                      <a16:colId xmlns:a16="http://schemas.microsoft.com/office/drawing/2014/main" val="2157592058"/>
                    </a:ext>
                  </a:extLst>
                </a:gridCol>
              </a:tblGrid>
              <a:tr h="17922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Студенты Ручная графика и инженерная компьютерная графика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176490"/>
                  </a:ext>
                </a:extLst>
              </a:tr>
              <a:tr h="89610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Апросимов Николай Владиславович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Тюнгюлюнский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филиал ГБПОУ РС (Я) «Якутский сельскохозяйственный техникум»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Мегино-Кангаласский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улус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Ноговицына Евдокия Максимовна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89142384261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d.nogovitsyna@yandex.ru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3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810609"/>
                  </a:ext>
                </a:extLst>
              </a:tr>
              <a:tr h="71688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Русских Александр Игоревич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ГАПОУ СО «Балаковский политехнический техникум»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Балаково Саратовская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Новикова Любовь Ивановна 8 927 153 64 87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Lyubov_Novikova@mail.ru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2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368179"/>
                  </a:ext>
                </a:extLst>
              </a:tr>
              <a:tr h="71688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Васильев Дмитрий Иванович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ГАПОУ «Альметьевский политехнический техникум»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Альметьевск Республика  Татарстан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Давлиева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Гульшат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Сагитовна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89274867993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Knail-93@mail.ru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Инвентор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1 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90614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5536" y="28529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Итоговый протокол участников 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международного заочного открытого чемпионата среди школьников и студентов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Лига 3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15-18 ноября 2021 года на 25.11.2021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Местникова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С.М.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258" y="413308"/>
            <a:ext cx="2969392" cy="2227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3788" y="557334"/>
            <a:ext cx="3128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олимпиадах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международном уровне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654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183033"/>
              </p:ext>
            </p:extLst>
          </p:nvPr>
        </p:nvGraphicFramePr>
        <p:xfrm>
          <a:off x="457200" y="1600200"/>
          <a:ext cx="822960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курса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и документ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  Научно-исследовательская деятельность: проектирование, планирование, технология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РС(Я) «ИРПО»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24.01.2020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30ч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Основы профессионально-педагогической деятельности преподавателя СПОО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АНО ДПО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ИДПОиПК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11-21.10.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144ч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 Внедрение профессионального стандарта педагога профессионального обучения, профессионального образования и дополнительного профессионального образования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РС(Я)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«ИРПО»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09.02.2017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 Организация инклюзивного образования в профессиональной образовательной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РС(Я)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«ИРПО»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29.11.2016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8572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Призеры и победители республиканской НПК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«Шаг в будущую профессию»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142985"/>
          <a:ext cx="8229600" cy="5357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0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124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ФИО участника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и 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99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Павлова Евгения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Повар, кондитер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Тимофеева АТ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Аэрокобры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над озером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Тюнгюлю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3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степени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284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Федоров Яков, Сосин Юрий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Э/монтер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Ноговицын СИ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продолжительности работы гравитационного освещения, 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 лауреата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84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Олесов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Иван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ТРМ-1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Ноговицын СИ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Приспособление для заготовки льда,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1 степени,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рекомендация на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форум «Шаг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будущее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908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Габышева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Дария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Мастер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животн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Никитина АА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Кролиководческая деятельность одно из направлений прибыльного бизнеса сельского хозяйства,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1 степени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призеры республиканской НПК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«Шаг в будущую профессию»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Степан\Desktop\фото дляя книги 2018\НПК 2014 052.jpg"/>
          <p:cNvPicPr>
            <a:picLocks noChangeAspect="1" noChangeArrowheads="1"/>
          </p:cNvPicPr>
          <p:nvPr/>
        </p:nvPicPr>
        <p:blipFill rotWithShape="1">
          <a:blip r:embed="rId2" cstate="print"/>
          <a:srcRect l="14401" t="21233" r="444" b="16687"/>
          <a:stretch/>
        </p:blipFill>
        <p:spPr bwMode="auto">
          <a:xfrm>
            <a:off x="424931" y="1500175"/>
            <a:ext cx="4857784" cy="2360874"/>
          </a:xfrm>
          <a:prstGeom prst="rect">
            <a:avLst/>
          </a:prstGeom>
          <a:noFill/>
        </p:spPr>
      </p:pic>
      <p:pic>
        <p:nvPicPr>
          <p:cNvPr id="51201" name="Picture 1" descr="C:\Users\Степан\Desktop\Мама\IMG-20200411-WA0003.jpg"/>
          <p:cNvPicPr>
            <a:picLocks noChangeAspect="1" noChangeArrowheads="1"/>
          </p:cNvPicPr>
          <p:nvPr/>
        </p:nvPicPr>
        <p:blipFill>
          <a:blip r:embed="rId3" cstate="print"/>
          <a:srcRect t="20408" r="6122"/>
          <a:stretch>
            <a:fillRect/>
          </a:stretch>
        </p:blipFill>
        <p:spPr bwMode="auto">
          <a:xfrm>
            <a:off x="5429256" y="1500174"/>
            <a:ext cx="3286130" cy="3714751"/>
          </a:xfrm>
          <a:prstGeom prst="rect">
            <a:avLst/>
          </a:prstGeom>
          <a:noFill/>
        </p:spPr>
      </p:pic>
      <p:pic>
        <p:nvPicPr>
          <p:cNvPr id="10242" name="Picture 2" descr="C:\Users\Степан\Desktop\фото дляя книги 2018\телефон НСИ 2017 185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13721" t="25255" r="19106" b="24868"/>
          <a:stretch/>
        </p:blipFill>
        <p:spPr bwMode="auto">
          <a:xfrm>
            <a:off x="4043986" y="3857627"/>
            <a:ext cx="4671400" cy="257176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31" y="3859154"/>
            <a:ext cx="3426989" cy="25702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Всероссийских мероприятиях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Сосин Юрий Юрьевич,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группы «Электромонтер», участник Всероссийского форума молодых исследователей «Шаг в будущее» в г. Москва, рекомендация на публикацию в сборнике молодых исследователей «Шаг в будущее», руководитель Ноговицын Степан Иванович, 2016г.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тепан\Desktop\фото дляя книги 2018\IMG-20170518-WA00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7" y="1285860"/>
            <a:ext cx="3236055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37281"/>
            <a:ext cx="5670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Призеры и победители республиканской НПК </a:t>
            </a:r>
            <a:b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«Шаг в будущую профессию»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232073"/>
              </p:ext>
            </p:extLst>
          </p:nvPr>
        </p:nvGraphicFramePr>
        <p:xfrm>
          <a:off x="457200" y="1249792"/>
          <a:ext cx="8229600" cy="1675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76">
                  <a:extLst>
                    <a:ext uri="{9D8B030D-6E8A-4147-A177-3AD203B41FA5}">
                      <a16:colId xmlns:a16="http://schemas.microsoft.com/office/drawing/2014/main" val="411045126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304846672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3261507615"/>
                    </a:ext>
                  </a:extLst>
                </a:gridCol>
                <a:gridCol w="1793360">
                  <a:extLst>
                    <a:ext uri="{9D8B030D-6E8A-4147-A177-3AD203B41FA5}">
                      <a16:colId xmlns:a16="http://schemas.microsoft.com/office/drawing/2014/main" val="1055525129"/>
                    </a:ext>
                  </a:extLst>
                </a:gridCol>
                <a:gridCol w="3178696">
                  <a:extLst>
                    <a:ext uri="{9D8B030D-6E8A-4147-A177-3AD203B41FA5}">
                      <a16:colId xmlns:a16="http://schemas.microsoft.com/office/drawing/2014/main" val="3397975733"/>
                    </a:ext>
                  </a:extLst>
                </a:gridCol>
              </a:tblGrid>
              <a:tr h="76124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ФИО участника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и 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30764"/>
                  </a:ext>
                </a:extLst>
              </a:tr>
              <a:tr h="60999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Громов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Сергей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Э/монтер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Ноговицын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С.И.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Получение электричества</a:t>
                      </a:r>
                      <a:r>
                        <a:rPr lang="ru-RU" sz="18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используя движение дверей,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3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степени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61914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276184"/>
              </p:ext>
            </p:extLst>
          </p:nvPr>
        </p:nvGraphicFramePr>
        <p:xfrm>
          <a:off x="457200" y="4077072"/>
          <a:ext cx="8229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76">
                  <a:extLst>
                    <a:ext uri="{9D8B030D-6E8A-4147-A177-3AD203B41FA5}">
                      <a16:colId xmlns:a16="http://schemas.microsoft.com/office/drawing/2014/main" val="411045126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304846672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3261507615"/>
                    </a:ext>
                  </a:extLst>
                </a:gridCol>
                <a:gridCol w="1793360">
                  <a:extLst>
                    <a:ext uri="{9D8B030D-6E8A-4147-A177-3AD203B41FA5}">
                      <a16:colId xmlns:a16="http://schemas.microsoft.com/office/drawing/2014/main" val="1055525129"/>
                    </a:ext>
                  </a:extLst>
                </a:gridCol>
                <a:gridCol w="3178696">
                  <a:extLst>
                    <a:ext uri="{9D8B030D-6E8A-4147-A177-3AD203B41FA5}">
                      <a16:colId xmlns:a16="http://schemas.microsoft.com/office/drawing/2014/main" val="33979757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ФИО участника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и 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30764"/>
                  </a:ext>
                </a:extLst>
              </a:tr>
              <a:tr h="60999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Громов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Сергей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Э/монтер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Ноговицын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С.И.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Получение электричества</a:t>
                      </a:r>
                      <a:r>
                        <a:rPr lang="ru-RU" sz="18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используя движение дверей,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лауреат дистанционного этапа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61914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0484" y="328498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lll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Всероссийская научно-инновационная конференция школьников «Открой в себе ученого» в г. Санкт-Петербург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23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Призеры республиканских НПК в ГБПОУ РС (Я) «ЯСХТ»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329042"/>
              </p:ext>
            </p:extLst>
          </p:nvPr>
        </p:nvGraphicFramePr>
        <p:xfrm>
          <a:off x="457200" y="1419657"/>
          <a:ext cx="82296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18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участника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и результат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Филиппов Сергей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ТРМ-3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Ноговицын С.И.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республиканской НПК «Актуальные проблемы перспективы развития агропромышленного комплекса Якутии», по теме: </a:t>
                      </a:r>
                      <a:r>
                        <a:rPr lang="ru-RU" sz="160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600" i="1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Индивидуальный предприниматель, занимающийся переработкой навоза в перегной»,</a:t>
                      </a:r>
                      <a:endParaRPr lang="ru-RU" sz="1600" u="none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2 степени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Габышева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Дария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МЖ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Никитина А.А.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НПК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«Сельское хозяйство и экология: проблемы и пути решения», посвященный году экологии в России  по теме:</a:t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b="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Кролиководческая деятельность одно из направлений прибыльного бизнеса сельского хозяйства»,</a:t>
                      </a:r>
                      <a:r>
                        <a:rPr lang="ru-RU" sz="1600" b="0" i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2 степени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регионального конкурса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 (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945" y="1340768"/>
            <a:ext cx="8363272" cy="5303512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Максимов Василий,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республиканского конкурса «Молодые профессионалы» (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 рук. Ноговицын И.И.,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степени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март 2016г.;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Максимов Василий,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призер Полуфинала национального чемпионата «Молодые профессионалы» (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в Дальневосточном федеральном округе в г. Хабаровск</a:t>
            </a:r>
            <a:r>
              <a:rPr lang="ru-RU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рук. Ноговицын И.И.,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степени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2016г.;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Архипов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Дьулустан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призер отборочного тура  республиканского конкурса "Молодые профессионалы" по компетенции «Сельскохозяйственные машины», рук. Ноговицын И.И.,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степени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декабрь 2016г.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Архипов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Дьулустан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победитель отборочного тура  республиканского конкурса "Молодые профессионалы" по компетенции «Эксплуатация сельскохозяйственных машин», рук. Ноговицын И.И.,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степени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декабрь 2017г.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Архипов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Дьулустан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призер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Регионального чемпионата  «Молодые профессионалы» (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Республики Саха (Якутия) по компетенции «Эксплуатация сельскохозяйственных машин»,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февраль 2018г.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Олесов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Иван,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 Республиканского чемпионата  профессионального мастерства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скилс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компетенции «Эксплуатация сельскохозяйственных машин», рук. Ноговицын И.И.,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степени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февраль 2019г.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Олесов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Иван,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 Отборочного тура республиканского конкурса профессионального мастерства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скилс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 по компетенции «Эксплуатация сельскохозяйственных машин», рук. Ноговицын С.И.,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степени,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октябрь 2019г.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Олесов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Иван,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Регионального чемпионата профессионального мастерства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скилс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компетенции «Эксплуатация сельскохозяйственных машин», рук. Ноговицын С.И.,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степени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ноябрь 2019г.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Плотников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Аскалон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 Отборочного тура республиканского конкурса профессионального мастерства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скилс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 по компетенции «Эксплуатация сельскохозяйственных машин», рук. Ноговицын С.И.,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степени,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октябрь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регионального конкурса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 (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Степан\Desktop\фото 2019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852688" cy="2571768"/>
          </a:xfrm>
          <a:prstGeom prst="rect">
            <a:avLst/>
          </a:prstGeom>
          <a:noFill/>
        </p:spPr>
      </p:pic>
      <p:pic>
        <p:nvPicPr>
          <p:cNvPr id="2052" name="Picture 4" descr="I:\фото НЕМ аттест портфолио\IMG-20191208-WA0029.jpg"/>
          <p:cNvPicPr>
            <a:picLocks noChangeAspect="1" noChangeArrowheads="1"/>
          </p:cNvPicPr>
          <p:nvPr/>
        </p:nvPicPr>
        <p:blipFill>
          <a:blip r:embed="rId3" cstate="print"/>
          <a:srcRect l="3698" t="22916" r="16796" b="12500"/>
          <a:stretch>
            <a:fillRect/>
          </a:stretch>
        </p:blipFill>
        <p:spPr bwMode="auto">
          <a:xfrm>
            <a:off x="5643570" y="1571612"/>
            <a:ext cx="3071834" cy="4429156"/>
          </a:xfrm>
          <a:prstGeom prst="rect">
            <a:avLst/>
          </a:prstGeom>
          <a:noFill/>
        </p:spPr>
      </p:pic>
      <p:pic>
        <p:nvPicPr>
          <p:cNvPr id="2050" name="Picture 2" descr="C:\Users\Степан\Desktop\фото 2019\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786190"/>
            <a:ext cx="4068788" cy="2714644"/>
          </a:xfrm>
          <a:prstGeom prst="rect">
            <a:avLst/>
          </a:prstGeom>
          <a:noFill/>
        </p:spPr>
      </p:pic>
      <p:pic>
        <p:nvPicPr>
          <p:cNvPr id="6" name="Picture 4" descr="I:\фото НЕМ аттест портфолио\IMG-20191208-WA0029.jpg"/>
          <p:cNvPicPr>
            <a:picLocks noChangeAspect="1" noChangeArrowheads="1"/>
          </p:cNvPicPr>
          <p:nvPr/>
        </p:nvPicPr>
        <p:blipFill>
          <a:blip r:embed="rId3" cstate="print"/>
          <a:srcRect l="3698" t="22916" r="16796" b="12500"/>
          <a:stretch>
            <a:fillRect/>
          </a:stretch>
        </p:blipFill>
        <p:spPr bwMode="auto">
          <a:xfrm>
            <a:off x="5795970" y="1724012"/>
            <a:ext cx="3071834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Студенты – конкурсанты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бал молодежи</a:t>
            </a:r>
            <a:endParaRPr lang="ru-RU" sz="1600" dirty="0"/>
          </a:p>
          <a:p>
            <a:pPr marL="0" indent="0"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СПО РС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(Я)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Павлова Евгения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участник республиканского конкурса рисунков «Послание прадеда», диплом 3 степени, декабрь 2016г.;</a:t>
            </a:r>
          </a:p>
          <a:p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Жирков </a:t>
            </a:r>
            <a:r>
              <a:rPr lang="ru-RU" sz="1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Дьулус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участник Всероссийской экспедиции «Послание прадеда» в г. Волгоград, апрель-май 2017г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Библиотека\Desktop\по работе (2)\20171114_162124.jpg"/>
          <p:cNvPicPr/>
          <p:nvPr/>
        </p:nvPicPr>
        <p:blipFill rotWithShape="1">
          <a:blip r:embed="rId2" cstate="print"/>
          <a:srcRect l="38876" t="46076" r="54234" b="40628"/>
          <a:stretch/>
        </p:blipFill>
        <p:spPr bwMode="auto">
          <a:xfrm>
            <a:off x="6948264" y="4137829"/>
            <a:ext cx="1512168" cy="1914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етодист\Desktop\женя\IMG_20171215_212212_58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9" t="33732" r="33097" b="37584"/>
          <a:stretch/>
        </p:blipFill>
        <p:spPr bwMode="auto">
          <a:xfrm>
            <a:off x="5076056" y="4137829"/>
            <a:ext cx="1592678" cy="19142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99592" y="1124745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республиканском и всероссийском уровне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" name="Рисунок 7" descr="C:\Users\Методист\Desktop\женя\151971100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38074"/>
            <a:ext cx="4248472" cy="2314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разработанной педагогическими работниками методической продукции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Педагогическими работниками разработаны программы подготовки квалифицированных рабочих, служащих по профессиям: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35.01.13. Тракторист-машинист сельскохозяйственного производства»;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35.01.15 Электромонтер по ремонту и обслуживанию электрооборудования в сельскохозяйственном производстве;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35.01.02 Мастер животноводства;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19.01.17</a:t>
            </a:r>
            <a:r>
              <a:rPr lang="ru-RU" sz="1800" cap="all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Повар, кондитер;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19.01. 19 Переработчик скота и мяса.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по выполнению самостоятельных работ,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фонды оценочных средств (ФОС) про профессиям СПО: 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35.01.13 Тракторист-машинист сельскохозяйственного производства»;</a:t>
            </a:r>
          </a:p>
          <a:p>
            <a:pPr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35.01.15 Электромонтер по ремонту и обслуживанию электрооборудования в сельскохозяйственном производстве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19.01.17</a:t>
            </a:r>
            <a:r>
              <a:rPr lang="ru-RU" sz="1800" cap="all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Повар, кондитер;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19.01.19 Переработчик скота и мяса.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83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Осуществление методического сопровождения аттестации педагогических работников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432203"/>
              </p:ext>
            </p:extLst>
          </p:nvPr>
        </p:nvGraphicFramePr>
        <p:xfrm>
          <a:off x="457200" y="2348880"/>
          <a:ext cx="8229600" cy="2779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9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Численность, чел.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9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педагогических работников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т.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ч. имеют </a:t>
                      </a:r>
                    </a:p>
                    <a:p>
                      <a:pPr algn="l"/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первую квалификационную категорию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27,77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ысшую категорию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31,57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соответствует занимаемой должности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без категории (начинающие педагоги)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75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7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курса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прохождения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и документ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Разработка основных 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профессиональных образовательных программ СПО и ДПП с учетом требований профессиональных стандартов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ФГАУ «Федеральный институт развития образования»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07-18.12.2015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72ч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Удостове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рение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6. Региональный опыт проведения аттестации педагогических работников профессиональных образовательных организаций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«Амурский областной институт развития образования»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г. Благовещенск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08-10.07. 2015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16ч.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Удостове-рение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Результативность использования педагогическими работниками новых образовательных технологий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Педагогические работники используют в своей работе новых образовательных технологий: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личностно-ориентированные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модульное обучение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концентрированное обучение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индивидуализации и дифференциации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коллективные творческие дела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информационно-коммуникационные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Методические материалы, разработанные педагогическими работниками с применением новых образовательных технологий, размещены на официальных сайтах педагогов.</a:t>
            </a:r>
          </a:p>
          <a:p>
            <a:pPr marL="0" algn="just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Заполнение и ведение журнала в системе «Сетевой город»;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электронно-библиотечной системы (ЭБС) «Лань»;</a:t>
            </a:r>
          </a:p>
          <a:p>
            <a:pPr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68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педагогического мастерства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14422"/>
            <a:ext cx="8291264" cy="491174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развития профессиональных и общих компетенций обучающихся в учебном процессе используются современные образовательные технологии, дающие возможность повышать качество образования. Педагогические работники, которые используют различные новые педагогические технологии в учебном процессе.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598448"/>
              </p:ext>
            </p:extLst>
          </p:nvPr>
        </p:nvGraphicFramePr>
        <p:xfrm>
          <a:off x="714348" y="2714620"/>
          <a:ext cx="792961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технологии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ФИО,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должность автора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разработки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93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Личностно ориентированная технология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 Иван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Иванович,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/о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Личностно ориентированная технология обучения на уроках учебной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практики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93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Информационные технологии;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Личностно ориентированная технология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Степан Иванович, 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/о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электромонтеров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учебно-тренировочном полигоне 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условиях села;</a:t>
                      </a:r>
                    </a:p>
                    <a:p>
                      <a:pPr algn="just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Использование макетов воздушных линий э/передач для мотивации в формировании общей и профессиональной компетенции обучающихся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928694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технологии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ФИО,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должность автора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разработки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Мультимедиа технологии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Борисова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Нюргуяна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Александровна,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преподаватель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Адаптация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профориентация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студентов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Тюнгюлюнского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филиала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ГБПОУ РС (Я) «ЯСХТ» с помощью мобильной игры «Симулятор жизни студента»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индивидуализации и дифференциации обучения;</a:t>
                      </a:r>
                    </a:p>
                    <a:p>
                      <a:pPr algn="l"/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Модульная технология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Ноговицына Евдокия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Максимовна,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методист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графических навыков у студентов технического профиля;</a:t>
                      </a:r>
                    </a:p>
                    <a:p>
                      <a:pPr algn="l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Модульно-компетентностный подход в преподавании учебной дисциплины «Основы технического черчения»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5711" y="769203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педагогического мастерства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3690"/>
            <a:ext cx="8229600" cy="9890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педагогического мастерства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065097"/>
              </p:ext>
            </p:extLst>
          </p:nvPr>
        </p:nvGraphicFramePr>
        <p:xfrm>
          <a:off x="457200" y="1600200"/>
          <a:ext cx="8229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технологии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ФИО,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должность автора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разработки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Концентрированная технология обучения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Пономарева Антонина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Прохоровна,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преподаватель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Активизация познавательной деятельности студентов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технического профиля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Технология учебной деловой игры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Тимофеева Августа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Тимофеевна,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преподаватель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Роль игровых технологий в формировании общих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профессиональных компетенций обучающихся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Технология модульного обучения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Тимофеев Александр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Степанович,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преподаватель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и внедрение КОС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(контрольно-оценочных средств) 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ПМ «Транспортировка грузов»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Результативность использования педагогическими работниками новых образовательных технологий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 педагогическими работниками открытых уроков, внеклассных мероприятий и мастер классов</a:t>
            </a:r>
          </a:p>
          <a:p>
            <a:endParaRPr lang="ru-RU" dirty="0"/>
          </a:p>
        </p:txBody>
      </p:sp>
      <p:pic>
        <p:nvPicPr>
          <p:cNvPr id="7170" name="Picture 2" descr="I:\фото НЕМ аттест портфолио\IMG-20200227-WA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71678"/>
            <a:ext cx="3929090" cy="2212017"/>
          </a:xfrm>
          <a:prstGeom prst="rect">
            <a:avLst/>
          </a:prstGeom>
          <a:noFill/>
        </p:spPr>
      </p:pic>
      <p:pic>
        <p:nvPicPr>
          <p:cNvPr id="7171" name="Picture 3" descr="F:\фото НЕМ\IMG-20200410-WA0017.jpg"/>
          <p:cNvPicPr>
            <a:picLocks noChangeAspect="1" noChangeArrowheads="1"/>
          </p:cNvPicPr>
          <p:nvPr/>
        </p:nvPicPr>
        <p:blipFill>
          <a:blip r:embed="rId3" cstate="print"/>
          <a:srcRect l="8950" t="15898" r="11508"/>
          <a:stretch>
            <a:fillRect/>
          </a:stretch>
        </p:blipFill>
        <p:spPr bwMode="auto">
          <a:xfrm>
            <a:off x="714348" y="4344084"/>
            <a:ext cx="3714776" cy="2211252"/>
          </a:xfrm>
          <a:prstGeom prst="rect">
            <a:avLst/>
          </a:prstGeom>
          <a:noFill/>
        </p:spPr>
      </p:pic>
      <p:pic>
        <p:nvPicPr>
          <p:cNvPr id="7" name="Рисунок 6" descr="C:\Users\Методист\Documents\НИИ2\НИИ\IMG_90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071678"/>
            <a:ext cx="3500462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Методист\Documents\НИИ2\НИИ\IMG_94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357694"/>
            <a:ext cx="3571900" cy="214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286380" y="1571612"/>
          <a:ext cx="3143272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3" imgW="3569760" imgH="6735960" progId="">
                  <p:embed/>
                </p:oleObj>
              </mc:Choice>
              <mc:Fallback>
                <p:oleObj name="Acrobat Document" r:id="rId3" imgW="3569760" imgH="67359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1571612"/>
                        <a:ext cx="3143272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34" y="1571612"/>
            <a:ext cx="450059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 степени)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Всероссийского конкурса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Росконкурс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Июнь 2019»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622339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номинации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«Лучшая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работы: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«Дополнительные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Внеурочные занятия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студентов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технического профиля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37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2400" dirty="0"/>
          </a:p>
        </p:txBody>
      </p:sp>
      <p:pic>
        <p:nvPicPr>
          <p:cNvPr id="4" name="Picture 7" descr="C:\Users\Методист\Desktop\аттестация 2020\Ногов Е М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329090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4810" y="2214554"/>
            <a:ext cx="4429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республиканского конкурса «Педагогические идеи»,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посвященного 55-летию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педагогического колледжа им. И.Е.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55976" y="1556792"/>
            <a:ext cx="4330825" cy="456937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выступлений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приспособления «Плоскости проекций» по черчению для повышения качества обучения, 2015г.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 внеклассной работы в развитии профессиональных компетенций студентов технического профиля, 2016г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Дополнительные внеурочные  занятия у студентов технического профиля, 2018г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квалифицированных рабочих для сельского хозяйства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филиале, 2020г.</a:t>
            </a:r>
          </a:p>
          <a:p>
            <a:pPr>
              <a:lnSpc>
                <a:spcPct val="110000"/>
              </a:lnSpc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0" y="1484784"/>
            <a:ext cx="356036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356036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218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личного участия и продуктивность методической деятельности Ноговицыной Е.М.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республиканской  НПК «Подготовка технических кадров в условиях модернизации системы профессионального образования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приспособления «Плоскости проекций» по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черчению»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повышения качества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обучения»,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с. Чурапча, октябрь 2015г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республиканской научно-практической конференции «Актуальные вопросы подготовки кадров в условиях модернизации системы профессионального образования РС (Я)», посвященной 15-летию профессионального образования в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Томпонском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районе и 5-летию со дня открытия ГБПОУ РС (Я) «Горно-геологический техникум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теме: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«Роль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внеклассной работы в развитии профессиональных компетенций студентов технического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профиля»,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степени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8-9 декабря 2016г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степени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чтения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Агропрофилированных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 РС (Я) «Инновационные подходы в учебно- воспитательной деятельности и практико-ориентированный подход во внедрении программ профессионального обучения в условиях ОУ в сельской местности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теме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«Дополнительные внеурочные занятия у студентов технического профиля»,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лауреата 3 степени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педагогических чтениях «Проблемы и перспективы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релизации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 в обучению в учреждениях среднего профессионального образования» по теме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квалифицированных рабочих для сельского хозяйства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Тюнгюлюнском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филиале,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ГБПОУ РС (Я) «Якутский сельскохозяйственный техникум» за 2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2020г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47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на республиканском уровне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3" y="1124744"/>
            <a:ext cx="2627784" cy="361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30" y="3284984"/>
            <a:ext cx="222221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62" y="1196752"/>
            <a:ext cx="2458411" cy="338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2408972" cy="331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8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222747"/>
              </p:ext>
            </p:extLst>
          </p:nvPr>
        </p:nvGraphicFramePr>
        <p:xfrm>
          <a:off x="457200" y="1600200"/>
          <a:ext cx="82296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7.  Оказание первой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доврачебной медицинской помощи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ДПО «ИДПО и ПК»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11.08-21.08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72ч.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1012" y="2387655"/>
            <a:ext cx="314149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491" y="2450487"/>
            <a:ext cx="2905508" cy="414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366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44" y="1556792"/>
            <a:ext cx="366507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782922" y="1628800"/>
            <a:ext cx="5037550" cy="510770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республиканской  НПК «Подготовка технических кадров в условиях модернизации системы профессионального образования»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приспособления «Плоскости проекций» по черчению» для повышения качества обучения», </a:t>
            </a: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с. Чурапча, октябрь 2015г.</a:t>
            </a:r>
          </a:p>
          <a:p>
            <a:pPr algn="just"/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республиканской научно-практической конференции «Актуальные вопросы подготовки кадров в условиях модернизации системы профессионального образования РС (Я)», посвященной 15-летию профессионального образования в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Томпонском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районе и 5-летию со дня открытия ГБПОУ РС (Я) «Горно-геологический техникум» по теме: </a:t>
            </a: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«Роль внеклассной работы в развитии профессиональных компетенций студентов технического профиля», </a:t>
            </a: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степени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8-9 декабря 2016г.</a:t>
            </a:r>
          </a:p>
          <a:p>
            <a:pPr algn="just"/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3 степени 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чтения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Агропрофилированных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 РС (Я) «Инновационные подходы в учебно- воспитательной деятельности и практико-ориентированный подход во внедрении программ профессионального обучения в условиях ОУ в сельской местности» по теме </a:t>
            </a: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«Дополнительные внеурочные занятия у студентов технического профиля», </a:t>
            </a: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лауреата 3 степени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2018г.</a:t>
            </a:r>
          </a:p>
          <a:p>
            <a:pPr algn="just">
              <a:lnSpc>
                <a:spcPct val="110000"/>
              </a:lnSpc>
            </a:pP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педагогических чтениях «Проблемы и перспективы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релизации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 в обучению в учреждениях среднего профессионального образования» по теме: </a:t>
            </a: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квалифицированных рабочих для сельского хозяйства в </a:t>
            </a:r>
            <a:r>
              <a:rPr lang="ru-RU" sz="4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Тюнгюлюнском</a:t>
            </a: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филиале, </a:t>
            </a: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ГБПОУ РС (Я) «Якутский сельскохозяйственный техникум» за 2 место</a:t>
            </a: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экспертная деятельность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293465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  <a:defRPr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организации: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Организатор и член экспертной комиссии НПК «Шаг в будущую профессию»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РС(Я) «ЯСХТ»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филиалТюнгюлюнский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 2008года;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экспертной комиссии по паспортизации учебных кабинетов, лабораторий, мастерских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РС(Я) «ЯСХТ» с 2016г.;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ГАК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РС(Я) «ЯСХТ» с 2017г.;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методической комиссии преподавателей, мастеров п/о технического профиля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ЯСХТ с 2019г.;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занятия «Школы молодого педагога»,  с 2000 года</a:t>
            </a:r>
          </a:p>
          <a:p>
            <a:pPr algn="just">
              <a:buFont typeface="Arial" charset="0"/>
              <a:buChar char="•"/>
              <a:defRPr/>
            </a:pPr>
            <a:endParaRPr lang="ru-RU" sz="1900" dirty="0"/>
          </a:p>
        </p:txBody>
      </p:sp>
      <p:pic>
        <p:nvPicPr>
          <p:cNvPr id="5122" name="Picture 2" descr="I:\фото НЕМ аттест портфолио\IMG-20190626-WA0024.jpg"/>
          <p:cNvPicPr>
            <a:picLocks noChangeAspect="1" noChangeArrowheads="1"/>
          </p:cNvPicPr>
          <p:nvPr/>
        </p:nvPicPr>
        <p:blipFill>
          <a:blip r:embed="rId2" cstate="print"/>
          <a:srcRect l="6250" t="47917" r="10156" b="14583"/>
          <a:stretch>
            <a:fillRect/>
          </a:stretch>
        </p:blipFill>
        <p:spPr bwMode="auto">
          <a:xfrm>
            <a:off x="1118704" y="4293096"/>
            <a:ext cx="6906592" cy="232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экспертная деятельность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республиканском и всероссийском уровне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Работа в составе в экспертной комиссии в республиканском профессиональном конкурсе молодых методистов «Методический Олимп» СПО РС (Я), 29.11. 2016г.;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Участие в работе Всероссийской НПК «Повышение качества образования в современных условиях», посвященной 10-летнему юбилею кафедры профессиональной педагогики, психологии и управления образованием ФГАУ ВО «СВФУ имени М.К.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Педагогический институт, 19.11.2016г.</a:t>
            </a:r>
          </a:p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9" y="3212976"/>
            <a:ext cx="2371776" cy="326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30432" y="3212976"/>
            <a:ext cx="4256344" cy="29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813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I:\фото НЕМ аттест портфолио\20200114_194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0470" t="25927" r="17733" b="6265"/>
          <a:stretch>
            <a:fillRect/>
          </a:stretch>
        </p:blipFill>
        <p:spPr bwMode="auto">
          <a:xfrm rot="5400000">
            <a:off x="165957" y="1947711"/>
            <a:ext cx="4740120" cy="335758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00562" y="1357298"/>
            <a:ext cx="4186238" cy="507209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и муниципальной организации:</a:t>
            </a:r>
          </a:p>
          <a:p>
            <a:pPr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	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Благодарность ГБПОУ РС «ЯСХТ»</a:t>
            </a:r>
          </a:p>
          <a:p>
            <a:pPr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за добросовестную работу в деле подготовки специалистов СПО и качественное выполнение должностных обязанностей, 14.01.2020г.;</a:t>
            </a:r>
          </a:p>
          <a:p>
            <a:pPr>
              <a:buNone/>
            </a:pP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Почетная Грамота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МО «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наслег»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Мегино-Кангаласского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РС (Я) за добросовестный труд в развитии профессионального образования с.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 активное участие в общественной жизни села», 25.12. 2018г.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62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sz="24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46" y="1600200"/>
            <a:ext cx="3383763" cy="465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549718"/>
            <a:ext cx="4107306" cy="564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3042" y="1142985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и Республиканского уровня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b="3672"/>
          <a:stretch/>
        </p:blipFill>
        <p:spPr bwMode="auto">
          <a:xfrm>
            <a:off x="395536" y="2060848"/>
            <a:ext cx="4138271" cy="298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1947" y="1973718"/>
            <a:ext cx="49925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4847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Всероссийского уровня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373216"/>
            <a:ext cx="263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Москва, апрель 2021г.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06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sz="27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профессиональной образовательной организации</a:t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Всероссийском уровне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итогам 2018 года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 (Я) «Якутский сельскохозяйственный техникум»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Лауреат Всероссийского конкурса 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«Образовательная организация ХХ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века. Лига лидеров -2018» </a:t>
            </a:r>
          </a:p>
          <a:p>
            <a:pPr algn="ctr"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номинациях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«Лучшая организация среднего профессионального образования»,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«Лидер в организации научно-исследовательской работы»;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Стручков И.А., заведующий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филиалом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 (Я) «ЯСХТ» -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номинации «Эффективный руководитель» , 2018г.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7330008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4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1144" y="728304"/>
            <a:ext cx="2755648" cy="379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8461" y="3285827"/>
            <a:ext cx="2756514" cy="3890318"/>
          </a:xfrm>
          <a:prstGeom prst="rect">
            <a:avLst/>
          </a:prstGeom>
        </p:spPr>
      </p:pic>
      <p:pic>
        <p:nvPicPr>
          <p:cNvPr id="6" name="Picture 13" descr="C:\Users\Методист\Desktop\аттестация 2020\Ногов Е М 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9748" y="768857"/>
            <a:ext cx="2636323" cy="36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3108" y="3351660"/>
            <a:ext cx="267027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701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16832"/>
            <a:ext cx="4097618" cy="287089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1628800"/>
            <a:ext cx="6459893" cy="4525963"/>
          </a:xfrm>
          <a:prstGeom prst="rect">
            <a:avLst/>
          </a:prstGeom>
          <a:effectLst>
            <a:glow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29118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58" y="116632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семинары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071546"/>
          <a:ext cx="8229600" cy="5456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6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про-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хождения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документ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219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Учебно-методический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семинар для учителей технологии </a:t>
                      </a:r>
                      <a:endParaRPr lang="ru-RU" sz="1600" b="0" i="0" u="none" strike="noStrike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i="0" u="none" strike="noStrike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ГАНОУ РС (Я) «Республиканский ресурсный центр «Юные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Якутяне</a:t>
                      </a: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30.01.2019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41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Республиканская выставочная ярмарка «Полигон инновационного развития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агропрофилированных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школ»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Министерство образования и науки РС (Я)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13.04.2018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6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6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Профессиональный стандарт педагога СПО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ГБОУ ДПО Институт управления при Президенте РС (Я)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23.09. 2015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6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6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«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Норуот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о5ону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иитэр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угэстэригэр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тирэнэн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оскуола5а о5ону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сайыннарыы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семинар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УУО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Мегино-Кангаласского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улуса</a:t>
                      </a: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27.01.2016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Туоьу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сурук</a:t>
                      </a: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79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Смотр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семейных проектов «Искусство быть родителем»</a:t>
                      </a: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Тюнгюлюнская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18-30. 2018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семинары, НПК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0"/>
          <a:stretch/>
        </p:blipFill>
        <p:spPr bwMode="auto">
          <a:xfrm>
            <a:off x="251520" y="2924943"/>
            <a:ext cx="4392488" cy="306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4"/>
          <a:stretch/>
        </p:blipFill>
        <p:spPr bwMode="auto">
          <a:xfrm>
            <a:off x="4716016" y="3068960"/>
            <a:ext cx="3960440" cy="275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716738"/>
              </p:ext>
            </p:extLst>
          </p:nvPr>
        </p:nvGraphicFramePr>
        <p:xfrm>
          <a:off x="457200" y="1600200"/>
          <a:ext cx="82296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279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Научно-методический семинар «Национальные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проекты в сфере образования – вектор прогрессивного развития»</a:t>
                      </a:r>
                      <a:endParaRPr lang="ru-RU" sz="1600" b="0" i="0" u="none" strike="noStrike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педагогический форум  в г. Москва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6-7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.04.2021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Свидетельство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08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98" y="-180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семинары, НПК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784" r="2600" b="50084"/>
          <a:stretch/>
        </p:blipFill>
        <p:spPr bwMode="auto">
          <a:xfrm>
            <a:off x="748646" y="1124908"/>
            <a:ext cx="3500462" cy="250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0"/>
          <a:stretch/>
        </p:blipFill>
        <p:spPr bwMode="auto">
          <a:xfrm>
            <a:off x="4484650" y="1052353"/>
            <a:ext cx="4288297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 descr="C:\Users\Степан\Desktop\Мама\IMG-20200411-WA0002.jpg"/>
          <p:cNvPicPr>
            <a:picLocks noChangeAspect="1" noChangeArrowheads="1"/>
          </p:cNvPicPr>
          <p:nvPr/>
        </p:nvPicPr>
        <p:blipFill>
          <a:blip r:embed="rId4" cstate="print"/>
          <a:srcRect l="3125" t="26041" r="14062" b="26042"/>
          <a:stretch>
            <a:fillRect/>
          </a:stretch>
        </p:blipFill>
        <p:spPr bwMode="auto">
          <a:xfrm>
            <a:off x="1648640" y="3789040"/>
            <a:ext cx="5857916" cy="2518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997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2993</Words>
  <Application>Microsoft Office PowerPoint</Application>
  <PresentationFormat>Экран (4:3)</PresentationFormat>
  <Paragraphs>455</Paragraphs>
  <Slides>47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Times New Roman</vt:lpstr>
      <vt:lpstr>Wingdings</vt:lpstr>
      <vt:lpstr>Тема Office</vt:lpstr>
      <vt:lpstr>Acrobat Document</vt:lpstr>
      <vt:lpstr>Профессиональная деятельность методиста</vt:lpstr>
      <vt:lpstr>Результаты повышения квалификации собственного профессионального уровня</vt:lpstr>
      <vt:lpstr>Результаты повышения квалификации собственного профессионального уровня</vt:lpstr>
      <vt:lpstr>Результаты повышения квалификации собственного профессионального уровня</vt:lpstr>
      <vt:lpstr>Результаты повышения квалификации собственного профессионального уровня</vt:lpstr>
      <vt:lpstr>Результаты повышения квалификации собственного профессионального уровня</vt:lpstr>
      <vt:lpstr>Образовательные семинары</vt:lpstr>
      <vt:lpstr>Образовательные семинары, НПК</vt:lpstr>
      <vt:lpstr>Образовательные семинары, НПК</vt:lpstr>
      <vt:lpstr>Результаты организационно-методического сопровождения участия педагогических кадров в конкурсах  профессионального мастерства, конференциях</vt:lpstr>
      <vt:lpstr>Результаты организационно-методического сопровождения участия педагогических кадров в конкурсах  профессионального мастерства, конференциях</vt:lpstr>
      <vt:lpstr>Результаты организационно-методического сопровождения участия педагогических кадров в конкурсах  профессионального мастерства, конференциях</vt:lpstr>
      <vt:lpstr>Результаты организационно-методического сопровождения участия педагогических кадров в конференциях</vt:lpstr>
      <vt:lpstr>Результаты организационно-методического сопровождения участия педагогических кадров в конкурсах  профессионального мастерства, конференциях</vt:lpstr>
      <vt:lpstr>Участие педагога в муниципальных конкурсах  профессионального мастерства</vt:lpstr>
      <vt:lpstr>Обладатели Гранта Главы РС (Я)</vt:lpstr>
      <vt:lpstr>Результаты организационно-методического сопровождения участия обучающихся в выставках, конкурсах, олимпиадах, конференциях, соревнованиях</vt:lpstr>
      <vt:lpstr>Результаты участия обучающихся в олимпиадах</vt:lpstr>
      <vt:lpstr>Презентация PowerPoint</vt:lpstr>
      <vt:lpstr>Призеры и победители республиканской НПК  «Шаг в будущую профессию»</vt:lpstr>
      <vt:lpstr>Победители призеры республиканской НПК  «Шаг в будущую профессию»</vt:lpstr>
      <vt:lpstr>Участие в Всероссийских мероприятиях</vt:lpstr>
      <vt:lpstr>Презентация PowerPoint</vt:lpstr>
      <vt:lpstr>Призеры республиканских НПК в ГБПОУ РС (Я) «ЯСХТ»</vt:lpstr>
      <vt:lpstr>Победители и призеры регионального конкурса  «Молодые профессионалы» (WorldSkills Russia)</vt:lpstr>
      <vt:lpstr>Победители и призеры регионального конкурса  «Молодые профессионалы» (WorldSkills Russia)</vt:lpstr>
      <vt:lpstr> Студенты – конкурсанты </vt:lpstr>
      <vt:lpstr>Наличие разработанной педагогическими работниками методической продукции</vt:lpstr>
      <vt:lpstr>Осуществление методического сопровождения аттестации педагогических работников</vt:lpstr>
      <vt:lpstr>Результативность использования педагогическими работниками новых образовательных технологий</vt:lpstr>
      <vt:lpstr>Совершенствование педагогического мастерства  </vt:lpstr>
      <vt:lpstr> </vt:lpstr>
      <vt:lpstr>Совершенствование педагогического мастерства  </vt:lpstr>
      <vt:lpstr>Результативность использования педагогическими работниками новых образовательных технологий</vt:lpstr>
      <vt:lpstr>Обобщение и распространение в педагогических коллективах опыта практических результатов своей профессиональной деятельности</vt:lpstr>
      <vt:lpstr>Обобщение и распространение в педагогических коллективах опыта практических результатов своей профессиональной деятельности</vt:lpstr>
      <vt:lpstr>Обобщение и распространение в педагогических коллективах опыта практических результатов своей профессиональной деятельности</vt:lpstr>
      <vt:lpstr>Результаты личного участия и продуктивность методической деятельности Ноговицыной Е.М.</vt:lpstr>
      <vt:lpstr>Участие на республиканском уровне</vt:lpstr>
      <vt:lpstr>Обобщение и распространение в педагогических коллективах опыта практических результатов своей профессиональной деятельности</vt:lpstr>
      <vt:lpstr>Профессиональная экспертная деятельность</vt:lpstr>
      <vt:lpstr>Профессиональная экспертная деятельность</vt:lpstr>
      <vt:lpstr>Поощрения за профессиональную деятельность</vt:lpstr>
      <vt:lpstr>Поощрения за профессиональную деятельность</vt:lpstr>
      <vt:lpstr>Поощрения за профессиональную деятельность</vt:lpstr>
      <vt:lpstr> Достижения  профессиональной образовательной организации на Всероссийском уровне 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</dc:creator>
  <cp:lastModifiedBy>Пользователь</cp:lastModifiedBy>
  <cp:revision>170</cp:revision>
  <cp:lastPrinted>2021-11-26T05:30:46Z</cp:lastPrinted>
  <dcterms:created xsi:type="dcterms:W3CDTF">2020-03-20T07:42:44Z</dcterms:created>
  <dcterms:modified xsi:type="dcterms:W3CDTF">2021-12-06T07:54:17Z</dcterms:modified>
</cp:coreProperties>
</file>