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67" r:id="rId3"/>
    <p:sldId id="270" r:id="rId4"/>
    <p:sldId id="272" r:id="rId5"/>
    <p:sldId id="296" r:id="rId6"/>
    <p:sldId id="256" r:id="rId7"/>
    <p:sldId id="266" r:id="rId8"/>
    <p:sldId id="273" r:id="rId9"/>
    <p:sldId id="274" r:id="rId10"/>
    <p:sldId id="314" r:id="rId11"/>
    <p:sldId id="275" r:id="rId12"/>
    <p:sldId id="277" r:id="rId13"/>
    <p:sldId id="298" r:id="rId14"/>
    <p:sldId id="278" r:id="rId15"/>
    <p:sldId id="284" r:id="rId16"/>
    <p:sldId id="280" r:id="rId17"/>
    <p:sldId id="282" r:id="rId18"/>
    <p:sldId id="285" r:id="rId19"/>
    <p:sldId id="295" r:id="rId20"/>
    <p:sldId id="290" r:id="rId21"/>
    <p:sldId id="293" r:id="rId22"/>
    <p:sldId id="259" r:id="rId23"/>
    <p:sldId id="302" r:id="rId24"/>
    <p:sldId id="301" r:id="rId25"/>
    <p:sldId id="303" r:id="rId26"/>
    <p:sldId id="316" r:id="rId27"/>
    <p:sldId id="305" r:id="rId28"/>
    <p:sldId id="309" r:id="rId29"/>
    <p:sldId id="306" r:id="rId30"/>
    <p:sldId id="263" r:id="rId31"/>
    <p:sldId id="312" r:id="rId32"/>
    <p:sldId id="264" r:id="rId33"/>
    <p:sldId id="26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7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495D-3BFF-4524-9A86-7EC5DD1C4C0C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AFDF2-785D-4B0B-B79E-DBF77E098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2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AFDF2-785D-4B0B-B79E-DBF77E09893B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43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83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3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32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1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0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01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17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8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5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1AA3B-8947-4397-B887-C4DA00A1B99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890B-B957-4D72-88E6-1AC33908F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70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ОБЩИЕ СВЕДЕНИЯ О ПЕДАГОГЕ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6111"/>
            <a:ext cx="29529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1340769"/>
            <a:ext cx="439248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Ф.И.О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Ноговицын Степан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Иванович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мая 1968 года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Иркутский ордена Дружбы народов сельскохозяйственный институт по специальности Механизация сельскохозяйственного производства и гидромелиоративных работ. 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инженер-педагог, 1993г.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 и место работы: 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обучения 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 (Я) 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«Якутский сельскохозяйственный техникум»</a:t>
            </a:r>
          </a:p>
          <a:p>
            <a:pPr algn="just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лет 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в данном ОУ: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лет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УПД: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категория,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№07-13/78/а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15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февраля 2017г.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Почетные звания: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Отличник ПО РС (Я), 2013г.;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Почетный работник НПО РФ, 2008г.;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Почетное звание «Лучший по профессии», 2018г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Контактные данные: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м/т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8 914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290 48 42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sz="14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ctepannogovitsyn</a:t>
            </a:r>
            <a:r>
              <a:rPr lang="ru-RU" sz="14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14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ru-RU" sz="14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8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Копии удостоверений ПК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t="10772" r="7699" b="12771"/>
          <a:stretch/>
        </p:blipFill>
        <p:spPr bwMode="auto">
          <a:xfrm>
            <a:off x="467544" y="1556792"/>
            <a:ext cx="4059343" cy="29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1" t="2674" r="21486" b="6030"/>
          <a:stretch/>
        </p:blipFill>
        <p:spPr bwMode="auto">
          <a:xfrm>
            <a:off x="4283968" y="3284985"/>
            <a:ext cx="4582645" cy="324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694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Результаты освоения обучающимися  образовательных программ (по итогам мониторингов, проводимых организацией)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Успеваемость и качество обучения учебной практики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933319"/>
              </p:ext>
            </p:extLst>
          </p:nvPr>
        </p:nvGraphicFramePr>
        <p:xfrm>
          <a:off x="539553" y="1340769"/>
          <a:ext cx="8064894" cy="4114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0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37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годы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группы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аттестован-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Успевае-мость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Качество,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7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Тракторист-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машинист сельскохозяйственного производства, 1 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Тракторист-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машинист сельскохозяйственного производства, 2 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84,21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Тракторист-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машинист сельскохозяйственного производства, 3 курс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69,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056212"/>
              </p:ext>
            </p:extLst>
          </p:nvPr>
        </p:nvGraphicFramePr>
        <p:xfrm>
          <a:off x="539550" y="5517232"/>
          <a:ext cx="806489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1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00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Тракторист-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машинист сельскохозяйственного производства (10мес. )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9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681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Сдача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выпускных квалификационных работ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(ВКР)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 СПО: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35.01.13 Тракторист-машинист сельскохозяйственного производства , 3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2019-2020 учебный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27285"/>
              </p:ext>
            </p:extLst>
          </p:nvPr>
        </p:nvGraphicFramePr>
        <p:xfrm>
          <a:off x="539552" y="1556792"/>
          <a:ext cx="8064896" cy="101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на «5»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на «4»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на «3»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% выполнения ВКР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7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675844"/>
              </p:ext>
            </p:extLst>
          </p:nvPr>
        </p:nvGraphicFramePr>
        <p:xfrm>
          <a:off x="467544" y="3140968"/>
          <a:ext cx="8064895" cy="81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учащихся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Призыв в 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Продолжение учебы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Трудоустройство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2017-2020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552" y="2699047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2"/>
          <a:stretch/>
        </p:blipFill>
        <p:spPr bwMode="auto">
          <a:xfrm>
            <a:off x="3859094" y="4137038"/>
            <a:ext cx="4745354" cy="229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2" y="4137038"/>
            <a:ext cx="3040548" cy="228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681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Сдача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выпускных квалификационных работ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(ВКР)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 СПО: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35.01.13 Тракторист-машинист сельскохозяйственного производства 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(10 мес. обучения)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2020-2021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учебный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375692"/>
              </p:ext>
            </p:extLst>
          </p:nvPr>
        </p:nvGraphicFramePr>
        <p:xfrm>
          <a:off x="539552" y="1556792"/>
          <a:ext cx="8064896" cy="101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на «5»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на «4»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Защита на «3»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% выполнения ВКР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7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92,3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671637"/>
              </p:ext>
            </p:extLst>
          </p:nvPr>
        </p:nvGraphicFramePr>
        <p:xfrm>
          <a:off x="539551" y="3140968"/>
          <a:ext cx="7992887" cy="81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учащихся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Призыв в 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Продолжение учебы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Трудоустройство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100%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15,5%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61,5%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552" y="2699047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8664" r="21953" b="16026"/>
          <a:stretch/>
        </p:blipFill>
        <p:spPr bwMode="auto">
          <a:xfrm>
            <a:off x="871192" y="4047112"/>
            <a:ext cx="3268759" cy="244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t="5565" r="4410" b="6002"/>
          <a:stretch/>
        </p:blipFill>
        <p:spPr bwMode="auto">
          <a:xfrm>
            <a:off x="4844820" y="4047113"/>
            <a:ext cx="3309020" cy="244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2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Результаты участия обучающихся в выставках, конкурсах, олимпиадах, конференциях, в соревнованиях в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788229"/>
            <a:ext cx="8294914" cy="23379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3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33578"/>
              </p:ext>
            </p:extLst>
          </p:nvPr>
        </p:nvGraphicFramePr>
        <p:xfrm>
          <a:off x="467544" y="1484784"/>
          <a:ext cx="8352930" cy="4717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38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конкурса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ФИО участника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9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Отборочный тур конкурса «Молодые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профессионалы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Worldskills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Russia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)»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компетенции 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«Сельскохозяйственные машины»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Олесов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Иван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курс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 С.И., мастер п/о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степени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9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Открытый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егиональный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чемпионат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«М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олодые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профессионалы»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Worldskills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Russia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 (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Я)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компетенции «Эксплуатация сельскохозяйственных машин»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Олесов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Иван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курс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 С.И.,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п/о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степени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9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чемпионат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«М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олодые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профессионалы»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Worldskills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Russia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 (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Я)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компетенции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«Эксплуатация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сельскохозяйственных машин»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Владимиров Леонид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ТРМ, 1 курс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 С.И.,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п/о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участника,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место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5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892013"/>
              </p:ext>
            </p:extLst>
          </p:nvPr>
        </p:nvGraphicFramePr>
        <p:xfrm>
          <a:off x="457200" y="1600200"/>
          <a:ext cx="8352930" cy="3224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4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38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конкурса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ФИО участника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9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Отборочный тур конкурса «Молодые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профессионалы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Worldskills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Russia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)»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компетенции 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«Сельскохозяйственные машины»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Плотников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Аскалон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курс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 С.И., мастер п/о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степени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9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Открытый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егиональный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чемпионат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«М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олодые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профессионалы»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Worldskills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Russia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 (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Я)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компетенции «Эксплуатация сельскохозяйственных машин»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Плотников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Аскалон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курс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Ноговицын С.И.,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п/о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степени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Результаты участия обучающихся в выставках, конкурсах, олимпиадах, конференциях, в соревнованиях в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400" dirty="0"/>
          </a:p>
        </p:txBody>
      </p:sp>
      <p:pic>
        <p:nvPicPr>
          <p:cNvPr id="5" name="Picture 4" descr="http://ysxt.ru/wp-content/uploads/2021/12/30-300x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47016"/>
            <a:ext cx="3289548" cy="21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етодист\Downloads\IMG-20220111-WA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6533" r="-453" b="28332"/>
          <a:stretch/>
        </p:blipFill>
        <p:spPr bwMode="auto">
          <a:xfrm>
            <a:off x="2483768" y="4643021"/>
            <a:ext cx="2069213" cy="179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89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Олесов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Иван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регионального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чемпионата «Молодые профессионалы» 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РС(Я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по компетенции «Эксплуатация сельскохозяйственных машин, 2020г.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4761" r="5226"/>
          <a:stretch>
            <a:fillRect/>
          </a:stretch>
        </p:blipFill>
        <p:spPr bwMode="auto">
          <a:xfrm>
            <a:off x="5220072" y="1693073"/>
            <a:ext cx="3429024" cy="479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5852" y="5214950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4487"/>
            <a:ext cx="4464495" cy="334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Владимиров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еонид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участник регионального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чемпионата «Молодые профессионалы» (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РС(Я) по компетенции «Эксплуатация сельскохозяйственных машин,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место, 2021г.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919"/>
          <a:stretch/>
        </p:blipFill>
        <p:spPr bwMode="auto">
          <a:xfrm>
            <a:off x="1259632" y="1484784"/>
            <a:ext cx="6776157" cy="460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3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Плотников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Аскалон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победитель регионального чемпионата «Молодые профессионалы»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РС(Я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2021г.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компетенции «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Эксплуатация сельскохозяйственных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машин»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7933"/>
            <a:ext cx="4286197" cy="437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6" r="16360"/>
          <a:stretch/>
        </p:blipFill>
        <p:spPr bwMode="auto">
          <a:xfrm>
            <a:off x="4283968" y="3356992"/>
            <a:ext cx="4494262" cy="307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ysxt.ru/wp-content/uploads/2021/10/img-20211021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7933"/>
            <a:ext cx="2605236" cy="1525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19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Результаты участия обучающихся в выставках, конкурсах, олимпиадах, конференциях, в соревнованиях в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898915"/>
              </p:ext>
            </p:extLst>
          </p:nvPr>
        </p:nvGraphicFramePr>
        <p:xfrm>
          <a:off x="467544" y="1124744"/>
          <a:ext cx="8229600" cy="4661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6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068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ФИО участника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темы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Март 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Сосин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Юрий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Увеличение продолжительности работы гравитационного освещения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Ноговицын С.И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  Всероссийского Форума «Шаг в будущее»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г. Москва,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свидетельство,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рекомендация на публикацию,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Благодарственное письмо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Декабрь2017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Олесов Иван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Приспособление для заготовки льда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Ноговицын С.И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степени,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рекомендация во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Всероссийском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Форуме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Шаг в будущее»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Декабрь2020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Громов Сергей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cap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Получение электричества, используя движение дверей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Ноговицын С.И.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3 степени, </a:t>
                      </a: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рекомендация на участие во Всероссийской конференции в г. Санкт-Петербург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 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Громов Сергей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cap="non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Получение электричества, используя движение дверей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cap="none" baseline="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Ноговицын С.И.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Лауреата</a:t>
                      </a:r>
                      <a:r>
                        <a:rPr lang="ru-RU" sz="1400" b="1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заочного тура Всероссийской конференции «Открой в себе ученого»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г. Санкт-Петербург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9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 о высшем образовании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t="4106" b="4417"/>
          <a:stretch/>
        </p:blipFill>
        <p:spPr bwMode="auto">
          <a:xfrm>
            <a:off x="1259632" y="1412776"/>
            <a:ext cx="6609782" cy="476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83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Результаты участия обучающихся в выставках, конкурсах, олимпиадах, конференциях, в соревнованиях в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</a:t>
            </a:r>
            <a:endParaRPr lang="ru-RU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9991"/>
            <a:ext cx="3541358" cy="487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43" y="1556792"/>
            <a:ext cx="2764370" cy="380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9076" r="5125" b="45462"/>
          <a:stretch/>
        </p:blipFill>
        <p:spPr bwMode="auto">
          <a:xfrm>
            <a:off x="3994352" y="4229644"/>
            <a:ext cx="3136306" cy="213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26893" r="21170" b="45199"/>
          <a:stretch/>
        </p:blipFill>
        <p:spPr bwMode="auto">
          <a:xfrm>
            <a:off x="3779912" y="2204864"/>
            <a:ext cx="2338877" cy="14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556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конференциях </a:t>
            </a:r>
            <a:b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b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 Всероссийском уровне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3818704" cy="50405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Сосин Юрий Юрьевич,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группы «Электромонтер», участник Всероссийского форума молодых исследователей «Шаг в будущее» в г. Москва, рекомендация на публикацию в сборнике молодых исследователей «Шаг в будущее», руководитель Ноговицын Степан Иванович, 2017г.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тепан\Desktop\фото дляя книги 2018\IMG-20170518-WA00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7522" b="5980"/>
          <a:stretch>
            <a:fillRect/>
          </a:stretch>
        </p:blipFill>
        <p:spPr bwMode="auto">
          <a:xfrm>
            <a:off x="857223" y="1285860"/>
            <a:ext cx="2428893" cy="35719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142984"/>
            <a:ext cx="2571768" cy="343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b="9283"/>
          <a:stretch/>
        </p:blipFill>
        <p:spPr>
          <a:xfrm>
            <a:off x="5214942" y="4572008"/>
            <a:ext cx="2571768" cy="1749764"/>
          </a:xfrm>
          <a:prstGeom prst="rect">
            <a:avLst/>
          </a:prstGeom>
        </p:spPr>
      </p:pic>
      <p:pic>
        <p:nvPicPr>
          <p:cNvPr id="1026" name="Picture 2" descr="F:\диплом Гром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285860"/>
            <a:ext cx="2286016" cy="314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436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Личное участие мастера производственного обучения на конкурсах профессионального мастерства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межаттестационный период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641480"/>
            <a:ext cx="786989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Степан Иванович - участник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регионального этапа Всероссийского конкурса «Мастер года» среди мастеров производственного обучения образовательных организаций, сертификат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финалиста,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8629" r="18393" b="5719"/>
          <a:stretch/>
        </p:blipFill>
        <p:spPr bwMode="auto">
          <a:xfrm>
            <a:off x="2661724" y="1696616"/>
            <a:ext cx="3932167" cy="287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2" b="16415"/>
          <a:stretch/>
        </p:blipFill>
        <p:spPr bwMode="auto">
          <a:xfrm>
            <a:off x="395536" y="2499750"/>
            <a:ext cx="2736304" cy="207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8" b="19582"/>
          <a:stretch/>
        </p:blipFill>
        <p:spPr bwMode="auto">
          <a:xfrm>
            <a:off x="6087290" y="1696616"/>
            <a:ext cx="2751343" cy="195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52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Эффективность работы по программно-методическому сопровождению образовательного процесса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5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Учебно-методический комплекс: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Рабочие программы учебной и производственной практики по профессии СПО 35.01.13 Тракторист-машинист сельскохозяйственного производства: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учебной и производственной  практики ПМ 1 Эксплуатация и техническое обслуживание сельскохозяйственных машин и оборудования;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учебной и производственной  практики ПМ 2 Выполнение слесарных работ по ремонту и техническому обслуживанию сельскохозяйственных машин и оборудования;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учебной и производственной  практики ПМ.03 Транспортировка грузов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Фонды оценочных средств по преподаваемым учебным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дисциплинам, МДК 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профессиональным модулям по профессиям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СПО: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35.01.13 Тракторист-машинист сельскохозяйственного производства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35.01.15 Электромонтер по ремонту и обслуживанию электрооборудования в сельскохозяйственном производстве;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выполнению самостоятельной работы студентов.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53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128215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Результаты использования новых образовательных технологий в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5"/>
          </a:xfrm>
        </p:spPr>
        <p:txBody>
          <a:bodyPr>
            <a:normAutofit fontScale="92500"/>
          </a:bodyPr>
          <a:lstStyle/>
          <a:p>
            <a:pPr marL="0" algn="ctr">
              <a:spcBef>
                <a:spcPts val="0"/>
              </a:spcBef>
              <a:buNone/>
            </a:pP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электронно-библиотечной системы (ЭБС) «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Лань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технологии: графические редакторы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Word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PowerPoint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Excel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 «</a:t>
            </a: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sz="2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мультимедийный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проектор, компьютер.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Связь с жизнью, производственной деятельностью, личным опытом работы;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Личный показ трудовых приемов;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Применение активных методов обучения;</a:t>
            </a: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Ввод и 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ведение документов в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системе 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«Сетевой город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buClr>
                <a:srgbClr val="FFC000"/>
              </a:buClr>
              <a:buNone/>
            </a:pPr>
            <a:endParaRPr lang="ru-RU" sz="3600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sz="3600" dirty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39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Обобщение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распространение опыта практических результатов своей профессиональной деятельности, публикация трудов в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496855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уровне образовательной организации: </a:t>
            </a:r>
          </a:p>
          <a:p>
            <a:pPr lvl="0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активное участие в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научно-практической конференции педагогических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работников «Повышение профессиональных и общих компетенций выпускников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теме: «Организация учебной практики студентов группы «Тракторист-машинист сельскохозяйственного производства»»,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парта 2019г.;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за 1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есто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научно-практической конференции педагогических работников «Профессиональное самоопределение: современный аспект» по теме: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участника чемпионата «Молодые профессионалы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по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компетенции «Эксплуатация сельскохозяйственных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машин», 23 марта 2021г.;</a:t>
            </a:r>
          </a:p>
          <a:p>
            <a:pPr marL="0" lvl="0" indent="0"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республиканском уровне:</a:t>
            </a:r>
          </a:p>
          <a:p>
            <a:pPr lvl="0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научно-практической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конференции «Сельское хозяйство и экология: проблемы и пути решения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посвященной году экологии в России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ГБПОУ РС (Я) «Якутский сельскохозяйственный техникум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теме: «Увеличение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внебюджетных средств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Тюнгюлюнского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филиала ГБПОУ РС(Я) «Якутский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техникум»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переработкой навоза 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перегной»,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степени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г. Якутск,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марта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2017г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частник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НПК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«Современное состояние и приоритетные направления развития сельского хозяйства» 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ЯСХТ по теме: «Организация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учебной практики студентов группы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Тракторист-машинист сельскохозяйственного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производства»», сертификат, доклад опубликован в сборнике,  апрель 2019;</a:t>
            </a:r>
          </a:p>
          <a:p>
            <a:pPr lvl="0"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республиканских педагогических чтений «Проблемы и перспективы реализации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 к обучению в учреждениях СПО, посвященный Году науки и технологий РФ» в ГБПОУ РС (Я) «ЯСХТ» по теме: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Особенности подготовки участника чемпионата «Молодые профессионалы» (</a:t>
            </a:r>
            <a:r>
              <a:rPr lang="en-US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в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Тюнгюлюнском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филиале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за 3 место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25 ноября 2021г.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3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 в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(свидетельства авторских публикаций на Всероссийском уровне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1916831"/>
            <a:ext cx="2708054" cy="383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52" y="1916832"/>
            <a:ext cx="2708053" cy="383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30992"/>
            <a:ext cx="262603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970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фото НЕМ аттест портфолио\IMG-20190403-WA0131.jpg"/>
          <p:cNvPicPr>
            <a:picLocks noChangeAspect="1" noChangeArrowheads="1"/>
          </p:cNvPicPr>
          <p:nvPr/>
        </p:nvPicPr>
        <p:blipFill>
          <a:blip r:embed="rId2" cstate="print"/>
          <a:srcRect l="9009" t="20792" r="19820" b="10434"/>
          <a:stretch>
            <a:fillRect/>
          </a:stretch>
        </p:blipFill>
        <p:spPr bwMode="auto">
          <a:xfrm>
            <a:off x="3563888" y="1412776"/>
            <a:ext cx="4786346" cy="26052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857916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педагогических чтениях, научно-практических конференциях</a:t>
            </a:r>
            <a:endParaRPr lang="ru-RU" sz="2400" dirty="0"/>
          </a:p>
        </p:txBody>
      </p:sp>
      <p:pic>
        <p:nvPicPr>
          <p:cNvPr id="6147" name="Picture 3" descr="C:\Users\Степан\Desktop\фото дляя книги 2018\телефон НСИ 2017 18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149" t="30936" r="28692" b="5927"/>
          <a:stretch>
            <a:fillRect/>
          </a:stretch>
        </p:blipFill>
        <p:spPr bwMode="auto">
          <a:xfrm>
            <a:off x="4860032" y="3939103"/>
            <a:ext cx="3782224" cy="2480147"/>
          </a:xfrm>
          <a:prstGeom prst="rect">
            <a:avLst/>
          </a:prstGeom>
          <a:noFill/>
        </p:spPr>
      </p:pic>
      <p:pic>
        <p:nvPicPr>
          <p:cNvPr id="6149" name="Picture 5" descr="C:\Users\Степан\Desktop\фото дляя книги 2018\_DSC0603.JPG"/>
          <p:cNvPicPr>
            <a:picLocks noChangeAspect="1" noChangeArrowheads="1"/>
          </p:cNvPicPr>
          <p:nvPr/>
        </p:nvPicPr>
        <p:blipFill>
          <a:blip r:embed="rId4" cstate="print"/>
          <a:srcRect l="28125" t="31180" r="32812"/>
          <a:stretch>
            <a:fillRect/>
          </a:stretch>
        </p:blipFill>
        <p:spPr bwMode="auto">
          <a:xfrm>
            <a:off x="539552" y="480962"/>
            <a:ext cx="2564127" cy="300039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2" t="21685" b="17997"/>
          <a:stretch/>
        </p:blipFill>
        <p:spPr bwMode="auto">
          <a:xfrm>
            <a:off x="539552" y="3717033"/>
            <a:ext cx="4142420" cy="26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256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Обобщение и распространение опыта практических результатов своей профессиональной деятельности, публикация трудов в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306790"/>
              </p:ext>
            </p:extLst>
          </p:nvPr>
        </p:nvGraphicFramePr>
        <p:xfrm>
          <a:off x="357158" y="1624989"/>
          <a:ext cx="8429684" cy="4732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96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УД, МДК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прове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Учебная группа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4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 урок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учебной практики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ПМ.02 Выполнение слесарных работ по ремонту и ТО СХМ и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КШМ. Изготовление оправки для установления поршня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.02.2019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ТРМ-2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4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учебной практики МДК 01.02 Эксплуатация и ТО с/х машин и оборудования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Органы управления комбайна «Вектор – 410»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05.02.2020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ТРМ-3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16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учебной практики МДК 01.02 Эксплуатация и ТО с/х машин и оборудования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Ежесменное техническое обслуживание (ЕТО) трактора МТЗ-82.1.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20.05.2021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ТРМ-1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89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внеклассное мероприятие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Час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общения по теме: «Улучшение зрения по методу В.Г. Жданова»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20.11.2017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Электромонтер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451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Открытый урок учебной практики по МДК 01.02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Эксплуатация и ТО сельскохозяйственных  машин и оборудования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етодист\Downloads\IMG-20210302-WA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70241"/>
            <a:ext cx="2952327" cy="284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2" y="1370241"/>
            <a:ext cx="3733446" cy="24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2" y="3940370"/>
            <a:ext cx="3733446" cy="248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14952"/>
          <a:stretch/>
        </p:blipFill>
        <p:spPr bwMode="auto">
          <a:xfrm>
            <a:off x="4716016" y="3940371"/>
            <a:ext cx="2808312" cy="244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2348880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 ТРМ-3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705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Skills-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паспорт мастера производственного обучения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333" y="1882616"/>
            <a:ext cx="4618908" cy="365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63919" y="1942511"/>
            <a:ext cx="4618906" cy="353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39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Результативность внеурочной деятельности мастера производственного обучения в межаттестационный период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период Степан Иванович, как мастер производственного 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 группы «Тракторист-машинист сельскохозяйственного производства» в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группе проводил всю плановую воспитательную работу, еженедельно проводились 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тематические часы общения, систематически беседы, встречи и вечера отдыха. 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техникуме во внеурочное время студенты посещают на занятиях кружков и секций. 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Работают спортивные секции по волейболу,  </a:t>
            </a:r>
            <a:r>
              <a:rPr lang="ru-RU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перетягиванию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палки, </a:t>
            </a:r>
            <a:r>
              <a:rPr lang="ru-RU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хапсагаю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пулевой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стрельбе и по шашкам. Охват студентов группы – свыше 80%. 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течение учебного года по графику проводятся  соревнования по всем видам спорта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между учебными группами, между командами студентов и работников, между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предприятиями с. </a:t>
            </a:r>
            <a:r>
              <a:rPr lang="ru-RU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 этих соревнованиях группа Степана Ивановича всегда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занимали первые и призовые места. Награждены дипломами, переходящими кубками.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Лучшие спортсмены приняли участие на соревнованиях улусного и республиканского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уровня. Из них 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ванов Герман – стипендиат главы Республики Саха (Якутия), 2021г.</a:t>
            </a:r>
            <a:endParaRPr lang="ru-RU" sz="3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Степан Иванович – руководитель кружка «Автодело». В кружке записываются</a:t>
            </a:r>
          </a:p>
          <a:p>
            <a:pPr>
              <a:buNone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студенты, желающие получ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ть свидетельства водителя категории «В»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2018 года </a:t>
            </a:r>
          </a:p>
          <a:p>
            <a:pPr>
              <a:buNone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получили категорию «В»: 60 человек. Охват обучающихся в 86, 95% от общего количества</a:t>
            </a:r>
          </a:p>
          <a:p>
            <a:pPr>
              <a:buNone/>
            </a:pPr>
            <a:r>
              <a:rPr lang="ru-RU" sz="2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обучающихся учебной группы.</a:t>
            </a:r>
          </a:p>
          <a:p>
            <a:pPr>
              <a:buNone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06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обучающихся группы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«Тракторист-машинист сельскохозяйственного производства»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7109"/>
            <a:ext cx="1936847" cy="28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56513"/>
            <a:ext cx="2376808" cy="171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9196" r="8148" b="6847"/>
          <a:stretch/>
        </p:blipFill>
        <p:spPr bwMode="auto">
          <a:xfrm>
            <a:off x="4788024" y="3840481"/>
            <a:ext cx="1944216" cy="273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862459"/>
            <a:ext cx="2448272" cy="174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8262" r="10837" b="9215"/>
          <a:stretch/>
        </p:blipFill>
        <p:spPr bwMode="auto">
          <a:xfrm>
            <a:off x="2585120" y="3840481"/>
            <a:ext cx="1908890" cy="27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5343" r="5783" b="3771"/>
          <a:stretch/>
        </p:blipFill>
        <p:spPr bwMode="auto">
          <a:xfrm>
            <a:off x="395536" y="1286785"/>
            <a:ext cx="1609652" cy="231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5053" r="12505" b="8299"/>
          <a:stretch/>
        </p:blipFill>
        <p:spPr bwMode="auto">
          <a:xfrm>
            <a:off x="6932215" y="3840481"/>
            <a:ext cx="1872208" cy="27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3968"/>
          <a:stretch/>
        </p:blipFill>
        <p:spPr bwMode="auto">
          <a:xfrm>
            <a:off x="7136857" y="1286785"/>
            <a:ext cx="1666876" cy="243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286785"/>
            <a:ext cx="4520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  уровне образовательной организации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00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Результативность работы в рамках социального партнерства в межаттестационный период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5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Имеется договор  с предприятием о прохождении производственной практики: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Договор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взаимном сотрудничестве между сельскохозяйственным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производственным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кооперативом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Тумул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Мегино-Кангаласского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и ГБПОУ РС (Я) «Якутский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сельскохозяйственный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техникум» филиал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Мегино-Кангаласского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водителей категории «В» (платное обучение) 2017, 2018, 2019г.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Получили свидетельства -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 человек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.;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перегноя для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продажи, 2017-2020гг.;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услуги населению по продаже перегноя для увеличения внебюджетные средства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техникума (2018-2020гг..).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Степан\AppData\Local\Microsoft\Windows\Temporary Internet Files\Content.Word\20181010_102251.jpg"/>
          <p:cNvPicPr/>
          <p:nvPr/>
        </p:nvPicPr>
        <p:blipFill rotWithShape="1">
          <a:blip r:embed="rId2" cstate="print"/>
          <a:srcRect l="8430"/>
          <a:stretch/>
        </p:blipFill>
        <p:spPr bwMode="auto">
          <a:xfrm>
            <a:off x="539552" y="4233290"/>
            <a:ext cx="31650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Степан\AppData\Local\Microsoft\Windows\Temporary Internet Files\Content.Word\20181107_1448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844974"/>
            <a:ext cx="2592288" cy="167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тепан\AppData\Local\Microsoft\Windows\Temporary Internet Files\Content.Word\20181107_1448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933056"/>
            <a:ext cx="1944216" cy="260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159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Поощрение за профессиональную деятельность в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межатестационный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437256"/>
            <a:ext cx="5544616" cy="3944072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q"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Почетное звание «Лучший по профессии»,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Союз ТПП РС(Я), 25.12.2018г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lvl="0"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Бастынтан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Муниципальной организации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наслег», 2019г.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Почетная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постоянного комитета (комиссии) Государственного Собрания (Ил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Тумэн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РС (Я), 2021г.</a:t>
            </a:r>
          </a:p>
          <a:p>
            <a:pPr lvl="0">
              <a:buFont typeface="Wingdings" pitchFamily="2" charset="2"/>
              <a:buChar char="q"/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6800" r="-110"/>
          <a:stretch/>
        </p:blipFill>
        <p:spPr bwMode="auto">
          <a:xfrm>
            <a:off x="289575" y="1412776"/>
            <a:ext cx="3096344" cy="336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4689~1\AppData\Local\Temp\Rar$DI58.896\Скан 02 мар. 2021 г. (1)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59" y="2437256"/>
            <a:ext cx="2935615" cy="41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r="14286" b="5177"/>
          <a:stretch/>
        </p:blipFill>
        <p:spPr bwMode="auto">
          <a:xfrm>
            <a:off x="3188985" y="1628800"/>
            <a:ext cx="3060340" cy="223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08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Skills-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паспорт мастера производственного обучения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35857" y="1828604"/>
            <a:ext cx="4736787" cy="374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869" y="1786102"/>
            <a:ext cx="4914895" cy="40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3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 b="17335"/>
          <a:stretch/>
        </p:blipFill>
        <p:spPr bwMode="auto">
          <a:xfrm rot="16200000">
            <a:off x="3778512" y="229652"/>
            <a:ext cx="4170684" cy="604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Свидетельство мастера производственного обучения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10275" r="20119" b="7683"/>
          <a:stretch/>
        </p:blipFill>
        <p:spPr bwMode="auto">
          <a:xfrm rot="5400000">
            <a:off x="-64322" y="1799880"/>
            <a:ext cx="5329808" cy="397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5661248"/>
            <a:ext cx="4457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Степан Иванович – эксперт-мастер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WSR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0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педагогической деятельности в межаттестационный период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285328"/>
              </p:ext>
            </p:extLst>
          </p:nvPr>
        </p:nvGraphicFramePr>
        <p:xfrm>
          <a:off x="395535" y="1671830"/>
          <a:ext cx="8352929" cy="4584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8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49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курса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и документ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Профессиональные компетенции преподавателей/мастеров производственного обучения в условиях реализации ФГОС СПО по ТОП-50,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ГАУ ДПО РС(Я) «ИРПО»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Н-Бестях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18-20 января 2017г.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24ч., очно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94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Обучение и проверка знаний по вопросам трудового законодательства и требований охраны труда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ГБПОУ РС (Я) «ЯСХТ»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Обучение по охране труда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 апреля 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40ч., очно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Продуктовая линейка, конструктивные особенности зерноуборочных комбайнов ACROS|VEKTOR(органы управления, настройки, досборка, ТО»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Новосибирск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«Комбайновый завод «Ростсельмаш»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19-23 мая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72ч., очно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сертификат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Ростсельмаш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185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педагогической деятельности в межаттестационный период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050367"/>
              </p:ext>
            </p:extLst>
          </p:nvPr>
        </p:nvGraphicFramePr>
        <p:xfrm>
          <a:off x="395536" y="1628800"/>
          <a:ext cx="8291263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курса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прохождения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и документ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00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Обучение на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инструктора по вождению, соответствующей категории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ГБПОУ РС (Я) «Якутский индустриально-педагогический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колледж»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Якутск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11.04.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25.05.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2019г.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256ч дистанционно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свидетельство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4922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Практика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методика реализации образовательных программ СПО с учетом спецификации стандартов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Ворлд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скиллс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по компетенции «Эксплуатация  сельскохозяйственных машин»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Хабаровск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КГАОУ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ДПО «Хабаровский краевой институт развития системы профессионального образования»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10-18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сентября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76ч.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очно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удостоверение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6.  Оказание первой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доврачебной медицинской помощи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ДПО «ИДПО и ПК»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г. Якутск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11-21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августа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72ч.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дистанционно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удостоверение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974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Копии удостоверений ПК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5652" y="1962187"/>
            <a:ext cx="3796084" cy="52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4686" y="555897"/>
            <a:ext cx="3384377" cy="465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4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Копия удостоверения ПК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2824" y="494144"/>
            <a:ext cx="4870359" cy="669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1538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1847</Words>
  <Application>Microsoft Office PowerPoint</Application>
  <PresentationFormat>Экран (4:3)</PresentationFormat>
  <Paragraphs>418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Book Antiqua</vt:lpstr>
      <vt:lpstr>Calibri</vt:lpstr>
      <vt:lpstr>Times New Roman</vt:lpstr>
      <vt:lpstr>Wingdings</vt:lpstr>
      <vt:lpstr>Тема Office</vt:lpstr>
      <vt:lpstr>ОБЩИЕ СВЕДЕНИЯ О ПЕДАГОГЕ</vt:lpstr>
      <vt:lpstr>Документ о высшем образовании</vt:lpstr>
      <vt:lpstr>Skills-паспорт мастера производственного обучения</vt:lpstr>
      <vt:lpstr>Skills-паспорт мастера производственного обучения</vt:lpstr>
      <vt:lpstr>Свидетельство мастера производственного обучения</vt:lpstr>
      <vt:lpstr>1. Результаты повышения квалификации по профилю педагогической деятельности в межаттестационный период</vt:lpstr>
      <vt:lpstr>1. Результаты повышения квалификации по профилю педагогической деятельности в межаттестационный период</vt:lpstr>
      <vt:lpstr>Копии удостоверений ПК</vt:lpstr>
      <vt:lpstr>Копия удостоверения ПК</vt:lpstr>
      <vt:lpstr>Копии удостоверений ПК</vt:lpstr>
      <vt:lpstr>2. Результаты освоения обучающимися  образовательных программ (по итогам мониторингов, проводимых организацией) Успеваемость и качество обучения учебной практики</vt:lpstr>
      <vt:lpstr> Сдача выпускных квалификационных работ (ВКР) студентов профессии СПО: 35.01.13 Тракторист-машинист сельскохозяйственного производства , 3 курс на 2019-2020 учебный год  </vt:lpstr>
      <vt:lpstr>Сдача выпускных квалификационных работ (ВКР) студентов профессии СПО: 35.01.13 Тракторист-машинист сельскохозяйственного производства , (10 мес. обучения) на 2020-2021 учебный год </vt:lpstr>
      <vt:lpstr>3. Результаты участия обучающихся в выставках, конкурсах, олимпиадах, конференциях, в соревнованиях в межаттестационный период</vt:lpstr>
      <vt:lpstr>3. Результаты участия обучающихся в выставках, конкурсах, олимпиадах, конференциях, в соревнованиях в межаттестационный период</vt:lpstr>
      <vt:lpstr>Олесов Иван – победитель регионального чемпионата «Молодые профессионалы» (WorldskillsRussia) РС(Я) по компетенции «Эксплуатация сельскохозяйственных машин, 2020г.</vt:lpstr>
      <vt:lpstr>Владимиров Леонид – участник регионального чемпионата «Молодые профессионалы» (WorldskillsRussia) РС(Я) по компетенции «Эксплуатация сельскохозяйственных машин,  4 место, 2021г.</vt:lpstr>
      <vt:lpstr>Плотников Аскалон – победитель регионального чемпионата «Молодые профессионалы» (WorldskillsRussia) РС(Я), 2021г. по компетенции «Эксплуатация сельскохозяйственных машин» </vt:lpstr>
      <vt:lpstr>2. Результаты участия обучающихся в выставках, конкурсах, олимпиадах, конференциях, в соревнованиях в межаттестационный период</vt:lpstr>
      <vt:lpstr>3. Результаты участия обучающихся в выставках, конкурсах, олимпиадах, конференциях, в соревнованиях в межаттестационный период             на республиканском уровне</vt:lpstr>
      <vt:lpstr>3. Результаты участия обучающихся в конференциях  в межаттестационный период на Всероссийском уровне</vt:lpstr>
      <vt:lpstr>4. Личное участие мастера производственного обучения на конкурсах профессионального мастерства  в межаттестационный период </vt:lpstr>
      <vt:lpstr>5. Эффективность работы по программно-методическому сопровождению образовательного процесса  в межаттестационный период</vt:lpstr>
      <vt:lpstr>6. Результаты использования новых образовательных технологий в межаттестационный период</vt:lpstr>
      <vt:lpstr>7. Обобщение и распространение опыта практических результатов своей профессиональной деятельности, публикация трудов в межаттестационный период</vt:lpstr>
      <vt:lpstr>7. Обобщение и распространение в педагогических коллективах опыта практических результатов своей профессиональной деятельности в межаттестационный период (свидетельства авторских публикаций на Всероссийском уровне)</vt:lpstr>
      <vt:lpstr>Участие в педагогических чтениях, научно-практических конференциях</vt:lpstr>
      <vt:lpstr>7. Обобщение и распространение опыта практических результатов своей профессиональной деятельности, публикация трудов в межаттестационный период </vt:lpstr>
      <vt:lpstr>Открытый урок учебной практики по МДК 01.02  Эксплуатация и ТО сельскохозяйственных  машин и оборудования</vt:lpstr>
      <vt:lpstr>8. Результативность внеурочной деятельности мастера производственного обучения в межаттестационный период</vt:lpstr>
      <vt:lpstr>Достижения обучающихся группы «Тракторист-машинист сельскохозяйственного производства»</vt:lpstr>
      <vt:lpstr>9. Результативность работы в рамках социального партнерства в межаттестационный период</vt:lpstr>
      <vt:lpstr>10. Поощрение за профессиональную деятельность в межатестационный период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Результаты повышения квалификации по профилю педагогической деятельности в межаттестационный период</dc:title>
  <dc:creator>Методист</dc:creator>
  <cp:lastModifiedBy>Пользователь</cp:lastModifiedBy>
  <cp:revision>99</cp:revision>
  <dcterms:created xsi:type="dcterms:W3CDTF">2021-12-22T07:51:43Z</dcterms:created>
  <dcterms:modified xsi:type="dcterms:W3CDTF">2022-01-26T09:03:12Z</dcterms:modified>
</cp:coreProperties>
</file>