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289" r:id="rId4"/>
    <p:sldId id="266" r:id="rId5"/>
    <p:sldId id="263" r:id="rId6"/>
    <p:sldId id="305" r:id="rId7"/>
    <p:sldId id="268" r:id="rId8"/>
    <p:sldId id="265" r:id="rId9"/>
    <p:sldId id="271" r:id="rId10"/>
    <p:sldId id="264" r:id="rId11"/>
    <p:sldId id="291" r:id="rId12"/>
    <p:sldId id="292" r:id="rId13"/>
    <p:sldId id="293" r:id="rId14"/>
    <p:sldId id="275" r:id="rId15"/>
    <p:sldId id="302" r:id="rId16"/>
    <p:sldId id="303" r:id="rId17"/>
    <p:sldId id="277" r:id="rId18"/>
    <p:sldId id="307" r:id="rId19"/>
    <p:sldId id="298" r:id="rId20"/>
    <p:sldId id="280" r:id="rId21"/>
    <p:sldId id="278" r:id="rId22"/>
    <p:sldId id="284" r:id="rId23"/>
    <p:sldId id="304" r:id="rId24"/>
    <p:sldId id="30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1892" autoAdjust="0"/>
  </p:normalViewPr>
  <p:slideViewPr>
    <p:cSldViewPr>
      <p:cViewPr varScale="1">
        <p:scale>
          <a:sx n="67" d="100"/>
          <a:sy n="67" d="100"/>
        </p:scale>
        <p:origin x="147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2428868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643446"/>
            <a:ext cx="7406640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071934" y="642918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Максимова Изабелла Семеновна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992" y="1214422"/>
            <a:ext cx="54292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производственного обучения </a:t>
            </a:r>
            <a:r>
              <a:rPr lang="ru-RU" sz="1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Агротехнологического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отделения ГБПОУ РС (Я) «Якутский сельскохозяйственный техникум»;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 – высшее; </a:t>
            </a:r>
          </a:p>
          <a:p>
            <a:pPr algn="just">
              <a:lnSpc>
                <a:spcPct val="150000"/>
              </a:lnSpc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1995-1998 г. - Якутский сельскохозяйственный техникум, квалификация «ветеринарный фельдшер»;</a:t>
            </a:r>
          </a:p>
          <a:p>
            <a:pPr algn="just">
              <a:lnSpc>
                <a:spcPct val="150000"/>
              </a:lnSpc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2007-2014 г.г. Якутская государственная сельскохозяйственная академия, квалификация – «ветеринарный врач»;</a:t>
            </a:r>
          </a:p>
          <a:p>
            <a:pPr algn="just">
              <a:lnSpc>
                <a:spcPct val="150000"/>
              </a:lnSpc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2016 -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Институт управления при Главе РС (Я) профессиональная переподготовка  по программе «Профессиональное обучение».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– 9 лет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Заявленная квалификационная категория - первая</a:t>
            </a:r>
          </a:p>
          <a:p>
            <a:pPr algn="just"/>
            <a:endParaRPr lang="ru-RU" sz="1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7" name="Picture 1" descr="C:\Users\k202\Desktop\МИС\я.jpeg"/>
          <p:cNvPicPr>
            <a:picLocks noChangeAspect="1" noChangeArrowheads="1"/>
          </p:cNvPicPr>
          <p:nvPr/>
        </p:nvPicPr>
        <p:blipFill>
          <a:blip r:embed="rId2" cstate="print"/>
          <a:srcRect l="21220" t="9359" r="35013" b="40409"/>
          <a:stretch>
            <a:fillRect/>
          </a:stretch>
        </p:blipFill>
        <p:spPr bwMode="auto">
          <a:xfrm>
            <a:off x="1285852" y="428604"/>
            <a:ext cx="2040104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4857760"/>
            <a:ext cx="735811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диплом 2 степени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научно-практической конференции «Шаг в будущую профессию» посвященный 100-летию Якутского сельскохозяйственного техникума, Петров Андриан Васильевич, «Результаты лабораторных исследований биоматериала от крупного рогатого скота, реагирующих на туберкулин» ноябрь, 2017;</a:t>
            </a:r>
          </a:p>
          <a:p>
            <a:pPr algn="just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финалист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Республиканского форума молодых исследователей «Шаг в будущую профессию» Петров Андриан Васильевич , «Результаты лабораторных исследований биоматериала от крупного рогатого скота, реагирующих на туберкулин» 14 декабря, 2017;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E:\IMG-20180123-WA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500174"/>
            <a:ext cx="4448172" cy="3336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1538" y="3714752"/>
            <a:ext cx="7858180" cy="2786082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Иванова Валерия Павловна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дипломант 1 степени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открытого регионального чемпионата  профессионального мастерства по стандартам </a:t>
            </a:r>
            <a:r>
              <a:rPr lang="en-US" sz="1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в рамках профессиональной компетенции «Ветеринария», 2018 г.;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участница финала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национального чемпионата «Молодые профессионалы» по компетенции «Ветеринария» , 2018г.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Третьякова Виктория Владиславовна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дипломант  3 степени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открытого региональном чемпионате  профессионального мастерства по стандартам </a:t>
            </a:r>
            <a:r>
              <a:rPr lang="en-US" sz="1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в рамках профессиональной компетенции «Ветеринария», 2018 г.;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4857752" y="4000504"/>
            <a:ext cx="3422144" cy="25117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49" name="Picture 1" descr="C:\Users\1\Desktop\Максимова ИС\разные\20180220_181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571480"/>
            <a:ext cx="5334362" cy="2995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435608" y="274320"/>
            <a:ext cx="749808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dirty="0" smtClean="0"/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4. Участие мастера производственного обучения на конкурсах профессионального мастерства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357290" y="1500174"/>
            <a:ext cx="72866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участие в конкурсе профессионального мастерства «Мастер года ЯСХТ -2015», обладатель номинации «Лучшая методическая разработка», 2015 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участие в конкурсе профессионального мастерства «Куратор года-2016», ГБПОУ РС(Я) «ЯСХТ», 2016 г.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3010" name="Picture 2" descr="C:\Users\1\Desktop\Аттестация МИС\ь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500306"/>
            <a:ext cx="2928958" cy="4021335"/>
          </a:xfrm>
          <a:prstGeom prst="rect">
            <a:avLst/>
          </a:prstGeom>
          <a:noFill/>
        </p:spPr>
      </p:pic>
      <p:pic>
        <p:nvPicPr>
          <p:cNvPr id="43012" name="Picture 4" descr="C:\Users\1\Desktop\Аттестация МИС\я.jpeg"/>
          <p:cNvPicPr>
            <a:picLocks noChangeAspect="1" noChangeArrowheads="1"/>
          </p:cNvPicPr>
          <p:nvPr/>
        </p:nvPicPr>
        <p:blipFill>
          <a:blip r:embed="rId3" cstate="print"/>
          <a:srcRect l="49888" t="5137" b="2397"/>
          <a:stretch>
            <a:fillRect/>
          </a:stretch>
        </p:blipFill>
        <p:spPr bwMode="auto">
          <a:xfrm>
            <a:off x="5786446" y="2571744"/>
            <a:ext cx="2870393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7" y="1285860"/>
          <a:ext cx="7715303" cy="4995717"/>
        </p:xfrm>
        <a:graphic>
          <a:graphicData uri="http://schemas.openxmlformats.org/drawingml/2006/table">
            <a:tbl>
              <a:tblPr/>
              <a:tblGrid>
                <a:gridCol w="700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6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6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592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УП и ПП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Специальность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Курс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Количество  часов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обязат.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 02.01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Клиническая диагностика и методика инструментального исследования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 02.02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Морфологическая и функциональная диагностика изменений в органах, тканях и системах сельскохозяйственных животных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 02.03.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Акушерская помощь при нормальных родах и лечение послеродовых заболеваний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 02.04.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Профилактика хирургической инфекции и кастрация животных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ПП 02.01.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Производственная практика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144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ПП 02.01.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Производственная практика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 01.01.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зоогигиенических работ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 01.02.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профилактической работы по предупреждению внутренних незаразных болезней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 01.03.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ветеринарной профилактики инфекционных болезней сельскохозяйственных животных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 01.04.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ветеринарной профилактики инвазионных болезней сельскохозяйственных животных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ПП 01.01.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Производственная практика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 03.01.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Методики правила ветеринарной санитарной экспертизы продуктов и сырья животного происхождения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ПП 03.01.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Методики правила ветеринарной санитарной экспертизы продуктов и сырья животного происхождения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 04.01.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Основные методы и формы санитарно-просветительской деятельности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ПП 04.01.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Основные методы и формы санитарно-просветительской деятельности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УП 05.01.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Оператор по искусственному осеменению животных и птицы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ПП 05.01.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Оператор по искусственному осеменению животных и птицы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79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Преддипломная практика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Ветеринария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144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873" marR="48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714480" y="785794"/>
            <a:ext cx="70009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Программы и методические указания по прохождению  учебных и производственных практик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специальности «Ветеринария»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0"/>
            <a:ext cx="7498080" cy="6543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.Эффективность работы по программно-методическому сопровождению образовательного процесса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7498080" cy="560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7.Обобщение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1800" dirty="0">
              <a:effectLst/>
            </a:endParaRPr>
          </a:p>
        </p:txBody>
      </p:sp>
      <p:pic>
        <p:nvPicPr>
          <p:cNvPr id="15361" name="Picture 1" descr="C:\Users\1\Desktop\Аттестация МИС\У.jpeg"/>
          <p:cNvPicPr>
            <a:picLocks noChangeAspect="1" noChangeArrowheads="1"/>
          </p:cNvPicPr>
          <p:nvPr/>
        </p:nvPicPr>
        <p:blipFill>
          <a:blip r:embed="rId2" cstate="print"/>
          <a:srcRect l="11179" t="5428" r="19882" b="24004"/>
          <a:stretch>
            <a:fillRect/>
          </a:stretch>
        </p:blipFill>
        <p:spPr bwMode="auto">
          <a:xfrm>
            <a:off x="1857356" y="857232"/>
            <a:ext cx="2214578" cy="3112380"/>
          </a:xfrm>
          <a:prstGeom prst="rect">
            <a:avLst/>
          </a:prstGeom>
          <a:noFill/>
        </p:spPr>
      </p:pic>
      <p:pic>
        <p:nvPicPr>
          <p:cNvPr id="6" name="Picture 2" descr="C:\Users\k202\БОН\аттестация\2016-02-11\Изображение00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751" t="3577" r="16519" b="31708"/>
          <a:stretch>
            <a:fillRect/>
          </a:stretch>
        </p:blipFill>
        <p:spPr bwMode="auto">
          <a:xfrm>
            <a:off x="2571735" y="3786190"/>
            <a:ext cx="2021173" cy="2857520"/>
          </a:xfrm>
          <a:prstGeom prst="rect">
            <a:avLst/>
          </a:prstGeom>
          <a:noFill/>
        </p:spPr>
      </p:pic>
      <p:pic>
        <p:nvPicPr>
          <p:cNvPr id="8" name="Picture 2" descr="C:\Users\k202\Desktop\фото с ел 14.10.16\20161013_09574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691" t="7229" b="6274"/>
          <a:stretch>
            <a:fillRect/>
          </a:stretch>
        </p:blipFill>
        <p:spPr bwMode="auto">
          <a:xfrm rot="5400000">
            <a:off x="119032" y="4167192"/>
            <a:ext cx="2714642" cy="1809762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714876" y="1214422"/>
            <a:ext cx="421484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280988" algn="l"/>
              </a:tabLst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публикация в сборнике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научных трудов по материалам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Международной научно-практической конференции «Актуальные вопросы в научной работе и образовательной деятельности» 30 апреля 2014 г.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280988" algn="l"/>
              </a:tabLst>
            </a:pPr>
            <a:r>
              <a:rPr lang="ru-RU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Выступление с докладом на тему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«Организация учебных практик профессиональных модулей специальности «Ветеринария» </a:t>
            </a:r>
            <a:r>
              <a:rPr lang="ru-RU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республиканской  НПК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«Инновационные модели организации научно-методического обеспечения СПО»  с </a:t>
            </a:r>
            <a:r>
              <a:rPr lang="ru-RU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публикацией в сборнике материалов НПК, 2015 г.;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280988" algn="l"/>
              </a:tabLst>
            </a:pPr>
            <a:r>
              <a:rPr kumimoji="0" lang="ru-RU" sz="1600" b="1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защита ВКР «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Проектная деятельность студентов как средство формирования профессиональных компетенций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с публикацией в сборнике «Развитие профессионального образования в РС (Я)», 2016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357166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8. Результативность внеурочной деятельности мастера производственного обучения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28" y="1214422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Кружок специальности Ветеринария «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VetSkills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работает с сентября 2018 года, количество 15 студентов из трех групп.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k202\Desktop\МИС\Практика\Фото практики\20171115_103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000240"/>
            <a:ext cx="1909133" cy="3399826"/>
          </a:xfrm>
          <a:prstGeom prst="rect">
            <a:avLst/>
          </a:prstGeom>
          <a:noFill/>
        </p:spPr>
      </p:pic>
      <p:pic>
        <p:nvPicPr>
          <p:cNvPr id="10244" name="Picture 4" descr="C:\Users\k202\Desktop\ВСР1\фото WSR\фото\20161125_102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00372"/>
            <a:ext cx="1785950" cy="3175023"/>
          </a:xfrm>
          <a:prstGeom prst="rect">
            <a:avLst/>
          </a:prstGeom>
          <a:noFill/>
        </p:spPr>
      </p:pic>
      <p:pic>
        <p:nvPicPr>
          <p:cNvPr id="10245" name="Picture 5" descr="C:\Users\k202\Desktop\ВСР1\фото WSR\фото\20161125_103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071678"/>
            <a:ext cx="2000264" cy="3556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k202\Desktop\МИС\ш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9" y="3357562"/>
            <a:ext cx="2237791" cy="3072392"/>
          </a:xfrm>
          <a:prstGeom prst="rect">
            <a:avLst/>
          </a:prstGeom>
          <a:noFill/>
        </p:spPr>
      </p:pic>
      <p:pic>
        <p:nvPicPr>
          <p:cNvPr id="2053" name="Picture 5" descr="C:\Users\k202\Desktop\МИС\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00305"/>
            <a:ext cx="2286016" cy="313860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14414" y="500042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9. Результативность работы в рамках социального партнёрства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71604" y="928670"/>
            <a:ext cx="7072362" cy="1714512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наличие договоров с управлением ветеринарии г. Якутска;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Мархинским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ветеринарным пунктом;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Тулагинским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ветеринарным пунктом;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Хатасским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ветеринарным пунктом;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Хатасским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свинокомплексом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организация и оказание услуг по профилактическим работам и вакцинации животных совместно с ветеринарными пунктами согласно заключенным договорам (ежегодно)</a:t>
            </a:r>
          </a:p>
          <a:p>
            <a:endParaRPr lang="ru-RU" dirty="0"/>
          </a:p>
        </p:txBody>
      </p:sp>
      <p:pic>
        <p:nvPicPr>
          <p:cNvPr id="2050" name="Picture 2" descr="C:\Users\k202\Desktop\МИС\ш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571744"/>
            <a:ext cx="2214578" cy="3040523"/>
          </a:xfrm>
          <a:prstGeom prst="rect">
            <a:avLst/>
          </a:prstGeom>
          <a:noFill/>
        </p:spPr>
      </p:pic>
      <p:pic>
        <p:nvPicPr>
          <p:cNvPr id="2052" name="Picture 4" descr="C:\Users\k202\Desktop\МИС\м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973228"/>
            <a:ext cx="2101137" cy="2884772"/>
          </a:xfrm>
          <a:prstGeom prst="rect">
            <a:avLst/>
          </a:prstGeom>
          <a:noFill/>
        </p:spPr>
      </p:pic>
      <p:pic>
        <p:nvPicPr>
          <p:cNvPr id="2054" name="Picture 6" descr="C:\Users\k202\Desktop\МИС\Практика\Фото практики\20171010_1309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357562"/>
            <a:ext cx="1214446" cy="2661461"/>
          </a:xfrm>
          <a:prstGeom prst="rect">
            <a:avLst/>
          </a:prstGeom>
          <a:noFill/>
        </p:spPr>
      </p:pic>
      <p:pic>
        <p:nvPicPr>
          <p:cNvPr id="2055" name="Picture 7" descr="C:\Users\k202\Desktop\МИС\Практика\Фото практики\20171010_1308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000108"/>
            <a:ext cx="1214446" cy="2162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10. Результаты личного участия и продуктивность методической деятельности мастера производственного обучения</a:t>
            </a:r>
            <a:b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(участие на семинарах и научно-практических конференциях)</a:t>
            </a:r>
            <a:endParaRPr lang="ru-RU" sz="18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1071538" y="4429132"/>
            <a:ext cx="7862150" cy="1500198"/>
          </a:xfrm>
        </p:spPr>
        <p:txBody>
          <a:bodyPr>
            <a:noAutofit/>
          </a:bodyPr>
          <a:lstStyle/>
          <a:p>
            <a:pPr algn="just"/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сертификат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Международной научно-практической конференции «Актуальные вопросы в научной работе и образовательной деятельности» 30 апреля 2014 г.</a:t>
            </a:r>
          </a:p>
          <a:p>
            <a:pPr algn="just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сертификат участия в республиканском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педчтении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«Профессионализм педагога как фактор повышения качества профессионального образования» </a:t>
            </a:r>
          </a:p>
          <a:p>
            <a:pPr algn="just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сертификат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участия в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педчтении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межрегионального НПК (с международным участием) «Опыт и перспективы подготовки среднего медицинского персонала», посвященный 110-летию со дня основания Якутского медицинского колледжа 04.10.2016</a:t>
            </a:r>
          </a:p>
        </p:txBody>
      </p:sp>
      <p:pic>
        <p:nvPicPr>
          <p:cNvPr id="14" name="Picture 3" descr="C:\Users\1\Desktop\Аттестация МИС\т.jpeg"/>
          <p:cNvPicPr>
            <a:picLocks noChangeAspect="1" noChangeArrowheads="1"/>
          </p:cNvPicPr>
          <p:nvPr/>
        </p:nvPicPr>
        <p:blipFill>
          <a:blip r:embed="rId2" cstate="print"/>
          <a:srcRect l="3155" t="49400" r="3785" b="2349"/>
          <a:stretch>
            <a:fillRect/>
          </a:stretch>
        </p:blipFill>
        <p:spPr bwMode="auto">
          <a:xfrm>
            <a:off x="5572132" y="1569191"/>
            <a:ext cx="3214710" cy="2288437"/>
          </a:xfrm>
          <a:prstGeom prst="rect">
            <a:avLst/>
          </a:prstGeom>
          <a:noFill/>
        </p:spPr>
      </p:pic>
      <p:pic>
        <p:nvPicPr>
          <p:cNvPr id="15" name="Picture 2" descr="C:\Users\1\Desktop\Аттестация МИС\й.jpeg"/>
          <p:cNvPicPr>
            <a:picLocks noChangeAspect="1" noChangeArrowheads="1"/>
          </p:cNvPicPr>
          <p:nvPr/>
        </p:nvPicPr>
        <p:blipFill>
          <a:blip r:embed="rId3" cstate="print"/>
          <a:srcRect l="3628" t="50206" r="5674" b="3552"/>
          <a:stretch>
            <a:fillRect/>
          </a:stretch>
        </p:blipFill>
        <p:spPr bwMode="auto">
          <a:xfrm>
            <a:off x="2857488" y="2500306"/>
            <a:ext cx="3214710" cy="2250296"/>
          </a:xfrm>
          <a:prstGeom prst="rect">
            <a:avLst/>
          </a:prstGeom>
          <a:noFill/>
        </p:spPr>
      </p:pic>
      <p:pic>
        <p:nvPicPr>
          <p:cNvPr id="11" name="Picture 2" descr="C:\Users\1\Desktop\Аттестация МИС\з.jpeg"/>
          <p:cNvPicPr>
            <a:picLocks noChangeAspect="1" noChangeArrowheads="1"/>
          </p:cNvPicPr>
          <p:nvPr/>
        </p:nvPicPr>
        <p:blipFill>
          <a:blip r:embed="rId4" cstate="print"/>
          <a:srcRect l="3458" t="7595" r="4053" b="6957"/>
          <a:stretch>
            <a:fillRect/>
          </a:stretch>
        </p:blipFill>
        <p:spPr bwMode="auto">
          <a:xfrm>
            <a:off x="214282" y="1428736"/>
            <a:ext cx="3184960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572140"/>
            <a:ext cx="7498080" cy="857248"/>
          </a:xfrm>
        </p:spPr>
        <p:txBody>
          <a:bodyPr>
            <a:normAutofit fontScale="90000"/>
          </a:bodyPr>
          <a:lstStyle/>
          <a:p>
            <a:r>
              <a:rPr lang="ru-RU" sz="18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8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республиканских педагогических чтениях «Проблемы и перспективы реализации </a:t>
            </a:r>
            <a:r>
              <a:rPr lang="ru-RU" sz="1800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подхода к обучению в учреждениях среднего профессионального образования» 16.11.2016</a:t>
            </a:r>
            <a:r>
              <a:rPr lang="ru-RU" sz="4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Picture 2" descr="C:\Users\1\Desktop\Аттестация МИС\т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742" t="2538" r="4181" b="51781"/>
          <a:stretch>
            <a:fillRect/>
          </a:stretch>
        </p:blipFill>
        <p:spPr bwMode="auto">
          <a:xfrm>
            <a:off x="4572000" y="1071546"/>
            <a:ext cx="4435280" cy="2954653"/>
          </a:xfrm>
          <a:prstGeom prst="rect">
            <a:avLst/>
          </a:prstGeom>
          <a:noFill/>
        </p:spPr>
      </p:pic>
      <p:pic>
        <p:nvPicPr>
          <p:cNvPr id="6" name="Picture 3" descr="C:\Users\1\Desktop\Аттестация МИС\ж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2837" b="4615"/>
          <a:stretch>
            <a:fillRect/>
          </a:stretch>
        </p:blipFill>
        <p:spPr bwMode="auto">
          <a:xfrm>
            <a:off x="1142975" y="571480"/>
            <a:ext cx="3345217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1\Desktop\Аттестация МИС\е.jpeg"/>
          <p:cNvPicPr>
            <a:picLocks noChangeAspect="1" noChangeArrowheads="1"/>
          </p:cNvPicPr>
          <p:nvPr/>
        </p:nvPicPr>
        <p:blipFill>
          <a:blip r:embed="rId2" cstate="print"/>
          <a:srcRect l="3535" t="48913" r="6335" b="3460"/>
          <a:stretch>
            <a:fillRect/>
          </a:stretch>
        </p:blipFill>
        <p:spPr bwMode="auto">
          <a:xfrm>
            <a:off x="4214810" y="2643182"/>
            <a:ext cx="4627991" cy="3357562"/>
          </a:xfrm>
          <a:prstGeom prst="rect">
            <a:avLst/>
          </a:prstGeom>
          <a:noFill/>
        </p:spPr>
      </p:pic>
      <p:pic>
        <p:nvPicPr>
          <p:cNvPr id="47108" name="Picture 4" descr="C:\Users\1\Desktop\Аттестация МИС\п.jpeg"/>
          <p:cNvPicPr>
            <a:picLocks noChangeAspect="1" noChangeArrowheads="1"/>
          </p:cNvPicPr>
          <p:nvPr/>
        </p:nvPicPr>
        <p:blipFill>
          <a:blip r:embed="rId3" cstate="print"/>
          <a:srcRect l="7396" b="1287"/>
          <a:stretch>
            <a:fillRect/>
          </a:stretch>
        </p:blipFill>
        <p:spPr bwMode="auto">
          <a:xfrm>
            <a:off x="1071538" y="142852"/>
            <a:ext cx="3357586" cy="4913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202\Desktop\Аттестация МИС\Д3.jpeg"/>
          <p:cNvPicPr>
            <a:picLocks noChangeAspect="1" noChangeArrowheads="1"/>
          </p:cNvPicPr>
          <p:nvPr/>
        </p:nvPicPr>
        <p:blipFill>
          <a:blip r:embed="rId2" cstate="print"/>
          <a:srcRect l="3672" t="1681" b="2518"/>
          <a:stretch>
            <a:fillRect/>
          </a:stretch>
        </p:blipFill>
        <p:spPr bwMode="auto">
          <a:xfrm>
            <a:off x="1643042" y="857232"/>
            <a:ext cx="3429024" cy="2483904"/>
          </a:xfrm>
          <a:prstGeom prst="rect">
            <a:avLst/>
          </a:prstGeom>
          <a:noFill/>
        </p:spPr>
      </p:pic>
      <p:pic>
        <p:nvPicPr>
          <p:cNvPr id="17411" name="Picture 3" descr="C:\Users\k202\Desktop\Аттестация МИС\Д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000108"/>
            <a:ext cx="2314563" cy="3177797"/>
          </a:xfrm>
          <a:prstGeom prst="rect">
            <a:avLst/>
          </a:prstGeom>
          <a:noFill/>
        </p:spPr>
      </p:pic>
      <p:pic>
        <p:nvPicPr>
          <p:cNvPr id="17412" name="Picture 4" descr="C:\Users\k202\Desktop\Аттестация МИС\Д6.jpeg"/>
          <p:cNvPicPr>
            <a:picLocks noChangeAspect="1" noChangeArrowheads="1"/>
          </p:cNvPicPr>
          <p:nvPr/>
        </p:nvPicPr>
        <p:blipFill>
          <a:blip r:embed="rId4" cstate="print"/>
          <a:srcRect l="4772" t="4504" r="3219" b="5026"/>
          <a:stretch>
            <a:fillRect/>
          </a:stretch>
        </p:blipFill>
        <p:spPr bwMode="auto">
          <a:xfrm>
            <a:off x="1428728" y="3286124"/>
            <a:ext cx="2487100" cy="3357586"/>
          </a:xfrm>
          <a:prstGeom prst="rect">
            <a:avLst/>
          </a:prstGeom>
          <a:noFill/>
        </p:spPr>
      </p:pic>
      <p:pic>
        <p:nvPicPr>
          <p:cNvPr id="17413" name="Picture 5" descr="C:\Users\k202\Desktop\Аттестация МИС\Д7.jpeg"/>
          <p:cNvPicPr>
            <a:picLocks noChangeAspect="1" noChangeArrowheads="1"/>
          </p:cNvPicPr>
          <p:nvPr/>
        </p:nvPicPr>
        <p:blipFill>
          <a:blip r:embed="rId5" cstate="print"/>
          <a:srcRect l="3788" t="2759" r="5302" b="6195"/>
          <a:stretch>
            <a:fillRect/>
          </a:stretch>
        </p:blipFill>
        <p:spPr bwMode="auto">
          <a:xfrm>
            <a:off x="4357686" y="4286256"/>
            <a:ext cx="1714512" cy="2357454"/>
          </a:xfrm>
          <a:prstGeom prst="rect">
            <a:avLst/>
          </a:prstGeom>
          <a:noFill/>
        </p:spPr>
      </p:pic>
      <p:pic>
        <p:nvPicPr>
          <p:cNvPr id="17414" name="Picture 6" descr="C:\Users\k202\Desktop\Аттестация МИС\Д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929066"/>
            <a:ext cx="1977223" cy="2714644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14414" y="142852"/>
            <a:ext cx="7715304" cy="7972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1.Результаты повышения квалификации по профилю педагогической деятельности в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межаттестационный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период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00364" y="5357826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ФГБОУ ВПО «ЯГСХА» ФВМ, диплом специалиста, присвоенная квалификация «Ветеринарный врач», 2015 г.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929586" cy="1071546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Результаты личного участия и продуктивность методической деятельности преподавателя (работа в качестве председателя и члена экспертных комиссий чемпионатов «Молодых профессионалов»,  педагогических чтений, конкурсов</a:t>
            </a:r>
            <a:endParaRPr lang="ru-RU" sz="16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071538" y="4857760"/>
            <a:ext cx="785818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участие в качестве независимого эксперта в региональном чемпионате  профессионального мастерства по стандартам </a:t>
            </a: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WorldSkills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Russia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Томской области в рамках профессиональной компетенции «Ветеринария»29.11.2016г.;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участие в качестве независимого эксперта в 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открытом региональном чемпионате  профессионального мастерства по стандартам </a:t>
            </a: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WorldSkills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Russia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 рамках профессиональной компетенции «Ветеринария» 29.02.2017г.;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сертификат участия в качестве независимого эксперта в 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отборочном чемпионате  профессионального мастерства по стандартам </a:t>
            </a: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WorldSkills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Russia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 рамках профессиональной компетенции «Ветеринария» 20.03.-26.03.2017г.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1\Desktop\Аттестация МИС\б.jpeg"/>
          <p:cNvPicPr>
            <a:picLocks noChangeAspect="1" noChangeArrowheads="1"/>
          </p:cNvPicPr>
          <p:nvPr/>
        </p:nvPicPr>
        <p:blipFill>
          <a:blip r:embed="rId2" cstate="print"/>
          <a:srcRect l="50459" b="3074"/>
          <a:stretch>
            <a:fillRect/>
          </a:stretch>
        </p:blipFill>
        <p:spPr bwMode="auto">
          <a:xfrm>
            <a:off x="142844" y="1000108"/>
            <a:ext cx="2391293" cy="3407593"/>
          </a:xfrm>
          <a:prstGeom prst="rect">
            <a:avLst/>
          </a:prstGeom>
          <a:noFill/>
        </p:spPr>
      </p:pic>
      <p:pic>
        <p:nvPicPr>
          <p:cNvPr id="10" name="Picture 2" descr="C:\Users\1\Desktop\Аттестация МИС\й.jpeg"/>
          <p:cNvPicPr>
            <a:picLocks noChangeAspect="1" noChangeArrowheads="1"/>
          </p:cNvPicPr>
          <p:nvPr/>
        </p:nvPicPr>
        <p:blipFill>
          <a:blip r:embed="rId3" cstate="print"/>
          <a:srcRect l="3628" b="49794"/>
          <a:stretch>
            <a:fillRect/>
          </a:stretch>
        </p:blipFill>
        <p:spPr bwMode="auto">
          <a:xfrm>
            <a:off x="2500298" y="2143116"/>
            <a:ext cx="3110770" cy="2224991"/>
          </a:xfrm>
          <a:prstGeom prst="rect">
            <a:avLst/>
          </a:prstGeom>
          <a:noFill/>
        </p:spPr>
      </p:pic>
      <p:pic>
        <p:nvPicPr>
          <p:cNvPr id="12" name="Picture 4" descr="C:\Users\1\Desktop\Аттестация МИС\б.jpeg"/>
          <p:cNvPicPr>
            <a:picLocks noChangeAspect="1" noChangeArrowheads="1"/>
          </p:cNvPicPr>
          <p:nvPr/>
        </p:nvPicPr>
        <p:blipFill>
          <a:blip r:embed="rId4" cstate="print"/>
          <a:srcRect l="10453" t="2142" r="2438" b="53445"/>
          <a:stretch>
            <a:fillRect/>
          </a:stretch>
        </p:blipFill>
        <p:spPr bwMode="auto">
          <a:xfrm>
            <a:off x="5715008" y="1071546"/>
            <a:ext cx="3163682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Результаты личного участия и продуктивность методической деятельности преподавателя</a:t>
            </a:r>
            <a:endParaRPr lang="ru-RU" sz="1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276088" y="3429000"/>
            <a:ext cx="3657600" cy="275844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Обмен опытом с коллегами Томского аграрного колледжа по организации площадки чемпионата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WSR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-2017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компетенции «Ветеринария»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571612"/>
            <a:ext cx="3657600" cy="205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1" name="Picture 1" descr="C:\Users\k202\Pictures\Фото Томск\20161201_153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929066"/>
            <a:ext cx="3286093" cy="2464653"/>
          </a:xfrm>
          <a:prstGeom prst="rect">
            <a:avLst/>
          </a:prstGeom>
          <a:noFill/>
        </p:spPr>
      </p:pic>
      <p:pic>
        <p:nvPicPr>
          <p:cNvPr id="10" name="Picture 2" descr="C:\Users\k202\Pictures\Фото Томск\20161129_1106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571612"/>
            <a:ext cx="36576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Является составителем юбилейной книги посвященный 85-летию специальности «Ветеринария»</a:t>
            </a:r>
            <a:endParaRPr lang="ru-RU" sz="1800" b="1" dirty="0">
              <a:effectLst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571612"/>
            <a:ext cx="3499658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10. Поощрения за профессиональную деятельность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000108"/>
            <a:ext cx="7572428" cy="185738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Почетная грамота Министерства сельского хозяйства и продовольственной политики РС (Я) с памятным серебряным знаком;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Почетная грамота Департамента ветеринарии РС (Я); 2014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Почетная грамота Министерства профессионального образования, подготовки и расстановки кадров РС (Я), 2014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Отраслевая награда Министерства профессионального образования, подготовки и расстановки кадров РС (Я) «За вклад в развитие профессионального образования РС(Я)» с нагрудным знаком, 2016 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1\Desktop\Аттестация МИС\ш.jpeg"/>
          <p:cNvPicPr>
            <a:picLocks noChangeAspect="1" noChangeArrowheads="1"/>
          </p:cNvPicPr>
          <p:nvPr/>
        </p:nvPicPr>
        <p:blipFill>
          <a:blip r:embed="rId2" cstate="print"/>
          <a:srcRect l="51657"/>
          <a:stretch>
            <a:fillRect/>
          </a:stretch>
        </p:blipFill>
        <p:spPr bwMode="auto">
          <a:xfrm>
            <a:off x="1214415" y="2828924"/>
            <a:ext cx="2214577" cy="3336548"/>
          </a:xfrm>
          <a:prstGeom prst="rect">
            <a:avLst/>
          </a:prstGeom>
          <a:noFill/>
        </p:spPr>
      </p:pic>
      <p:pic>
        <p:nvPicPr>
          <p:cNvPr id="5" name="Picture 2" descr="C:\Users\1\Desktop\Аттестация МИС\г.jpeg"/>
          <p:cNvPicPr>
            <a:picLocks noChangeAspect="1" noChangeArrowheads="1"/>
          </p:cNvPicPr>
          <p:nvPr/>
        </p:nvPicPr>
        <p:blipFill>
          <a:blip r:embed="rId3" cstate="print"/>
          <a:srcRect l="2874" t="2780" r="7667" b="4137"/>
          <a:stretch>
            <a:fillRect/>
          </a:stretch>
        </p:blipFill>
        <p:spPr bwMode="auto">
          <a:xfrm>
            <a:off x="4000496" y="2786058"/>
            <a:ext cx="1500198" cy="2143140"/>
          </a:xfrm>
          <a:prstGeom prst="rect">
            <a:avLst/>
          </a:prstGeom>
          <a:noFill/>
        </p:spPr>
      </p:pic>
      <p:pic>
        <p:nvPicPr>
          <p:cNvPr id="6" name="Picture 3" descr="C:\Users\1\Desktop\Аттестация МИС\К.jpeg"/>
          <p:cNvPicPr>
            <a:picLocks noChangeAspect="1" noChangeArrowheads="1"/>
          </p:cNvPicPr>
          <p:nvPr/>
        </p:nvPicPr>
        <p:blipFill>
          <a:blip r:embed="rId4" cstate="print"/>
          <a:srcRect l="48200"/>
          <a:stretch>
            <a:fillRect/>
          </a:stretch>
        </p:blipFill>
        <p:spPr bwMode="auto">
          <a:xfrm>
            <a:off x="6380180" y="2714620"/>
            <a:ext cx="2438682" cy="3429024"/>
          </a:xfrm>
          <a:prstGeom prst="rect">
            <a:avLst/>
          </a:prstGeom>
          <a:noFill/>
        </p:spPr>
      </p:pic>
      <p:pic>
        <p:nvPicPr>
          <p:cNvPr id="1026" name="Picture 2" descr="C:\Users\k202\Desktop\МИС\г.jpeg"/>
          <p:cNvPicPr>
            <a:picLocks noChangeAspect="1" noChangeArrowheads="1"/>
          </p:cNvPicPr>
          <p:nvPr/>
        </p:nvPicPr>
        <p:blipFill>
          <a:blip r:embed="rId5" cstate="print"/>
          <a:srcRect l="11521" t="3357" r="14746" b="63078"/>
          <a:stretch>
            <a:fillRect/>
          </a:stretch>
        </p:blipFill>
        <p:spPr bwMode="auto">
          <a:xfrm>
            <a:off x="3643306" y="5072074"/>
            <a:ext cx="2286016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1\Desktop\Аттестация МИС\р.jpeg"/>
          <p:cNvPicPr>
            <a:picLocks noChangeAspect="1" noChangeArrowheads="1"/>
          </p:cNvPicPr>
          <p:nvPr/>
        </p:nvPicPr>
        <p:blipFill>
          <a:blip r:embed="rId2" cstate="print"/>
          <a:srcRect l="4518" r="8132" b="7858"/>
          <a:stretch>
            <a:fillRect/>
          </a:stretch>
        </p:blipFill>
        <p:spPr bwMode="auto">
          <a:xfrm>
            <a:off x="1142976" y="357166"/>
            <a:ext cx="2928958" cy="4241939"/>
          </a:xfrm>
          <a:prstGeom prst="rect">
            <a:avLst/>
          </a:prstGeom>
          <a:noFill/>
        </p:spPr>
      </p:pic>
      <p:pic>
        <p:nvPicPr>
          <p:cNvPr id="49155" name="Picture 3" descr="C:\Users\1\Desktop\Аттестация МИС\с.jpeg"/>
          <p:cNvPicPr>
            <a:picLocks noChangeAspect="1" noChangeArrowheads="1"/>
          </p:cNvPicPr>
          <p:nvPr/>
        </p:nvPicPr>
        <p:blipFill>
          <a:blip r:embed="rId3" cstate="print"/>
          <a:srcRect l="5833" t="5602" r="5577" b="4780"/>
          <a:stretch>
            <a:fillRect/>
          </a:stretch>
        </p:blipFill>
        <p:spPr bwMode="auto">
          <a:xfrm>
            <a:off x="6000728" y="357166"/>
            <a:ext cx="3143272" cy="4365656"/>
          </a:xfrm>
          <a:prstGeom prst="rect">
            <a:avLst/>
          </a:prstGeom>
          <a:noFill/>
        </p:spPr>
      </p:pic>
      <p:pic>
        <p:nvPicPr>
          <p:cNvPr id="49156" name="Picture 4" descr="C:\Users\1\Desktop\Аттестация МИС\ч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616539"/>
            <a:ext cx="2928958" cy="4021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k202\Desktop\Аттестация МИС\Д2.jpeg"/>
          <p:cNvPicPr>
            <a:picLocks noChangeAspect="1" noChangeArrowheads="1"/>
          </p:cNvPicPr>
          <p:nvPr/>
        </p:nvPicPr>
        <p:blipFill>
          <a:blip r:embed="rId2"/>
          <a:srcRect l="27061" t="27865" r="4159" b="39625"/>
          <a:stretch>
            <a:fillRect/>
          </a:stretch>
        </p:blipFill>
        <p:spPr bwMode="auto">
          <a:xfrm>
            <a:off x="1643042" y="214290"/>
            <a:ext cx="6640332" cy="2286016"/>
          </a:xfrm>
          <a:prstGeom prst="rect">
            <a:avLst/>
          </a:prstGeom>
          <a:noFill/>
        </p:spPr>
      </p:pic>
      <p:pic>
        <p:nvPicPr>
          <p:cNvPr id="3" name="Picture 1" descr="C:\Users\k202\Desktop\Аттестация МИС\ПК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643314"/>
            <a:ext cx="4021335" cy="292895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86380" y="5429264"/>
            <a:ext cx="371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Институт новых технологий РС(Я) по программе «Основные направления и содержание воспитательной работы образовательного учреждения по реализации ФГОС» 2014 г.,72 часа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6050" y="2571744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ФГБОУ ВПО «ЯГСХА» ФВМ, удостоверение о повышении квалификации «Ветеринарно-санитарный эксперт» 2015 г., 500 ч.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49808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5000636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Институт управления при Главе РС (Я) профессиональная переподготовка по программе «Профессиональное обучение», 360 ч.,  16.06.2016, аттестационная работа «Проектная деятельность студентов как средство формирования профессиональных компетенций»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C:\Users\k202\Desktop\Аттестация МИС\Д1.jpeg"/>
          <p:cNvPicPr>
            <a:picLocks noChangeAspect="1" noChangeArrowheads="1"/>
          </p:cNvPicPr>
          <p:nvPr/>
        </p:nvPicPr>
        <p:blipFill>
          <a:blip r:embed="rId2" cstate="print"/>
          <a:srcRect l="3393" b="6832"/>
          <a:stretch>
            <a:fillRect/>
          </a:stretch>
        </p:blipFill>
        <p:spPr bwMode="auto">
          <a:xfrm>
            <a:off x="1747214" y="214290"/>
            <a:ext cx="6712296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202\Desktop\Аттестация МИС\ПК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0120" y="214288"/>
            <a:ext cx="6865696" cy="500066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285852" y="5143512"/>
            <a:ext cx="7715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РС(Я) «Якутский сельскохозяйственный техникум» по программе «Оформление электронных ветеринарных сопроводительных документов (ВСД) в системе государственной ветеринарной экспертизы хозяйствующего субъекта ФГИС «Меркурий»» 2018 март 16 часов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202\Desktop\МИС\н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3182" y="285728"/>
            <a:ext cx="6865694" cy="50006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14414" y="5214950"/>
            <a:ext cx="7500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Московской области «Сергиево-Посадский аграрный колледж» по программе «Практика и методика подготовки кадров по профессии «Ветеринарный фельдшер» с учетом стандарта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Россия по компетенции «Ветеринария»», 2018 г., 79 часов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428604"/>
            <a:ext cx="628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Результаты учебной деятельности ( в %) по итогам мониторинга ПОО в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1538" y="1285857"/>
          <a:ext cx="7929618" cy="4857781"/>
        </p:xfrm>
        <a:graphic>
          <a:graphicData uri="http://schemas.openxmlformats.org/drawingml/2006/table">
            <a:tbl>
              <a:tblPr/>
              <a:tblGrid>
                <a:gridCol w="835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1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3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9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9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2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770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Ветеринария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-201</a:t>
                      </a: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 учебный год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Курс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успев 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УП, %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успев 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ПП, %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успев 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ПДП, %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качество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 УП, %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качество 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ПП, %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качество 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ПДП, %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Средняя успеваемость, %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Среднее качество, %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85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Ветеринария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-201</a:t>
                      </a: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 учебный год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Ветеринария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-201</a:t>
                      </a: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 учебный год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,0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99,2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88,8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97,7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83,3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97,6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85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Ветеринария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2017-2018 учебный год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90,0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90,0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90,0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85,7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92,8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3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95,0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96,1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80,7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90,6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3852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Всего: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96,2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98,8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91,0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97,3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498080" cy="702964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71934" y="1857364"/>
            <a:ext cx="47148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Назаров Афанасий Петрович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студент 3 курса специальности Ветеринария: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1 степени </a:t>
            </a:r>
            <a:r>
              <a:rPr lang="en-US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открытого регионального чемпионата  профессионального мастерства по стандартам </a:t>
            </a:r>
            <a:r>
              <a:rPr lang="en-US" sz="1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в рамках профессиональной компетенции «Ветеринария» февраль 2017;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финалист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национального чемпионата «Молодые профессионалы» (</a:t>
            </a:r>
            <a:r>
              <a:rPr lang="en-US" sz="1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15-19.05.2017г., г. Краснодар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k202\Зоотехники, ветеринары\20170518_213913 - копия.jpg"/>
          <p:cNvPicPr>
            <a:picLocks noChangeAspect="1" noChangeArrowheads="1"/>
          </p:cNvPicPr>
          <p:nvPr/>
        </p:nvPicPr>
        <p:blipFill>
          <a:blip r:embed="rId2" cstate="print"/>
          <a:srcRect l="24441" r="46027"/>
          <a:stretch>
            <a:fillRect/>
          </a:stretch>
        </p:blipFill>
        <p:spPr bwMode="auto">
          <a:xfrm>
            <a:off x="1714480" y="1857364"/>
            <a:ext cx="2071702" cy="39459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5214950"/>
            <a:ext cx="7072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диплом 1 степени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регионального этапа Всероссийской олимпиады профессионального мастерства обучающихся по специальностям СПО УГС «Зоотехния» и «Ветеринария» Громова Марианна , 3 курс «Ветеринария»,2018г;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1" name="Picture 1" descr="C:\Users\1\Desktop\Аттестация МИС\я.jpeg"/>
          <p:cNvPicPr>
            <a:picLocks noChangeAspect="1" noChangeArrowheads="1"/>
          </p:cNvPicPr>
          <p:nvPr/>
        </p:nvPicPr>
        <p:blipFill>
          <a:blip r:embed="rId2" cstate="print"/>
          <a:srcRect t="50688" b="1367"/>
          <a:stretch>
            <a:fillRect/>
          </a:stretch>
        </p:blipFill>
        <p:spPr bwMode="auto">
          <a:xfrm>
            <a:off x="2500298" y="1500174"/>
            <a:ext cx="5100646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1344</TotalTime>
  <Words>1464</Words>
  <Application>Microsoft Office PowerPoint</Application>
  <PresentationFormat>Экран (4:3)</PresentationFormat>
  <Paragraphs>298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Corbel</vt:lpstr>
      <vt:lpstr>Gill Sans MT</vt:lpstr>
      <vt:lpstr>Times New Roman</vt:lpstr>
      <vt:lpstr>Verdana</vt:lpstr>
      <vt:lpstr>Wingdings</vt:lpstr>
      <vt:lpstr>Wingdings 2</vt:lpstr>
      <vt:lpstr>Солнцестояние</vt:lpstr>
      <vt:lpstr>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 </vt:lpstr>
      <vt:lpstr>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vt:lpstr>
      <vt:lpstr>  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</vt:lpstr>
      <vt:lpstr>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vt:lpstr>
      <vt:lpstr>Иванова Валерия Павловна  -дипломант 1 степени VI открытого регионального чемпионата  профессионального мастерства по стандартам WorldSkills Russia в рамках профессиональной компетенции «Ветеринария», 2018 г.; - участница финала VI национального чемпионата «Молодые профессионалы» по компетенции «Ветеринария» , 2018г.  Третьякова Виктория Владиславовна  – дипломант  3 степени VI открытого региональном чемпионате  профессионального мастерства по стандартам WorldSkills Russia   в рамках профессиональной компетенции «Ветеринария», 2018 г.; </vt:lpstr>
      <vt:lpstr>Презентация PowerPoint</vt:lpstr>
      <vt:lpstr>Презентация PowerPoint</vt:lpstr>
      <vt:lpstr>7.Обобщение и распространение в педагогических коллективах опыта практических результатов своей профессиональной деятельности</vt:lpstr>
      <vt:lpstr>Презентация PowerPoint</vt:lpstr>
      <vt:lpstr>Презентация PowerPoint</vt:lpstr>
      <vt:lpstr>10. Результаты личного участия и продуктивность методической деятельности мастера производственного обучения  (участие на семинарах и научно-практических конференциях)</vt:lpstr>
      <vt:lpstr>- III место в республиканских педагогических чтениях «Проблемы и перспективы реализации компетентностного подхода к обучению в учреждениях среднего профессионального образования» 16.11.2016 </vt:lpstr>
      <vt:lpstr>Презентация PowerPoint</vt:lpstr>
      <vt:lpstr>Результаты личного участия и продуктивность методической деятельности преподавателя (работа в качестве председателя и члена экспертных комиссий чемпионатов «Молодых профессионалов»,  педагогических чтений, конкурсов</vt:lpstr>
      <vt:lpstr>Результаты личного участия и продуктивность методической деятельности преподавателя</vt:lpstr>
      <vt:lpstr>Является составителем юбилейной книги посвященный 85-летию специальности «Ветеринария»</vt:lpstr>
      <vt:lpstr>10. Поощрения за профессиональную деятельность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Производственная практика  МДК 02.01. Методы диагностики и лечения заболеваний сельскохозяйственных животных Специальность подготовки 36.02.01 ВЕТЕРИНАРИЯ</dc:title>
  <dc:creator>Уйгулаана</dc:creator>
  <cp:lastModifiedBy>nonn.90@mail.ru</cp:lastModifiedBy>
  <cp:revision>142</cp:revision>
  <dcterms:created xsi:type="dcterms:W3CDTF">2017-09-19T14:52:15Z</dcterms:created>
  <dcterms:modified xsi:type="dcterms:W3CDTF">2018-10-09T01:02:22Z</dcterms:modified>
</cp:coreProperties>
</file>