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93" r:id="rId2"/>
    <p:sldId id="312" r:id="rId3"/>
    <p:sldId id="313" r:id="rId4"/>
    <p:sldId id="294" r:id="rId5"/>
    <p:sldId id="299" r:id="rId6"/>
    <p:sldId id="296" r:id="rId7"/>
    <p:sldId id="297" r:id="rId8"/>
    <p:sldId id="258" r:id="rId9"/>
    <p:sldId id="300" r:id="rId10"/>
    <p:sldId id="262" r:id="rId11"/>
    <p:sldId id="366" r:id="rId12"/>
    <p:sldId id="264" r:id="rId13"/>
    <p:sldId id="304" r:id="rId14"/>
    <p:sldId id="355" r:id="rId15"/>
    <p:sldId id="314" r:id="rId16"/>
    <p:sldId id="305" r:id="rId17"/>
    <p:sldId id="306" r:id="rId18"/>
    <p:sldId id="315" r:id="rId19"/>
    <p:sldId id="316" r:id="rId20"/>
    <p:sldId id="317" r:id="rId21"/>
    <p:sldId id="318" r:id="rId22"/>
    <p:sldId id="323" r:id="rId23"/>
    <p:sldId id="325" r:id="rId24"/>
    <p:sldId id="326" r:id="rId25"/>
    <p:sldId id="327" r:id="rId26"/>
    <p:sldId id="328" r:id="rId27"/>
    <p:sldId id="266" r:id="rId28"/>
    <p:sldId id="267" r:id="rId29"/>
    <p:sldId id="330" r:id="rId30"/>
    <p:sldId id="332" r:id="rId31"/>
    <p:sldId id="356" r:id="rId32"/>
    <p:sldId id="333" r:id="rId33"/>
    <p:sldId id="334" r:id="rId34"/>
    <p:sldId id="335" r:id="rId35"/>
    <p:sldId id="336" r:id="rId36"/>
    <p:sldId id="337" r:id="rId37"/>
    <p:sldId id="345" r:id="rId38"/>
    <p:sldId id="338" r:id="rId39"/>
    <p:sldId id="339" r:id="rId40"/>
    <p:sldId id="340" r:id="rId41"/>
    <p:sldId id="341" r:id="rId42"/>
    <p:sldId id="342" r:id="rId43"/>
    <p:sldId id="343" r:id="rId44"/>
    <p:sldId id="344" r:id="rId45"/>
    <p:sldId id="268" r:id="rId46"/>
    <p:sldId id="331" r:id="rId47"/>
    <p:sldId id="269" r:id="rId48"/>
    <p:sldId id="270" r:id="rId49"/>
    <p:sldId id="361" r:id="rId50"/>
    <p:sldId id="360" r:id="rId51"/>
    <p:sldId id="363" r:id="rId52"/>
    <p:sldId id="362" r:id="rId53"/>
    <p:sldId id="364" r:id="rId54"/>
    <p:sldId id="365" r:id="rId55"/>
    <p:sldId id="346" r:id="rId56"/>
    <p:sldId id="347" r:id="rId57"/>
    <p:sldId id="348" r:id="rId58"/>
    <p:sldId id="349" r:id="rId59"/>
    <p:sldId id="350" r:id="rId60"/>
    <p:sldId id="351" r:id="rId61"/>
    <p:sldId id="352" r:id="rId62"/>
    <p:sldId id="353" r:id="rId63"/>
    <p:sldId id="354" r:id="rId64"/>
    <p:sldId id="359" r:id="rId65"/>
  </p:sldIdLst>
  <p:sldSz cx="9144000" cy="6858000" type="screen4x3"/>
  <p:notesSz cx="6858000" cy="9144000"/>
  <p:custDataLst>
    <p:tags r:id="rId6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3455" autoAdjust="0"/>
  </p:normalViewPr>
  <p:slideViewPr>
    <p:cSldViewPr>
      <p:cViewPr varScale="1">
        <p:scale>
          <a:sx n="69" d="100"/>
          <a:sy n="69" d="100"/>
        </p:scale>
        <p:origin x="36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D04A50-C63A-4789-89B5-19F4A15A556E}" type="datetimeFigureOut">
              <a:rPr lang="ru-RU" smtClean="0"/>
              <a:pPr/>
              <a:t>08.05.2019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D59ADA-B0D2-4D11-BB79-F615063F41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473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pPr/>
              <a:t>08.05.2019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15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pPr/>
              <a:t>08.05.2019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503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pPr/>
              <a:t>08.05.2019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482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pPr/>
              <a:t>08.05.2019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915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pPr/>
              <a:t>08.05.2019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03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pPr/>
              <a:t>08.05.2019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355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pPr/>
              <a:t>08.05.2019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315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pPr/>
              <a:t>08.05.2019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604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pPr/>
              <a:t>08.05.2019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925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pPr/>
              <a:t>08.05.2019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519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pPr/>
              <a:t>08.05.2019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80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1A529-CCBC-49ED-BDDD-0B0E889E2AA7}" type="datetimeFigureOut">
              <a:rPr lang="ru-RU" smtClean="0"/>
              <a:pPr/>
              <a:t>08.05.2019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6BC4E-9C6E-4626-A351-0B4750646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331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hyperlink" Target="http://proflisei4.jimdo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hyperlink" Target="mailto:metodicheskayakomissia@yandex.ru" TargetMode="Externa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одзаголовок 2"/>
          <p:cNvSpPr txBox="1">
            <a:spLocks/>
          </p:cNvSpPr>
          <p:nvPr/>
        </p:nvSpPr>
        <p:spPr bwMode="auto">
          <a:xfrm>
            <a:off x="6659563" y="333375"/>
            <a:ext cx="8215312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buFont typeface="Arial" pitchFamily="34" charset="0"/>
              <a:buNone/>
            </a:pPr>
            <a:endParaRPr lang="ru-RU" sz="1600">
              <a:latin typeface="Book Antiqua" pitchFamily="18" charset="0"/>
            </a:endParaRPr>
          </a:p>
        </p:txBody>
      </p:sp>
      <p:sp>
        <p:nvSpPr>
          <p:cNvPr id="13315" name="Подзаголовок 2"/>
          <p:cNvSpPr txBox="1">
            <a:spLocks/>
          </p:cNvSpPr>
          <p:nvPr/>
        </p:nvSpPr>
        <p:spPr bwMode="auto">
          <a:xfrm>
            <a:off x="7596188" y="5715000"/>
            <a:ext cx="53911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pitchFamily="34" charset="0"/>
              <a:buNone/>
            </a:pPr>
            <a:endParaRPr lang="ru-RU" sz="1600">
              <a:latin typeface="Book Antiqua" pitchFamily="18" charset="0"/>
            </a:endParaRPr>
          </a:p>
        </p:txBody>
      </p:sp>
      <p:sp>
        <p:nvSpPr>
          <p:cNvPr id="13316" name="Прямоугольник 7"/>
          <p:cNvSpPr>
            <a:spLocks noChangeArrowheads="1"/>
          </p:cNvSpPr>
          <p:nvPr/>
        </p:nvSpPr>
        <p:spPr bwMode="auto">
          <a:xfrm>
            <a:off x="2928938" y="1500188"/>
            <a:ext cx="6072187" cy="465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февраля 1975 г.</a:t>
            </a:r>
          </a:p>
          <a:p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среднее специальное Якутский медицинский колледж, Фельдшер,  1995 г., высшее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ЯГУ ФЛФ РО, преподаватель русского языка и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литературы,2001 г.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Дополнительное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образование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программе переподготовки: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РЦДО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ИПКРО  2007 г. преподаватель информатики.</a:t>
            </a:r>
          </a:p>
          <a:p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работы: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18 лет </a:t>
            </a:r>
          </a:p>
          <a:p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работы в данном ОУ: 16 лет</a:t>
            </a:r>
          </a:p>
          <a:p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Место работы: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2003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мастер,  преподаватель  Тюнгюлюнского филиала ГБПОУ РС (Я) «Якутский сельскохозяйственный техникум»</a:t>
            </a:r>
          </a:p>
          <a:p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Имеющаяся квалификационная категория: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высшая. </a:t>
            </a: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срок ее действия до 20 апреля 2016г. Приказ № 07-05/151 Министерство науки и профессионального образования Республики Саха (Якутия) от 19 апреля 2011 года. (</a:t>
            </a:r>
            <a:r>
              <a:rPr lang="en-US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Ps</a:t>
            </a:r>
            <a:r>
              <a:rPr lang="ru-RU" sz="1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:Находилась по уходу за </a:t>
            </a:r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детьми 2011 и 2015 года рождения).</a:t>
            </a:r>
            <a:endParaRPr lang="ru-RU" sz="1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Заявленная квалификационная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категория</a:t>
            </a:r>
            <a:r>
              <a:rPr lang="ru-RU" sz="1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1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становление </a:t>
            </a:r>
            <a:r>
              <a:rPr lang="ru-RU" sz="1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первой</a:t>
            </a:r>
            <a:r>
              <a:rPr lang="ru-RU" sz="1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квалификационной категории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Общественная работа:</a:t>
            </a:r>
            <a:r>
              <a:rPr lang="en-US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депутат  </a:t>
            </a:r>
            <a:r>
              <a:rPr lang="en-US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созыва  МО «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Тюнгюлюнский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наслег», президент ОО «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Сахалыы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танас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член женской организации «Матери России», член ОО «Трезвая Якутия», руководитель женской организации 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Тюнгюлюнкого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наслега «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Сандаара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just">
              <a:spcBef>
                <a:spcPct val="20000"/>
              </a:spcBef>
            </a:pPr>
            <a:endParaRPr lang="ru-RU" sz="1400" i="1" dirty="0">
              <a:solidFill>
                <a:srgbClr val="2F2B20"/>
              </a:solidFill>
              <a:latin typeface="Book Antiqua" pitchFamily="18" charset="0"/>
            </a:endParaRPr>
          </a:p>
        </p:txBody>
      </p:sp>
      <p:sp>
        <p:nvSpPr>
          <p:cNvPr id="13317" name="Прямоугольник 8"/>
          <p:cNvSpPr>
            <a:spLocks noChangeArrowheads="1"/>
          </p:cNvSpPr>
          <p:nvPr/>
        </p:nvSpPr>
        <p:spPr bwMode="auto">
          <a:xfrm>
            <a:off x="142875" y="333375"/>
            <a:ext cx="9001125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ru-RU" sz="2400" b="1">
                <a:solidFill>
                  <a:srgbClr val="FF0000"/>
                </a:solidFill>
                <a:latin typeface="Book Antiqua" pitchFamily="18" charset="0"/>
              </a:rPr>
              <a:t>БОРИСОВА НЮРГУЯНА АЛЕКСАНДРОВНА</a:t>
            </a:r>
            <a:endParaRPr lang="ru-RU" sz="2400">
              <a:solidFill>
                <a:srgbClr val="2F2B20"/>
              </a:solidFill>
              <a:latin typeface="Book Antiqua" pitchFamily="18" charset="0"/>
            </a:endParaRPr>
          </a:p>
          <a:p>
            <a:pPr marL="342900" indent="-342900" algn="ctr">
              <a:spcBef>
                <a:spcPct val="20000"/>
              </a:spcBef>
            </a:pPr>
            <a:r>
              <a:rPr lang="ru-RU" sz="1400" b="1">
                <a:solidFill>
                  <a:srgbClr val="2F2B20"/>
                </a:solidFill>
                <a:latin typeface="Book Antiqua" pitchFamily="18" charset="0"/>
              </a:rPr>
              <a:t>ПРЕПОДАВАТЕЛЬ ГБПОУ РС(Я) «ЯКУТСКИЙ СЕЛЬСКОХОЗЯЙСТВЕННЫЙ ТЕХНИКУМ» </a:t>
            </a:r>
          </a:p>
          <a:p>
            <a:pPr marL="342900" indent="-342900" algn="ctr">
              <a:spcBef>
                <a:spcPct val="20000"/>
              </a:spcBef>
            </a:pPr>
            <a:r>
              <a:rPr lang="ru-RU" sz="1400" b="1">
                <a:solidFill>
                  <a:srgbClr val="2F2B20"/>
                </a:solidFill>
                <a:latin typeface="Book Antiqua" pitchFamily="18" charset="0"/>
              </a:rPr>
              <a:t>ТЮНГЮЛЮНСКИЙ ФИЛИАЛ</a:t>
            </a:r>
            <a:r>
              <a:rPr lang="ru-RU" sz="1400">
                <a:solidFill>
                  <a:srgbClr val="2F2B20"/>
                </a:solidFill>
                <a:latin typeface="Book Antiqua" pitchFamily="18" charset="0"/>
              </a:rPr>
              <a:t/>
            </a:r>
            <a:br>
              <a:rPr lang="ru-RU" sz="1400">
                <a:solidFill>
                  <a:srgbClr val="2F2B20"/>
                </a:solidFill>
                <a:latin typeface="Book Antiqua" pitchFamily="18" charset="0"/>
              </a:rPr>
            </a:br>
            <a:endParaRPr lang="ru-RU" sz="1400" b="1">
              <a:solidFill>
                <a:srgbClr val="2F2B20"/>
              </a:solidFill>
              <a:latin typeface="Book Antiqua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539750" y="1341438"/>
            <a:ext cx="8143875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3319" name="Клип 7" descr="Боисова Нюргуяна Александровна.jpg"/>
          <p:cNvPicPr>
            <a:picLocks noChangeAspect="1"/>
          </p:cNvPicPr>
          <p:nvPr/>
        </p:nvPicPr>
        <p:blipFill>
          <a:blip r:embed="rId2" cstate="print"/>
          <a:srcRect l="10850" t="14893" r="14257" b="10212"/>
          <a:stretch>
            <a:fillRect/>
          </a:stretch>
        </p:blipFill>
        <p:spPr bwMode="auto">
          <a:xfrm>
            <a:off x="357158" y="1571611"/>
            <a:ext cx="2571768" cy="34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Book Antiqua" pitchFamily="18" charset="0"/>
              </a:rPr>
              <a:t> РЕЗУЛЬТАТЫ УЧЕБНОЙ ДЕЯТЕЛЬНОСТИ ПО ИТОГАМ МОНИТОРИНГА ПОО </a:t>
            </a:r>
            <a:br>
              <a:rPr lang="ru-RU" sz="2000" b="1" dirty="0" smtClean="0">
                <a:latin typeface="Book Antiqua" pitchFamily="18" charset="0"/>
              </a:rPr>
            </a:br>
            <a:endParaRPr lang="ru-RU" sz="2000" b="1" dirty="0">
              <a:latin typeface="Book Antiqu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1241" y="6550223"/>
            <a:ext cx="37527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Продолжение таблицы в следующем слайде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71472" y="1071546"/>
            <a:ext cx="814393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aphicFrame>
        <p:nvGraphicFramePr>
          <p:cNvPr id="10" name="Объект 9"/>
          <p:cNvGraphicFramePr>
            <a:graphicFrameLocks noGrp="1"/>
          </p:cNvGraphicFramePr>
          <p:nvPr>
            <p:ph idx="1"/>
          </p:nvPr>
        </p:nvGraphicFramePr>
        <p:xfrm>
          <a:off x="901652" y="1167209"/>
          <a:ext cx="7340696" cy="5391946"/>
        </p:xfrm>
        <a:graphic>
          <a:graphicData uri="http://schemas.openxmlformats.org/drawingml/2006/table">
            <a:tbl>
              <a:tblPr firstRow="1" firstCol="1" bandRow="1"/>
              <a:tblGrid>
                <a:gridCol w="1152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7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7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3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37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377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37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3377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3377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3377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3377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3377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3377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33777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33777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33777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33777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33777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33777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33777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33777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133864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Наименование предмета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Профессия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УЧЕБНЫЕ ГОДЫ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5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2014-2015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2016-2017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2017-2018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2018-2019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(1 семестр)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43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Контингент 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Кол-во аттестованных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% успев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% </a:t>
                      </a:r>
                      <a:r>
                        <a:rPr lang="ru-RU" sz="8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кач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Ср. балл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Контингент 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Кол-во аттестованных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% успев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% </a:t>
                      </a:r>
                      <a:r>
                        <a:rPr lang="ru-RU" sz="8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кач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Ср. балл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Контингент 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Кол-во аттестованных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% успев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% </a:t>
                      </a:r>
                      <a:r>
                        <a:rPr lang="ru-RU" sz="8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кач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Ср. балл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Контингент 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Кол-во аттестованных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% успев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% </a:t>
                      </a:r>
                      <a:r>
                        <a:rPr lang="ru-RU" sz="8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кач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Ср. балл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5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ОДБ.03 История 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35.01.13  «Тракторист-машинист сельскохозяйственного производства»</a:t>
                      </a:r>
                      <a:r>
                        <a:rPr lang="ru-RU" sz="80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2 курс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8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8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60</a:t>
                      </a:r>
                      <a:endParaRPr lang="ru-RU" sz="8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3,8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11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ОП.8 Национальная культура народов саха 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«Повар», 10 мес.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8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8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73,6</a:t>
                      </a:r>
                      <a:endParaRPr lang="ru-RU" sz="8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4,2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93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ОДБ.11  Основы инновационного предпринимательства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110800.03 Электромонтер по ремонту и обслуживанию электрооборудования в сельскохозяйственном производстве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8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8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80</a:t>
                      </a:r>
                      <a:endParaRPr lang="ru-RU" sz="8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4,1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15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ОДБ. 01 Русский язык 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35.01.13  «Тракторист-машинист сельскохозяйственного производства»</a:t>
                      </a:r>
                      <a:r>
                        <a:rPr lang="ru-RU" sz="80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1 курс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  <a:endParaRPr lang="ru-RU" sz="8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  <a:endParaRPr lang="ru-RU" sz="8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84,6</a:t>
                      </a:r>
                      <a:endParaRPr lang="ru-RU" sz="8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4,2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54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ОДБ.03 История  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35.01.13  «Тракторист-машинист сельскохозяйственного производства»</a:t>
                      </a:r>
                      <a:r>
                        <a:rPr lang="ru-RU" sz="80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1 курс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ru-RU" sz="8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  <a:endParaRPr lang="ru-RU" sz="8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87,5</a:t>
                      </a:r>
                      <a:endParaRPr lang="ru-RU" sz="8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4,2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15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ОДБ. 01 Русский язык 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35.01.13  «Тракторист-машинист сельскохозяйственного производства»</a:t>
                      </a:r>
                      <a:r>
                        <a:rPr lang="ru-RU" sz="80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2 курс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ru-RU" sz="8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  <a:endParaRPr lang="ru-RU" sz="8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70,8</a:t>
                      </a:r>
                      <a:endParaRPr lang="ru-RU" sz="8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4,1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54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ОДБ.04 Обществознание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35.01.13  «Тракторист-машинист сельскохозяйственного производства»</a:t>
                      </a:r>
                      <a:r>
                        <a:rPr lang="ru-RU" sz="80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2 курс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8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8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94</a:t>
                      </a:r>
                      <a:endParaRPr lang="ru-RU" sz="8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4,3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82" marR="523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Book Antiqua" pitchFamily="18" charset="0"/>
              </a:rPr>
              <a:t> РЕЗУЛЬТАТЫ УЧЕБНОЙ ДЕЯТЕЛЬНОСТИ ПО ИТОГАМ МОНИТОРИНГА ПОО </a:t>
            </a:r>
            <a:br>
              <a:rPr lang="ru-RU" sz="2000" b="1" dirty="0" smtClean="0">
                <a:latin typeface="Book Antiqua" pitchFamily="18" charset="0"/>
              </a:rPr>
            </a:br>
            <a:endParaRPr lang="ru-RU" sz="2000" b="1" dirty="0">
              <a:latin typeface="Book Antiqu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1241" y="6550223"/>
            <a:ext cx="37527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Продолжение таблицы в следующем слайде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71472" y="1071546"/>
            <a:ext cx="814393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aphicFrame>
        <p:nvGraphicFramePr>
          <p:cNvPr id="6" name="Объект 5"/>
          <p:cNvGraphicFramePr>
            <a:graphicFrameLocks noGrp="1"/>
          </p:cNvGraphicFramePr>
          <p:nvPr>
            <p:ph idx="1"/>
          </p:nvPr>
        </p:nvGraphicFramePr>
        <p:xfrm>
          <a:off x="1021352" y="1600200"/>
          <a:ext cx="7101295" cy="4525963"/>
        </p:xfrm>
        <a:graphic>
          <a:graphicData uri="http://schemas.openxmlformats.org/drawingml/2006/table">
            <a:tbl>
              <a:tblPr firstRow="1" firstCol="1" bandRow="1"/>
              <a:tblGrid>
                <a:gridCol w="1114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4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1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1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61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61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615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615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2615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2615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2615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2615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2615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26153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26153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26153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26153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26153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26153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26153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26153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26153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129498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Наименование предмета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Профессия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УЧЕБНЫЕ ГОДЫ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4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2014-2015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2016-2017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2017-2018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2018-2019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(1 семестр)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94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Контингент 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Кол-во аттестованных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% успев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% кач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Ср. балл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Контингент 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Кол-во аттестованных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% успев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% кач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Ср. балл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Контингент 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Кол-во аттестованных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% успев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% кач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Ср. балл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Контингент 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Кол-во аттестованных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% успев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% кач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Ср. балл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6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ОДБ.03 История 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35.01.13  «Тракторист-машинист сельскохозяйственного производства»</a:t>
                      </a:r>
                      <a:r>
                        <a:rPr lang="ru-RU" sz="70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2 курс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89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4,3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4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ОДБ.07 Культура народов РС (Я)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35.01.13  «Тракторист-машинист сельскохозяйственного производства»</a:t>
                      </a:r>
                      <a:r>
                        <a:rPr lang="ru-RU" sz="70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2 курс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84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4,4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4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ОДБ.01 Русский язык и литература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35.01.13  «Тракторист-машинист сельскохозяйственного производства»</a:t>
                      </a:r>
                      <a:r>
                        <a:rPr lang="ru-RU" sz="70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2 курс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78,9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4,1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89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ОУД 01 Русский язык 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36.01.01.Мастер животноводства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92,3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4,1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84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ОДБ.01 Русский язык и литература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35.01.13  «Тракторист-машинист сельскохозяйственного производства»</a:t>
                      </a:r>
                      <a:r>
                        <a:rPr lang="ru-RU" sz="700">
                          <a:solidFill>
                            <a:srgbClr val="26262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2 курс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85,4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4,0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48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ОДБ.04 </a:t>
                      </a:r>
                      <a:r>
                        <a:rPr lang="ru-RU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Обществознание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36.01.01.Мастер животноводства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92,3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4,3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474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ОП.06 Язык саха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110800.03 Электромонтер по ремонту и обслуживанию электрооборудования в сельскохозяйственном производстве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78,2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4,2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89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ОДБ.03 История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36.01.01.Мастер животноводства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84.6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4,1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89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Литература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36.01.01.Мастер животноводства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92,3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4,1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673" marR="506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3763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Book Antiqua" pitchFamily="18" charset="0"/>
              </a:rPr>
              <a:t>РЕЗУЛЬТАТЫ УЧАСТИЯ ОБУЧАЮЩИХСЯ В ВЫСТАВКАХ, КОНКУРСАХ, ОЛИМПИАДАХ, КОНФЕРЕНЦИЯХ, СОРЕВНОВАНИЯХ </a:t>
            </a:r>
            <a:r>
              <a:rPr lang="ru-RU" sz="2000" dirty="0" smtClean="0">
                <a:latin typeface="Book Antiqua" pitchFamily="18" charset="0"/>
              </a:rPr>
              <a:t>(ПО ПРЕПОДАВАЕМЫМ ПРОФЕССИОНАЛЬНЫМ МОДУЛЯМ, МЕЖДИСЦИПЛИНАРНЫМ КУРСАМ, ДИСЦИПЛИНАМ)</a:t>
            </a:r>
            <a:r>
              <a:rPr lang="ru-RU" sz="2000" b="1" dirty="0" smtClean="0">
                <a:latin typeface="Book Antiqua" pitchFamily="18" charset="0"/>
              </a:rPr>
              <a:t/>
            </a:r>
            <a:br>
              <a:rPr lang="ru-RU" sz="2000" b="1" dirty="0" smtClean="0">
                <a:latin typeface="Book Antiqua" pitchFamily="18" charset="0"/>
              </a:rPr>
            </a:br>
            <a:r>
              <a:rPr lang="ru-RU" sz="2000" b="1" dirty="0" smtClean="0">
                <a:latin typeface="Book Antiqua" pitchFamily="18" charset="0"/>
              </a:rPr>
              <a:t/>
            </a:r>
            <a:br>
              <a:rPr lang="ru-RU" sz="2000" b="1" dirty="0" smtClean="0">
                <a:latin typeface="Book Antiqua" pitchFamily="18" charset="0"/>
              </a:rPr>
            </a:br>
            <a:r>
              <a:rPr lang="ru-RU" sz="2000" b="1" dirty="0" smtClean="0">
                <a:latin typeface="Book Antiqua" pitchFamily="18" charset="0"/>
              </a:rPr>
              <a:t/>
            </a:r>
            <a:br>
              <a:rPr lang="ru-RU" sz="2000" b="1" dirty="0" smtClean="0">
                <a:latin typeface="Book Antiqua" pitchFamily="18" charset="0"/>
              </a:rPr>
            </a:br>
            <a:endParaRPr lang="ru-RU" sz="2000" b="1" dirty="0">
              <a:latin typeface="Book Antiqua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71472" y="1357298"/>
            <a:ext cx="814393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14282" y="1500174"/>
            <a:ext cx="864399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2017г. Винокуров Семен, участник НПК «Шаг в будущую профессию», по теме: «Переработка пластика в домашних условиях», диплом 3 степени;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2017г. Винокуров Семен, участник республиканской НПК «Шаг в будущую профессию», сертификат участника;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2017г. Борисов Тимофей, победитель республиканского конкурса генеалогических исследований «моя родословная», посвященного Международному дню архивов «Меня будут помнить столько же поколений, сколько поколений буду помнить я»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2018г. Борисов Тимофей, Винокуров Семен, участник НПК «Шаг в будущую профессию», по теме: «Производство </a:t>
            </a:r>
            <a:r>
              <a:rPr lang="ru-RU" dirty="0" err="1" smtClean="0"/>
              <a:t>полимер-песчаной</a:t>
            </a:r>
            <a:r>
              <a:rPr lang="ru-RU" dirty="0" smtClean="0"/>
              <a:t> тротуарной плитки путем переработки пластиковых отходов», сертификат участника;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2018г. Борисов Тимофей, Винокуров Семен, участники республиканской НПК «Шаг в будущую профессию», по теме: «Производство </a:t>
            </a:r>
            <a:r>
              <a:rPr lang="ru-RU" dirty="0" err="1" smtClean="0"/>
              <a:t>полимер-песчаной</a:t>
            </a:r>
            <a:r>
              <a:rPr lang="ru-RU" dirty="0" smtClean="0"/>
              <a:t> тротуарной плитки путем переработки пластиковых отходов», сертификат участника.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2018г. </a:t>
            </a:r>
            <a:r>
              <a:rPr lang="ru-RU" dirty="0" err="1" smtClean="0"/>
              <a:t>Габышева</a:t>
            </a:r>
            <a:r>
              <a:rPr lang="ru-RU" dirty="0" smtClean="0"/>
              <a:t> Дария, дипломант 2 степени республиканской НПК «Шаг в будущую профессию» по теме «Кролиководческая деятельность – одна из направлений сельского хозяйства прибыльного бизнеса»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Book Antiqua" pitchFamily="18" charset="0"/>
              </a:rPr>
              <a:t>РЕЗУЛЬТАТЫ УЧАСТИЯ ОБУЧАЮЩИХСЯ В ВЫСТАВКАХ, КОНКУРСАХ, ОЛИМПИАДАХ, КОНФЕРЕНЦИЯХ, СОРЕВНОВАНИЯХ </a:t>
            </a:r>
            <a:r>
              <a:rPr lang="ru-RU" sz="2000" dirty="0" smtClean="0">
                <a:latin typeface="Book Antiqua" pitchFamily="18" charset="0"/>
              </a:rPr>
              <a:t>(ПО ПРЕПОДАВАЕМЫМ ПРОФЕССИОНАЛЬНЫМ МОДУЛЯМ, МЕЖДИСЦИПЛИНАРНЫМ КУРСАМ, ДИСЦИПЛИНАМ)</a:t>
            </a:r>
            <a:r>
              <a:rPr lang="ru-RU" sz="2000" b="1" dirty="0" smtClean="0">
                <a:latin typeface="Book Antiqua" pitchFamily="18" charset="0"/>
              </a:rPr>
              <a:t/>
            </a:r>
            <a:br>
              <a:rPr lang="ru-RU" sz="2000" b="1" dirty="0" smtClean="0">
                <a:latin typeface="Book Antiqua" pitchFamily="18" charset="0"/>
              </a:rPr>
            </a:br>
            <a:r>
              <a:rPr lang="ru-RU" sz="2000" b="1" dirty="0" smtClean="0">
                <a:latin typeface="Book Antiqua" pitchFamily="18" charset="0"/>
              </a:rPr>
              <a:t/>
            </a:r>
            <a:br>
              <a:rPr lang="ru-RU" sz="2000" b="1" dirty="0" smtClean="0">
                <a:latin typeface="Book Antiqua" pitchFamily="18" charset="0"/>
              </a:rPr>
            </a:br>
            <a:r>
              <a:rPr lang="ru-RU" sz="2000" b="1" dirty="0" smtClean="0">
                <a:latin typeface="Book Antiqua" pitchFamily="18" charset="0"/>
              </a:rPr>
              <a:t/>
            </a:r>
            <a:br>
              <a:rPr lang="ru-RU" sz="2000" b="1" dirty="0" smtClean="0">
                <a:latin typeface="Book Antiqua" pitchFamily="18" charset="0"/>
              </a:rPr>
            </a:br>
            <a:endParaRPr lang="ru-RU" sz="2000" b="1" dirty="0">
              <a:latin typeface="Book Antiqua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71472" y="1357298"/>
            <a:ext cx="814393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6" name="Рисунок 1" descr="IMG_20190419_153724.jpg"/>
          <p:cNvPicPr>
            <a:picLocks noGrp="1" noChangeAspect="1"/>
          </p:cNvPicPr>
          <p:nvPr isPhoto="1"/>
        </p:nvPicPr>
        <p:blipFill>
          <a:blip r:embed="rId2" cstate="print"/>
          <a:srcRect l="3846"/>
          <a:stretch>
            <a:fillRect/>
          </a:stretch>
        </p:blipFill>
        <p:spPr bwMode="auto">
          <a:xfrm>
            <a:off x="500034" y="1571612"/>
            <a:ext cx="3571900" cy="4953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 l="34570" t="18750" r="35547" b="15624"/>
          <a:stretch>
            <a:fillRect/>
          </a:stretch>
        </p:blipFill>
        <p:spPr bwMode="auto">
          <a:xfrm>
            <a:off x="4786314" y="1697679"/>
            <a:ext cx="3499441" cy="480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 l="33984" t="17812" r="35547" b="12812"/>
          <a:stretch>
            <a:fillRect/>
          </a:stretch>
        </p:blipFill>
        <p:spPr bwMode="auto">
          <a:xfrm>
            <a:off x="2214546" y="-1"/>
            <a:ext cx="4786346" cy="68113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Book Antiqua" pitchFamily="18" charset="0"/>
              </a:rPr>
              <a:t>РЕЗУЛЬТАТЫ УЧАСТИЯ ОБУЧАЮЩИХСЯ В ВЫСТАВКАХ, КОНКУРСАХ, ОЛИМПИАДАХ, КОНФЕРЕНЦИЯХ, СОРЕВНОВАНИЯХ </a:t>
            </a:r>
            <a:r>
              <a:rPr lang="ru-RU" sz="2000" dirty="0" smtClean="0">
                <a:latin typeface="Book Antiqua" pitchFamily="18" charset="0"/>
              </a:rPr>
              <a:t>(ПО ПРЕПОДАВАЕМЫМ ПРОФЕССИОНАЛЬНЫМ МОДУЛЯМ, МЕЖДИСЦИПЛИНАРНЫМ КУРСАМ, ДИСЦИПЛИНАМ)</a:t>
            </a:r>
            <a:r>
              <a:rPr lang="ru-RU" sz="2000" b="1" dirty="0" smtClean="0">
                <a:latin typeface="Book Antiqua" pitchFamily="18" charset="0"/>
              </a:rPr>
              <a:t/>
            </a:r>
            <a:br>
              <a:rPr lang="ru-RU" sz="2000" b="1" dirty="0" smtClean="0">
                <a:latin typeface="Book Antiqua" pitchFamily="18" charset="0"/>
              </a:rPr>
            </a:br>
            <a:r>
              <a:rPr lang="ru-RU" sz="2000" b="1" dirty="0" smtClean="0">
                <a:latin typeface="Book Antiqua" pitchFamily="18" charset="0"/>
              </a:rPr>
              <a:t/>
            </a:r>
            <a:br>
              <a:rPr lang="ru-RU" sz="2000" b="1" dirty="0" smtClean="0">
                <a:latin typeface="Book Antiqua" pitchFamily="18" charset="0"/>
              </a:rPr>
            </a:br>
            <a:r>
              <a:rPr lang="ru-RU" sz="2000" b="1" dirty="0" smtClean="0">
                <a:latin typeface="Book Antiqua" pitchFamily="18" charset="0"/>
              </a:rPr>
              <a:t/>
            </a:r>
            <a:br>
              <a:rPr lang="ru-RU" sz="2000" b="1" dirty="0" smtClean="0">
                <a:latin typeface="Book Antiqua" pitchFamily="18" charset="0"/>
              </a:rPr>
            </a:br>
            <a:endParaRPr lang="ru-RU" sz="2000" b="1" dirty="0">
              <a:latin typeface="Book Antiqua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71472" y="1357298"/>
            <a:ext cx="814393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2290" name="Picture 2" descr="https://pp.userapi.com/c849416/v849416970/17ae5f/KlFBovw6G7g.jpg"/>
          <p:cNvPicPr>
            <a:picLocks noChangeAspect="1" noChangeArrowheads="1"/>
          </p:cNvPicPr>
          <p:nvPr/>
        </p:nvPicPr>
        <p:blipFill>
          <a:blip r:embed="rId2"/>
          <a:srcRect l="4061" t="1523" r="4569"/>
          <a:stretch>
            <a:fillRect/>
          </a:stretch>
        </p:blipFill>
        <p:spPr bwMode="auto">
          <a:xfrm>
            <a:off x="4929190" y="1500174"/>
            <a:ext cx="3571900" cy="5132952"/>
          </a:xfrm>
          <a:prstGeom prst="rect">
            <a:avLst/>
          </a:prstGeom>
          <a:noFill/>
        </p:spPr>
      </p:pic>
      <p:pic>
        <p:nvPicPr>
          <p:cNvPr id="52226" name="Picture 2" descr="https://pp.userapi.com/c851428/v851428970/10a824/8RqUzUaPzl0.jpg"/>
          <p:cNvPicPr>
            <a:picLocks noChangeAspect="1" noChangeArrowheads="1"/>
          </p:cNvPicPr>
          <p:nvPr/>
        </p:nvPicPr>
        <p:blipFill>
          <a:blip r:embed="rId3"/>
          <a:srcRect l="3840" t="3360" r="5919" b="3039"/>
          <a:stretch>
            <a:fillRect/>
          </a:stretch>
        </p:blipFill>
        <p:spPr bwMode="auto">
          <a:xfrm>
            <a:off x="642910" y="1500174"/>
            <a:ext cx="3714776" cy="5137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Book Antiqua" pitchFamily="18" charset="0"/>
              </a:rPr>
              <a:t>РЕЗУЛЬТАТЫ УЧАСТИЯ ОБУЧАЮЩИХСЯ В ВЫСТАВКАХ, КОНКУРСАХ, ОЛИМПИАДАХ, КОНФЕРЕНЦИЯХ, СОРЕВНОВАНИЯХ </a:t>
            </a:r>
            <a:r>
              <a:rPr lang="ru-RU" sz="2000" dirty="0" smtClean="0">
                <a:latin typeface="Book Antiqua" pitchFamily="18" charset="0"/>
              </a:rPr>
              <a:t>(ПО ПРЕПОДАВАЕМЫМ ПРОФЕССИОНАЛЬНЫМ МОДУЛЯМ, МЕЖДИСЦИПЛИНАРНЫМ КУРСАМ, ДИСЦИПЛИНАМ)</a:t>
            </a:r>
            <a:r>
              <a:rPr lang="ru-RU" sz="2000" b="1" dirty="0" smtClean="0">
                <a:latin typeface="Book Antiqua" pitchFamily="18" charset="0"/>
              </a:rPr>
              <a:t/>
            </a:r>
            <a:br>
              <a:rPr lang="ru-RU" sz="2000" b="1" dirty="0" smtClean="0">
                <a:latin typeface="Book Antiqua" pitchFamily="18" charset="0"/>
              </a:rPr>
            </a:br>
            <a:r>
              <a:rPr lang="ru-RU" sz="2000" b="1" dirty="0" smtClean="0">
                <a:latin typeface="Book Antiqua" pitchFamily="18" charset="0"/>
              </a:rPr>
              <a:t/>
            </a:r>
            <a:br>
              <a:rPr lang="ru-RU" sz="2000" b="1" dirty="0" smtClean="0">
                <a:latin typeface="Book Antiqua" pitchFamily="18" charset="0"/>
              </a:rPr>
            </a:br>
            <a:r>
              <a:rPr lang="ru-RU" sz="2000" b="1" dirty="0" smtClean="0">
                <a:latin typeface="Book Antiqua" pitchFamily="18" charset="0"/>
              </a:rPr>
              <a:t/>
            </a:r>
            <a:br>
              <a:rPr lang="ru-RU" sz="2000" b="1" dirty="0" smtClean="0">
                <a:latin typeface="Book Antiqua" pitchFamily="18" charset="0"/>
              </a:rPr>
            </a:br>
            <a:endParaRPr lang="ru-RU" sz="2000" b="1" dirty="0">
              <a:latin typeface="Book Antiqua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71472" y="1357298"/>
            <a:ext cx="814393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7" name="Рисунок 1" descr="IMG_20190419_154646_resized_20190419_035541092.jpg"/>
          <p:cNvPicPr>
            <a:picLocks noGrp="1" noChangeAspect="1"/>
          </p:cNvPicPr>
          <p:nvPr isPhoto="1"/>
        </p:nvPicPr>
        <p:blipFill>
          <a:blip r:embed="rId2"/>
          <a:srcRect l="4688" t="8333" r="4688" b="4166"/>
          <a:stretch>
            <a:fillRect/>
          </a:stretch>
        </p:blipFill>
        <p:spPr bwMode="auto">
          <a:xfrm>
            <a:off x="785786" y="1428736"/>
            <a:ext cx="7286624" cy="527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Book Antiqua" pitchFamily="18" charset="0"/>
              </a:rPr>
              <a:t>РЕЗУЛЬТАТЫ УЧАСТИЯ ОБУЧАЮЩИХСЯ В ВЫСТАВКАХ, КОНКУРСАХ, ОЛИМПИАДАХ, КОНФЕРЕНЦИЯХ, СОРЕВНОВАНИЯХ </a:t>
            </a:r>
            <a:r>
              <a:rPr lang="ru-RU" sz="2000" dirty="0" smtClean="0">
                <a:latin typeface="Book Antiqua" pitchFamily="18" charset="0"/>
              </a:rPr>
              <a:t>(ПО ПРЕПОДАВАЕМЫМ ПРОФЕССИОНАЛЬНЫМ МОДУЛЯМ, МЕЖДИСЦИПЛИНАРНЫМ КУРСАМ, ДИСЦИПЛИНАМ)</a:t>
            </a:r>
            <a:r>
              <a:rPr lang="ru-RU" sz="2000" b="1" dirty="0" smtClean="0">
                <a:latin typeface="Book Antiqua" pitchFamily="18" charset="0"/>
              </a:rPr>
              <a:t/>
            </a:r>
            <a:br>
              <a:rPr lang="ru-RU" sz="2000" b="1" dirty="0" smtClean="0">
                <a:latin typeface="Book Antiqua" pitchFamily="18" charset="0"/>
              </a:rPr>
            </a:br>
            <a:r>
              <a:rPr lang="ru-RU" sz="2000" b="1" dirty="0" smtClean="0">
                <a:latin typeface="Book Antiqua" pitchFamily="18" charset="0"/>
              </a:rPr>
              <a:t/>
            </a:r>
            <a:br>
              <a:rPr lang="ru-RU" sz="2000" b="1" dirty="0" smtClean="0">
                <a:latin typeface="Book Antiqua" pitchFamily="18" charset="0"/>
              </a:rPr>
            </a:br>
            <a:r>
              <a:rPr lang="ru-RU" sz="2000" b="1" dirty="0" smtClean="0">
                <a:latin typeface="Book Antiqua" pitchFamily="18" charset="0"/>
              </a:rPr>
              <a:t/>
            </a:r>
            <a:br>
              <a:rPr lang="ru-RU" sz="2000" b="1" dirty="0" smtClean="0">
                <a:latin typeface="Book Antiqua" pitchFamily="18" charset="0"/>
              </a:rPr>
            </a:br>
            <a:endParaRPr lang="ru-RU" sz="2000" b="1" dirty="0">
              <a:latin typeface="Book Antiqua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71472" y="1357298"/>
            <a:ext cx="814393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6" name="Рисунок 1" descr="IMG_20190419_155027.jpg"/>
          <p:cNvPicPr>
            <a:picLocks noGrp="1" noChangeAspect="1"/>
          </p:cNvPicPr>
          <p:nvPr isPhoto="1"/>
        </p:nvPicPr>
        <p:blipFill>
          <a:blip r:embed="rId2" cstate="print"/>
          <a:srcRect b="8333"/>
          <a:stretch>
            <a:fillRect/>
          </a:stretch>
        </p:blipFill>
        <p:spPr bwMode="auto">
          <a:xfrm>
            <a:off x="785786" y="1571612"/>
            <a:ext cx="7500990" cy="5156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1143000"/>
          </a:xfrm>
        </p:spPr>
        <p:txBody>
          <a:bodyPr/>
          <a:lstStyle/>
          <a:p>
            <a:r>
              <a:rPr lang="ru-RU" sz="2000" b="1" dirty="0" smtClean="0">
                <a:latin typeface="Book Antiqua" pitchFamily="18" charset="0"/>
              </a:rPr>
              <a:t>РЕЗУЛЬТАТЫ ИСПОЛЬЗОВАНИЯ НОВЫХ ОБРАЗОВАТЕЛЬНЫХ ТЕХНОЛОГИЙ </a:t>
            </a:r>
            <a:br>
              <a:rPr lang="ru-RU" sz="2000" b="1" dirty="0" smtClean="0">
                <a:latin typeface="Book Antiqua" pitchFamily="18" charset="0"/>
              </a:rPr>
            </a:br>
            <a:endParaRPr lang="ru-RU" sz="2000" b="1" dirty="0" smtClean="0">
              <a:latin typeface="Book Antiqua" pitchFamily="18" charset="0"/>
            </a:endParaRPr>
          </a:p>
        </p:txBody>
      </p:sp>
      <p:sp>
        <p:nvSpPr>
          <p:cNvPr id="24579" name="Содержимое 5"/>
          <p:cNvSpPr>
            <a:spLocks noGrp="1"/>
          </p:cNvSpPr>
          <p:nvPr>
            <p:ph idx="1"/>
          </p:nvPr>
        </p:nvSpPr>
        <p:spPr>
          <a:xfrm>
            <a:off x="179388" y="1412875"/>
            <a:ext cx="8535987" cy="5284788"/>
          </a:xfrm>
        </p:spPr>
        <p:txBody>
          <a:bodyPr/>
          <a:lstStyle/>
          <a:p>
            <a:pPr marL="0" algn="ctr">
              <a:spcBef>
                <a:spcPct val="0"/>
              </a:spcBef>
              <a:buFont typeface="Arial" pitchFamily="34" charset="0"/>
              <a:buNone/>
            </a:pPr>
            <a:r>
              <a:rPr lang="ru-RU" sz="1600" b="1" dirty="0" smtClean="0">
                <a:latin typeface="Book Antiqua" pitchFamily="18" charset="0"/>
                <a:cs typeface="Times New Roman" pitchFamily="18" charset="0"/>
              </a:rPr>
              <a:t>Результатами применения новых образовательных технологий являются:</a:t>
            </a:r>
          </a:p>
          <a:p>
            <a:pPr marL="0" algn="ctr">
              <a:spcBef>
                <a:spcPct val="0"/>
              </a:spcBef>
              <a:buFont typeface="Arial" pitchFamily="34" charset="0"/>
              <a:buNone/>
            </a:pPr>
            <a:endParaRPr lang="ru-RU" sz="1600" b="1" dirty="0" smtClean="0">
              <a:latin typeface="Book Antiqua" pitchFamily="18" charset="0"/>
              <a:cs typeface="Times New Roman" pitchFamily="18" charset="0"/>
            </a:endParaRPr>
          </a:p>
          <a:p>
            <a:pPr marL="0" algn="just">
              <a:spcBef>
                <a:spcPct val="0"/>
              </a:spcBef>
              <a:buClr>
                <a:srgbClr val="FFC000"/>
              </a:buClr>
              <a:buFont typeface="Wingdings" pitchFamily="2" charset="2"/>
              <a:buChar char="q"/>
            </a:pPr>
            <a:r>
              <a:rPr lang="ru-RU" sz="1600" dirty="0" smtClean="0">
                <a:latin typeface="Book Antiqua" pitchFamily="18" charset="0"/>
                <a:cs typeface="Times New Roman" pitchFamily="18" charset="0"/>
              </a:rPr>
              <a:t>Заполнение и ведение журнала в системе «Сетевой город»;</a:t>
            </a:r>
          </a:p>
          <a:p>
            <a:pPr marL="0" algn="just">
              <a:spcBef>
                <a:spcPct val="0"/>
              </a:spcBef>
              <a:buClr>
                <a:srgbClr val="FFC000"/>
              </a:buClr>
              <a:buFont typeface="Wingdings" pitchFamily="2" charset="2"/>
              <a:buChar char="q"/>
            </a:pPr>
            <a:r>
              <a:rPr lang="ru-RU" sz="1600" dirty="0" smtClean="0">
                <a:latin typeface="Book Antiqua" pitchFamily="18" charset="0"/>
                <a:cs typeface="Times New Roman" pitchFamily="18" charset="0"/>
              </a:rPr>
              <a:t>Создание персонального сайта в Сети образовательных сайтов «Учительский сайт» проекта «</a:t>
            </a:r>
            <a:r>
              <a:rPr lang="ru-RU" sz="1600" dirty="0" err="1" smtClean="0">
                <a:latin typeface="Book Antiqua" pitchFamily="18" charset="0"/>
                <a:cs typeface="Times New Roman" pitchFamily="18" charset="0"/>
              </a:rPr>
              <a:t>Инфоурок</a:t>
            </a:r>
            <a:r>
              <a:rPr lang="ru-RU" sz="1600" dirty="0" smtClean="0">
                <a:latin typeface="Book Antiqua" pitchFamily="18" charset="0"/>
                <a:cs typeface="Times New Roman" pitchFamily="18" charset="0"/>
              </a:rPr>
              <a:t>»;</a:t>
            </a:r>
          </a:p>
          <a:p>
            <a:pPr marL="0" algn="just">
              <a:spcBef>
                <a:spcPct val="0"/>
              </a:spcBef>
              <a:buClr>
                <a:srgbClr val="FFC000"/>
              </a:buClr>
              <a:buFont typeface="Wingdings" pitchFamily="2" charset="2"/>
              <a:buChar char="q"/>
            </a:pPr>
            <a:r>
              <a:rPr lang="ru-RU" sz="1600" dirty="0" smtClean="0">
                <a:latin typeface="Book Antiqua" pitchFamily="18" charset="0"/>
                <a:cs typeface="Times New Roman" pitchFamily="18" charset="0"/>
              </a:rPr>
              <a:t>Контроль знаний студентов с помощью ПК;</a:t>
            </a:r>
          </a:p>
          <a:p>
            <a:pPr marL="0" algn="just">
              <a:spcBef>
                <a:spcPct val="0"/>
              </a:spcBef>
              <a:buClr>
                <a:srgbClr val="FFC000"/>
              </a:buClr>
              <a:buFont typeface="Wingdings" pitchFamily="2" charset="2"/>
              <a:buChar char="q"/>
            </a:pPr>
            <a:r>
              <a:rPr lang="ru-RU" sz="1600" b="1" dirty="0" smtClean="0">
                <a:latin typeface="Book Antiqua" pitchFamily="18" charset="0"/>
                <a:cs typeface="Times New Roman" pitchFamily="18" charset="0"/>
              </a:rPr>
              <a:t>Электронно-образовательные ресурсы:</a:t>
            </a:r>
            <a:r>
              <a:rPr lang="ru-RU" sz="1600" dirty="0" smtClean="0">
                <a:latin typeface="Book Antiqua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Book Antiqua" pitchFamily="18" charset="0"/>
                <a:cs typeface="Times New Roman" pitchFamily="18" charset="0"/>
              </a:rPr>
              <a:t>Инфоурок</a:t>
            </a:r>
            <a:r>
              <a:rPr lang="ru-RU" sz="1600" dirty="0" smtClean="0">
                <a:latin typeface="Book Antiqua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Book Antiqua" pitchFamily="18" charset="0"/>
                <a:cs typeface="Times New Roman" pitchFamily="18" charset="0"/>
              </a:rPr>
              <a:t>Мультиурок</a:t>
            </a:r>
            <a:r>
              <a:rPr lang="ru-RU" sz="1600" dirty="0" smtClean="0">
                <a:latin typeface="Book Antiqua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Book Antiqua" pitchFamily="18" charset="0"/>
                <a:cs typeface="Times New Roman" pitchFamily="18" charset="0"/>
              </a:rPr>
              <a:t>Конспекты-уроков.рф</a:t>
            </a:r>
            <a:r>
              <a:rPr lang="ru-RU" sz="1600" dirty="0" smtClean="0">
                <a:latin typeface="Book Antiqua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Book Antiqua" pitchFamily="18" charset="0"/>
                <a:cs typeface="Times New Roman" pitchFamily="18" charset="0"/>
              </a:rPr>
              <a:t>tak-to-ENT.net</a:t>
            </a:r>
            <a:r>
              <a:rPr lang="ru-RU" sz="1600" dirty="0" smtClean="0">
                <a:latin typeface="Book Antiqua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Book Antiqua" pitchFamily="18" charset="0"/>
                <a:cs typeface="Times New Roman" pitchFamily="18" charset="0"/>
              </a:rPr>
              <a:t>Урок.рф</a:t>
            </a:r>
            <a:r>
              <a:rPr lang="ru-RU" sz="1600" dirty="0" smtClean="0">
                <a:latin typeface="Book Antiqua" pitchFamily="18" charset="0"/>
                <a:cs typeface="Times New Roman" pitchFamily="18" charset="0"/>
              </a:rPr>
              <a:t>, «Лань» электронная библиотека</a:t>
            </a:r>
          </a:p>
          <a:p>
            <a:pPr marL="0" algn="just">
              <a:spcBef>
                <a:spcPct val="0"/>
              </a:spcBef>
              <a:buClr>
                <a:srgbClr val="FFC000"/>
              </a:buClr>
              <a:buFont typeface="Wingdings" pitchFamily="2" charset="2"/>
              <a:buChar char="q"/>
            </a:pPr>
            <a:r>
              <a:rPr lang="ru-RU" sz="1600" b="1" dirty="0" smtClean="0">
                <a:latin typeface="Book Antiqua" pitchFamily="18" charset="0"/>
                <a:cs typeface="Times New Roman" pitchFamily="18" charset="0"/>
              </a:rPr>
              <a:t>Проведение мастер-классов по </a:t>
            </a:r>
            <a:r>
              <a:rPr lang="en-US" sz="1600" b="1" dirty="0" smtClean="0">
                <a:latin typeface="Book Antiqua" pitchFamily="18" charset="0"/>
                <a:cs typeface="Times New Roman" pitchFamily="18" charset="0"/>
              </a:rPr>
              <a:t>IT</a:t>
            </a:r>
            <a:r>
              <a:rPr lang="ru-RU" sz="1600" b="1" dirty="0" smtClean="0">
                <a:latin typeface="Book Antiqua" pitchFamily="18" charset="0"/>
                <a:cs typeface="Times New Roman" pitchFamily="18" charset="0"/>
              </a:rPr>
              <a:t> технологиям (компьютерная грамотность, создание мобильных приложений, работа в сети Интернет, работа с лазерным аппаратом)</a:t>
            </a:r>
          </a:p>
          <a:p>
            <a:pPr marL="0" algn="just">
              <a:spcBef>
                <a:spcPct val="0"/>
              </a:spcBef>
              <a:buClr>
                <a:srgbClr val="FFC000"/>
              </a:buClr>
              <a:buFont typeface="Wingdings" pitchFamily="2" charset="2"/>
              <a:buChar char="q"/>
            </a:pPr>
            <a:r>
              <a:rPr lang="ru-RU" sz="1600" b="1" dirty="0" smtClean="0">
                <a:latin typeface="Book Antiqua" pitchFamily="18" charset="0"/>
                <a:cs typeface="Times New Roman" pitchFamily="18" charset="0"/>
              </a:rPr>
              <a:t>Информационно-коммуникационные технологии: конструктор сайтов: </a:t>
            </a:r>
            <a:r>
              <a:rPr lang="en-US" sz="1600" b="1" dirty="0" smtClean="0">
                <a:latin typeface="Book Antiqua" pitchFamily="18" charset="0"/>
                <a:cs typeface="Times New Roman" pitchFamily="18" charset="0"/>
              </a:rPr>
              <a:t>DGIMDO</a:t>
            </a:r>
            <a:r>
              <a:rPr lang="ru-RU" sz="1600" b="1" dirty="0" smtClean="0">
                <a:latin typeface="Book Antiqua" pitchFamily="18" charset="0"/>
                <a:cs typeface="Times New Roman" pitchFamily="18" charset="0"/>
              </a:rPr>
              <a:t>,  </a:t>
            </a:r>
          </a:p>
          <a:p>
            <a:pPr marL="0" algn="just">
              <a:spcBef>
                <a:spcPct val="0"/>
              </a:spcBef>
              <a:buClr>
                <a:srgbClr val="FFC000"/>
              </a:buClr>
              <a:buFont typeface="Wingdings" pitchFamily="2" charset="2"/>
              <a:buChar char="q"/>
            </a:pPr>
            <a:r>
              <a:rPr lang="ru-RU" sz="1600" b="1" dirty="0" smtClean="0">
                <a:latin typeface="Book Antiqua" pitchFamily="18" charset="0"/>
                <a:cs typeface="Times New Roman" pitchFamily="18" charset="0"/>
              </a:rPr>
              <a:t>Владение программой для создания мобильных приложений, игр С</a:t>
            </a:r>
            <a:r>
              <a:rPr lang="en-US" sz="1600" b="1" dirty="0" err="1" smtClean="0">
                <a:latin typeface="Book Antiqua" pitchFamily="18" charset="0"/>
                <a:cs typeface="Times New Roman" pitchFamily="18" charset="0"/>
              </a:rPr>
              <a:t>onstru</a:t>
            </a:r>
            <a:r>
              <a:rPr lang="ru-RU" sz="1600" b="1" dirty="0" smtClean="0">
                <a:latin typeface="Book Antiqua" pitchFamily="18" charset="0"/>
                <a:cs typeface="Times New Roman" pitchFamily="18" charset="0"/>
              </a:rPr>
              <a:t>с</a:t>
            </a:r>
            <a:r>
              <a:rPr lang="en-US" sz="1600" b="1" dirty="0" smtClean="0">
                <a:latin typeface="Book Antiqua" pitchFamily="18" charset="0"/>
                <a:cs typeface="Times New Roman" pitchFamily="18" charset="0"/>
              </a:rPr>
              <a:t>t2</a:t>
            </a:r>
            <a:r>
              <a:rPr lang="ru-RU" sz="1600" b="1" dirty="0" smtClean="0">
                <a:latin typeface="Book Antiqua" pitchFamily="18" charset="0"/>
                <a:cs typeface="Times New Roman" pitchFamily="18" charset="0"/>
              </a:rPr>
              <a:t>, </a:t>
            </a:r>
            <a:r>
              <a:rPr lang="ru-RU" sz="1600" dirty="0" smtClean="0">
                <a:latin typeface="Book Antiqua" pitchFamily="18" charset="0"/>
                <a:cs typeface="Times New Roman" pitchFamily="18" charset="0"/>
              </a:rPr>
              <a:t>электронные учебники, электронные тесты, графические редакторы </a:t>
            </a:r>
            <a:r>
              <a:rPr lang="ru-RU" sz="1600" dirty="0" err="1" smtClean="0">
                <a:latin typeface="Book Antiqua" pitchFamily="18" charset="0"/>
                <a:cs typeface="Times New Roman" pitchFamily="18" charset="0"/>
              </a:rPr>
              <a:t>Microsoft</a:t>
            </a:r>
            <a:r>
              <a:rPr lang="ru-RU" sz="1600" dirty="0" smtClean="0">
                <a:latin typeface="Book Antiqua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Book Antiqua" pitchFamily="18" charset="0"/>
                <a:cs typeface="Times New Roman" pitchFamily="18" charset="0"/>
              </a:rPr>
              <a:t>Office</a:t>
            </a:r>
            <a:r>
              <a:rPr lang="ru-RU" sz="1600" dirty="0" smtClean="0">
                <a:latin typeface="Book Antiqua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Book Antiqua" pitchFamily="18" charset="0"/>
                <a:cs typeface="Times New Roman" pitchFamily="18" charset="0"/>
              </a:rPr>
              <a:t>Abode</a:t>
            </a:r>
            <a:r>
              <a:rPr lang="ru-RU" sz="1600" dirty="0" smtClean="0">
                <a:latin typeface="Book Antiqua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Book Antiqua" pitchFamily="18" charset="0"/>
                <a:cs typeface="Times New Roman" pitchFamily="18" charset="0"/>
              </a:rPr>
              <a:t>Photoshop</a:t>
            </a:r>
            <a:r>
              <a:rPr lang="ru-RU" sz="1600" dirty="0" smtClean="0">
                <a:latin typeface="Book Antiqua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Book Antiqua" pitchFamily="18" charset="0"/>
                <a:cs typeface="Times New Roman" pitchFamily="18" charset="0"/>
              </a:rPr>
              <a:t>мультимедийный</a:t>
            </a:r>
            <a:r>
              <a:rPr lang="ru-RU" sz="1600" dirty="0" smtClean="0">
                <a:latin typeface="Book Antiqua" pitchFamily="18" charset="0"/>
                <a:cs typeface="Times New Roman" pitchFamily="18" charset="0"/>
              </a:rPr>
              <a:t> проектор, компьютер, графический планшет, умение работать с лазерным оборудованием (Проект </a:t>
            </a:r>
            <a:r>
              <a:rPr lang="en-US" sz="1600" dirty="0" smtClean="0">
                <a:latin typeface="Book Antiqua" pitchFamily="18" charset="0"/>
                <a:cs typeface="Times New Roman" pitchFamily="18" charset="0"/>
              </a:rPr>
              <a:t>TRAFARET_SAKHA</a:t>
            </a:r>
            <a:r>
              <a:rPr lang="ru-RU" sz="1600" dirty="0" smtClean="0">
                <a:latin typeface="Book Antiqua" pitchFamily="18" charset="0"/>
                <a:cs typeface="Times New Roman" pitchFamily="18" charset="0"/>
              </a:rPr>
              <a:t>)</a:t>
            </a:r>
          </a:p>
          <a:p>
            <a:pPr marL="0" algn="just">
              <a:spcBef>
                <a:spcPct val="0"/>
              </a:spcBef>
              <a:buClr>
                <a:srgbClr val="FFC000"/>
              </a:buClr>
              <a:buFont typeface="Wingdings" pitchFamily="2" charset="2"/>
              <a:buChar char="q"/>
            </a:pPr>
            <a:r>
              <a:rPr lang="ru-RU" sz="1600" dirty="0" smtClean="0">
                <a:latin typeface="Book Antiqua" pitchFamily="18" charset="0"/>
                <a:cs typeface="Times New Roman" pitchFamily="18" charset="0"/>
              </a:rPr>
              <a:t>Создание сайтов лицея, библиотеки наслега Тюнгюлю, сайта летнего лагеря школьников села </a:t>
            </a:r>
            <a:r>
              <a:rPr lang="ru-RU" sz="1600" dirty="0" err="1" smtClean="0">
                <a:latin typeface="Book Antiqua" pitchFamily="18" charset="0"/>
                <a:cs typeface="Times New Roman" pitchFamily="18" charset="0"/>
              </a:rPr>
              <a:t>Норогана</a:t>
            </a:r>
            <a:r>
              <a:rPr lang="ru-RU" sz="1600" dirty="0" smtClean="0">
                <a:latin typeface="Book Antiqua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Book Antiqua" pitchFamily="18" charset="0"/>
                <a:cs typeface="Times New Roman" pitchFamily="18" charset="0"/>
              </a:rPr>
              <a:t>портфолио</a:t>
            </a:r>
            <a:r>
              <a:rPr lang="ru-RU" sz="1600" dirty="0" smtClean="0">
                <a:latin typeface="Book Antiqua" pitchFamily="18" charset="0"/>
                <a:cs typeface="Times New Roman" pitchFamily="18" charset="0"/>
              </a:rPr>
              <a:t> работников центра «</a:t>
            </a:r>
            <a:r>
              <a:rPr lang="ru-RU" sz="1600" dirty="0" err="1" smtClean="0">
                <a:latin typeface="Book Antiqua" pitchFamily="18" charset="0"/>
                <a:cs typeface="Times New Roman" pitchFamily="18" charset="0"/>
              </a:rPr>
              <a:t>Олимпионик</a:t>
            </a:r>
            <a:r>
              <a:rPr lang="ru-RU" sz="1600" dirty="0" smtClean="0">
                <a:latin typeface="Book Antiqua" pitchFamily="18" charset="0"/>
                <a:cs typeface="Times New Roman" pitchFamily="18" charset="0"/>
              </a:rPr>
              <a:t>»</a:t>
            </a:r>
          </a:p>
          <a:p>
            <a:pPr marL="0" algn="just">
              <a:spcBef>
                <a:spcPct val="0"/>
              </a:spcBef>
              <a:buClr>
                <a:srgbClr val="FFC000"/>
              </a:buClr>
            </a:pPr>
            <a:endParaRPr lang="ru-RU" sz="1600" dirty="0" smtClean="0">
              <a:latin typeface="Book Antiqua" pitchFamily="18" charset="0"/>
              <a:cs typeface="Times New Roman" pitchFamily="18" charset="0"/>
            </a:endParaRPr>
          </a:p>
          <a:p>
            <a:pPr marL="0" algn="just">
              <a:spcBef>
                <a:spcPct val="0"/>
              </a:spcBef>
              <a:buClr>
                <a:srgbClr val="FFC000"/>
              </a:buClr>
              <a:buFont typeface="Wingdings" pitchFamily="2" charset="2"/>
              <a:buChar char="q"/>
            </a:pPr>
            <a:endParaRPr lang="ru-RU" sz="1600" dirty="0" smtClean="0">
              <a:latin typeface="Book Antiqua" pitchFamily="18" charset="0"/>
              <a:cs typeface="Times New Roman" pitchFamily="18" charset="0"/>
            </a:endParaRPr>
          </a:p>
          <a:p>
            <a:pPr marL="0" algn="just">
              <a:lnSpc>
                <a:spcPct val="150000"/>
              </a:lnSpc>
              <a:spcBef>
                <a:spcPct val="0"/>
              </a:spcBef>
              <a:buClr>
                <a:srgbClr val="FFC000"/>
              </a:buClr>
              <a:buFont typeface="Wingdings" pitchFamily="2" charset="2"/>
              <a:buChar char="v"/>
            </a:pPr>
            <a:endParaRPr lang="ru-RU" sz="1600" dirty="0" smtClean="0">
              <a:solidFill>
                <a:srgbClr val="FF0000"/>
              </a:solidFill>
              <a:latin typeface="Book Antiqua" pitchFamily="18" charset="0"/>
              <a:cs typeface="Times New Roman" pitchFamily="18" charset="0"/>
            </a:endParaRPr>
          </a:p>
          <a:p>
            <a:pPr marL="0" algn="just">
              <a:lnSpc>
                <a:spcPct val="150000"/>
              </a:lnSpc>
              <a:spcBef>
                <a:spcPct val="0"/>
              </a:spcBef>
              <a:buClr>
                <a:srgbClr val="FFC000"/>
              </a:buClr>
              <a:buFont typeface="Arial" pitchFamily="34" charset="0"/>
              <a:buNone/>
            </a:pPr>
            <a:endParaRPr lang="ru-RU" sz="1800" dirty="0" smtClean="0">
              <a:solidFill>
                <a:srgbClr val="FF0000"/>
              </a:solidFill>
              <a:latin typeface="Book Antiqua" pitchFamily="18" charset="0"/>
              <a:cs typeface="Times New Roman" pitchFamily="18" charset="0"/>
            </a:endParaRPr>
          </a:p>
          <a:p>
            <a:pPr marL="0">
              <a:spcBef>
                <a:spcPct val="0"/>
              </a:spcBef>
              <a:buClr>
                <a:srgbClr val="FFC000"/>
              </a:buClr>
              <a:buFont typeface="Wingdings" pitchFamily="2" charset="2"/>
              <a:buChar char="q"/>
            </a:pPr>
            <a:endParaRPr lang="ru-RU" sz="1800" dirty="0" smtClean="0">
              <a:solidFill>
                <a:srgbClr val="FF0000"/>
              </a:solidFill>
              <a:latin typeface="Book Antiqua" pitchFamily="18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571500" y="1000125"/>
            <a:ext cx="814387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1143000"/>
          </a:xfrm>
        </p:spPr>
        <p:txBody>
          <a:bodyPr/>
          <a:lstStyle/>
          <a:p>
            <a:r>
              <a:rPr lang="ru-RU" sz="2000" b="1" dirty="0" smtClean="0">
                <a:latin typeface="Book Antiqua" pitchFamily="18" charset="0"/>
              </a:rPr>
              <a:t>РЕЗУЛЬТАТЫ ИСПОЛЬЗОВАНИЯ НОВЫХ ОБРАЗОВАТЕЛЬНЫХ ТЕХНОЛОГИЙ </a:t>
            </a:r>
            <a:br>
              <a:rPr lang="ru-RU" sz="2000" b="1" dirty="0" smtClean="0">
                <a:latin typeface="Book Antiqua" pitchFamily="18" charset="0"/>
              </a:rPr>
            </a:br>
            <a:endParaRPr lang="ru-RU" sz="2000" b="1" dirty="0" smtClean="0">
              <a:latin typeface="Book Antiqua" pitchFamily="18" charset="0"/>
            </a:endParaRPr>
          </a:p>
        </p:txBody>
      </p:sp>
      <p:sp>
        <p:nvSpPr>
          <p:cNvPr id="25603" name="Содержимое 5"/>
          <p:cNvSpPr>
            <a:spLocks noGrp="1"/>
          </p:cNvSpPr>
          <p:nvPr>
            <p:ph idx="1"/>
          </p:nvPr>
        </p:nvSpPr>
        <p:spPr>
          <a:xfrm>
            <a:off x="179388" y="1412875"/>
            <a:ext cx="8464578" cy="5284788"/>
          </a:xfrm>
        </p:spPr>
        <p:txBody>
          <a:bodyPr/>
          <a:lstStyle/>
          <a:p>
            <a:pPr marL="0" algn="ctr">
              <a:spcBef>
                <a:spcPct val="0"/>
              </a:spcBef>
              <a:buFont typeface="Arial" pitchFamily="34" charset="0"/>
              <a:buNone/>
            </a:pPr>
            <a:r>
              <a:rPr lang="ru-RU" sz="1600" b="1" dirty="0" smtClean="0">
                <a:latin typeface="Book Antiqua" pitchFamily="18" charset="0"/>
                <a:cs typeface="Times New Roman" pitchFamily="18" charset="0"/>
              </a:rPr>
              <a:t>Результатами применения новых образовательных технологий являются:</a:t>
            </a:r>
          </a:p>
          <a:p>
            <a:pPr marL="0" algn="ctr">
              <a:spcBef>
                <a:spcPct val="0"/>
              </a:spcBef>
              <a:buFont typeface="Arial" pitchFamily="34" charset="0"/>
              <a:buNone/>
            </a:pPr>
            <a:endParaRPr lang="ru-RU" sz="1600" b="1" dirty="0" smtClean="0">
              <a:latin typeface="Book Antiqua" pitchFamily="18" charset="0"/>
              <a:cs typeface="Times New Roman" pitchFamily="18" charset="0"/>
            </a:endParaRPr>
          </a:p>
          <a:p>
            <a:pPr marL="0" algn="just">
              <a:spcBef>
                <a:spcPct val="0"/>
              </a:spcBef>
              <a:buClr>
                <a:srgbClr val="FFC000"/>
              </a:buClr>
              <a:buFont typeface="Wingdings" pitchFamily="2" charset="2"/>
              <a:buChar char="q"/>
            </a:pPr>
            <a:r>
              <a:rPr lang="ru-RU" sz="1600" dirty="0" smtClean="0">
                <a:latin typeface="Book Antiqua" pitchFamily="18" charset="0"/>
                <a:cs typeface="Times New Roman" pitchFamily="18" charset="0"/>
              </a:rPr>
              <a:t>Заполнение и ведение журнала в системе «Сетевой город»;</a:t>
            </a:r>
          </a:p>
          <a:p>
            <a:pPr marL="0" algn="just">
              <a:lnSpc>
                <a:spcPct val="150000"/>
              </a:lnSpc>
              <a:spcBef>
                <a:spcPct val="0"/>
              </a:spcBef>
              <a:buClr>
                <a:srgbClr val="FFC000"/>
              </a:buClr>
              <a:buFont typeface="Wingdings" pitchFamily="2" charset="2"/>
              <a:buChar char="q"/>
            </a:pPr>
            <a:endParaRPr lang="ru-RU" sz="1600" dirty="0" smtClean="0">
              <a:solidFill>
                <a:srgbClr val="FF0000"/>
              </a:solidFill>
              <a:latin typeface="Book Antiqua" pitchFamily="18" charset="0"/>
              <a:cs typeface="Times New Roman" pitchFamily="18" charset="0"/>
            </a:endParaRPr>
          </a:p>
          <a:p>
            <a:pPr marL="0" algn="just">
              <a:lnSpc>
                <a:spcPct val="150000"/>
              </a:lnSpc>
              <a:spcBef>
                <a:spcPct val="0"/>
              </a:spcBef>
              <a:buClr>
                <a:srgbClr val="FFC000"/>
              </a:buClr>
              <a:buFont typeface="Arial" pitchFamily="34" charset="0"/>
              <a:buNone/>
            </a:pPr>
            <a:endParaRPr lang="ru-RU" sz="1800" dirty="0" smtClean="0">
              <a:solidFill>
                <a:srgbClr val="FF0000"/>
              </a:solidFill>
              <a:latin typeface="Book Antiqua" pitchFamily="18" charset="0"/>
              <a:cs typeface="Times New Roman" pitchFamily="18" charset="0"/>
            </a:endParaRPr>
          </a:p>
          <a:p>
            <a:pPr marL="0">
              <a:spcBef>
                <a:spcPct val="0"/>
              </a:spcBef>
              <a:buClr>
                <a:srgbClr val="FFC000"/>
              </a:buClr>
              <a:buFont typeface="Wingdings" pitchFamily="2" charset="2"/>
              <a:buChar char="q"/>
            </a:pPr>
            <a:endParaRPr lang="ru-RU" sz="1800" dirty="0" smtClean="0">
              <a:solidFill>
                <a:srgbClr val="FF0000"/>
              </a:solidFill>
              <a:latin typeface="Book Antiqua" pitchFamily="18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571500" y="1000125"/>
            <a:ext cx="814387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2"/>
          <a:srcRect t="12187" b="5312"/>
          <a:stretch>
            <a:fillRect/>
          </a:stretch>
        </p:blipFill>
        <p:spPr bwMode="auto">
          <a:xfrm>
            <a:off x="642938" y="2714625"/>
            <a:ext cx="7715250" cy="39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https://pp.userapi.com/c848616/v848616970/18399d/1bQA7tnDt0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4" descr="https://pp.userapi.com/c848616/v848616970/18399d/1bQA7tnDt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209" t="3717" r="5296" b="1578"/>
          <a:stretch>
            <a:fillRect/>
          </a:stretch>
        </p:blipFill>
        <p:spPr bwMode="auto">
          <a:xfrm rot="5400000">
            <a:off x="1500165" y="-857278"/>
            <a:ext cx="6143672" cy="85725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Прямоугольник 6"/>
          <p:cNvSpPr>
            <a:spLocks noChangeArrowheads="1"/>
          </p:cNvSpPr>
          <p:nvPr/>
        </p:nvSpPr>
        <p:spPr bwMode="auto">
          <a:xfrm>
            <a:off x="214313" y="214313"/>
            <a:ext cx="3286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u="sng">
                <a:solidFill>
                  <a:srgbClr val="0000CC"/>
                </a:solidFill>
                <a:hlinkClick r:id="rId2"/>
              </a:rPr>
              <a:t>Сайт лицея http://proflisei4.jimdo.com</a:t>
            </a:r>
            <a:endParaRPr lang="ru-RU" sz="1400">
              <a:solidFill>
                <a:srgbClr val="0000CC"/>
              </a:solidFill>
            </a:endParaRP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/>
          <a:srcRect l="36914" t="34688" r="20313" b="16562"/>
          <a:stretch>
            <a:fillRect/>
          </a:stretch>
        </p:blipFill>
        <p:spPr bwMode="auto">
          <a:xfrm>
            <a:off x="214313" y="714375"/>
            <a:ext cx="3214687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Прямоугольник 9"/>
          <p:cNvSpPr>
            <a:spLocks noChangeArrowheads="1"/>
          </p:cNvSpPr>
          <p:nvPr/>
        </p:nvSpPr>
        <p:spPr bwMode="auto">
          <a:xfrm>
            <a:off x="3786188" y="214313"/>
            <a:ext cx="4311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0070C0"/>
                </a:solidFill>
              </a:rPr>
              <a:t>Группа  Лицея на сайте «</a:t>
            </a:r>
            <a:r>
              <a:rPr lang="en-US">
                <a:solidFill>
                  <a:srgbClr val="0070C0"/>
                </a:solidFill>
              </a:rPr>
              <a:t>Vkontakte.ru</a:t>
            </a:r>
            <a:r>
              <a:rPr lang="ru-RU">
                <a:solidFill>
                  <a:srgbClr val="0070C0"/>
                </a:solidFill>
              </a:rPr>
              <a:t>»</a:t>
            </a:r>
          </a:p>
        </p:txBody>
      </p:sp>
      <p:pic>
        <p:nvPicPr>
          <p:cNvPr id="2765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17690" t="15363" r="21796" b="5151"/>
          <a:stretch>
            <a:fillRect/>
          </a:stretch>
        </p:blipFill>
        <p:spPr>
          <a:xfrm>
            <a:off x="4357688" y="714375"/>
            <a:ext cx="3286125" cy="2427288"/>
          </a:xfrm>
        </p:spPr>
      </p:pic>
      <p:sp>
        <p:nvSpPr>
          <p:cNvPr id="12" name="Rectangle 39"/>
          <p:cNvSpPr>
            <a:spLocks noChangeArrowheads="1"/>
          </p:cNvSpPr>
          <p:nvPr/>
        </p:nvSpPr>
        <p:spPr bwMode="gray">
          <a:xfrm>
            <a:off x="285750" y="3143250"/>
            <a:ext cx="2857500" cy="1184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600" dirty="0" err="1">
                <a:solidFill>
                  <a:srgbClr val="C00000"/>
                </a:solidFill>
                <a:latin typeface="Arial" charset="0"/>
                <a:cs typeface="Arial" charset="0"/>
              </a:rPr>
              <a:t>Электонная</a:t>
            </a:r>
            <a:r>
              <a:rPr lang="ru-RU" sz="1600" dirty="0">
                <a:solidFill>
                  <a:srgbClr val="C00000"/>
                </a:solidFill>
                <a:latin typeface="Arial" charset="0"/>
                <a:cs typeface="Arial" charset="0"/>
              </a:rPr>
              <a:t> почта: </a:t>
            </a:r>
            <a:r>
              <a:rPr lang="en-US" sz="1600" dirty="0">
                <a:solidFill>
                  <a:srgbClr val="C00000"/>
                </a:solidFill>
                <a:latin typeface="Arial" charset="0"/>
                <a:cs typeface="Arial" charset="0"/>
                <a:hlinkClick r:id="rId5"/>
              </a:rPr>
              <a:t>metodicheskayakomissia@yandex.ru</a:t>
            </a:r>
            <a:endParaRPr lang="ru-RU" sz="1600" dirty="0">
              <a:solidFill>
                <a:srgbClr val="C00000"/>
              </a:solidFill>
              <a:latin typeface="Arial" charset="0"/>
              <a:cs typeface="Arial" charset="0"/>
            </a:endParaRPr>
          </a:p>
          <a:p>
            <a:pPr eaLnBrk="0" hangingPunct="0">
              <a:defRPr/>
            </a:pPr>
            <a:endParaRPr lang="ru-RU" sz="2300" dirty="0">
              <a:solidFill>
                <a:schemeClr val="accent2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/>
          <a:srcRect l="3334" t="31242" r="80196" b="54555"/>
          <a:stretch>
            <a:fillRect/>
          </a:stretch>
        </p:blipFill>
        <p:spPr bwMode="auto">
          <a:xfrm>
            <a:off x="214313" y="4000500"/>
            <a:ext cx="3094037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27656" name="Picture 3"/>
          <p:cNvPicPr>
            <a:picLocks noChangeAspect="1" noChangeArrowheads="1"/>
          </p:cNvPicPr>
          <p:nvPr/>
        </p:nvPicPr>
        <p:blipFill>
          <a:blip r:embed="rId7"/>
          <a:srcRect l="3569" r="4688" b="4814"/>
          <a:stretch>
            <a:fillRect/>
          </a:stretch>
        </p:blipFill>
        <p:spPr bwMode="auto">
          <a:xfrm>
            <a:off x="4357688" y="4000500"/>
            <a:ext cx="3786187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7" name="Прямоугольник 14"/>
          <p:cNvSpPr>
            <a:spLocks noChangeArrowheads="1"/>
          </p:cNvSpPr>
          <p:nvPr/>
        </p:nvSpPr>
        <p:spPr bwMode="auto">
          <a:xfrm>
            <a:off x="3857625" y="3214688"/>
            <a:ext cx="47863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070C0"/>
                </a:solidFill>
              </a:rPr>
              <a:t>Сайт преподавателя на образовательном портале «Мультиурок»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Tuiara\Downloads\Сертификат Борисова Нюргуяна Александровна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3108" y="0"/>
            <a:ext cx="4857784" cy="6871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548681"/>
            <a:ext cx="8229600" cy="209450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Начата работа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 включению в воспитательный процесс мобильного приложения «Симулятор жизни студента». Приложение разработано студенткой Покровского колледжа Борисовой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Туйарой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Туйара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является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мотиватором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наших студентов, точнее группы «Мастер животноводства», активно сотрудничает с классным руководителем, педагогами техникума, проводит совместные занятия по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технологиям. В следующем году планируем проводить мастер-классы по лазерной гравировке, в этом учебном году провели мастер-класс для студентов и педагогов, тема «Создай своё мобильное приложение».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pp.userapi.com/c849236/v849236907/165445/SRgeNRNQ4Qs.jpg"/>
          <p:cNvPicPr>
            <a:picLocks noChangeAspect="1" noChangeArrowheads="1"/>
          </p:cNvPicPr>
          <p:nvPr/>
        </p:nvPicPr>
        <p:blipFill>
          <a:blip r:embed="rId2" cstate="print"/>
          <a:srcRect l="22555" t="34361" r="27328" b="6613"/>
          <a:stretch>
            <a:fillRect/>
          </a:stretch>
        </p:blipFill>
        <p:spPr bwMode="auto">
          <a:xfrm>
            <a:off x="285720" y="2714620"/>
            <a:ext cx="3925316" cy="3467362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43438" y="3000372"/>
            <a:ext cx="3571900" cy="3071834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/>
              <a:t>Мастер – класс «Создай своё мобильное приложение» Борисова </a:t>
            </a:r>
            <a:r>
              <a:rPr lang="ru-RU" sz="2000" dirty="0" err="1" smtClean="0"/>
              <a:t>Туйара</a:t>
            </a:r>
            <a:r>
              <a:rPr lang="ru-RU" sz="2000" dirty="0" smtClean="0"/>
              <a:t> даёт практические советы по созданию мобильных приложений, рассказывает об игре «Симулятор жизни студента» </a:t>
            </a:r>
            <a:endParaRPr lang="ru-RU" sz="2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5857892"/>
            <a:ext cx="9144000" cy="706090"/>
          </a:xfrm>
        </p:spPr>
        <p:txBody>
          <a:bodyPr>
            <a:noAutofit/>
          </a:bodyPr>
          <a:lstStyle/>
          <a:p>
            <a:r>
              <a:rPr lang="ru-RU" sz="2000" dirty="0" smtClean="0"/>
              <a:t>Степанова </a:t>
            </a:r>
            <a:r>
              <a:rPr lang="ru-RU" sz="2000" dirty="0"/>
              <a:t>И</a:t>
            </a:r>
            <a:r>
              <a:rPr lang="ru-RU" sz="2000" dirty="0" smtClean="0"/>
              <a:t>рина студентка1 курса пробует создать мобильную </a:t>
            </a:r>
            <a:r>
              <a:rPr lang="ru-RU" sz="2000" dirty="0" err="1" smtClean="0"/>
              <a:t>игру-квест</a:t>
            </a:r>
            <a:endParaRPr lang="ru-RU" sz="2000" dirty="0"/>
          </a:p>
        </p:txBody>
      </p:sp>
      <p:pic>
        <p:nvPicPr>
          <p:cNvPr id="5" name="Picture 2" descr="https://pp.userapi.com/c849132/v849132942/1683c4/QdPLDX4uQB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8522" t="18133" r="10623"/>
          <a:stretch>
            <a:fillRect/>
          </a:stretch>
        </p:blipFill>
        <p:spPr bwMode="auto">
          <a:xfrm>
            <a:off x="2143108" y="857232"/>
            <a:ext cx="4665700" cy="4707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Админ\Desktop\Марианна\НПК Шаг в будущую профессию\simulator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9552" y="908720"/>
            <a:ext cx="8229600" cy="438590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Админ\Desktop\Марианна\НПК Шаг в будущую профессию\simulator 01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332656"/>
            <a:ext cx="9144000" cy="54006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285728"/>
            <a:ext cx="9001156" cy="585791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Наш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проект не имеет аналогов по своему содержанию, так как в игре-симуляторе жизни описывается конкретное лицо, имеющее статус студента. Почему именно студент? Многие вспоминают свои студенческие годы с улыбкой. Жизнь, полная приключений, учеба, экзамены, приметы и традиции – студенческие годы запоминаются навсегда. Поэтому логично, что популярный игровой жанр симулятор не мог не воплотить в электронном формате возможность окунуться в атмосферу студенческих лет. И поиграть в это замечательное развлекательное приложение может сегодня каждый владелец любого работающего на платформе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Андроид-устройства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Какие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возможности предоставляет игра: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Игра симулирует действия современных студентов;</a:t>
            </a:r>
          </a:p>
          <a:p>
            <a:pPr lvl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Главной целью игры является выживание, с максимальным количеством прожитых дней и в конце студент должен получить диплом;</a:t>
            </a:r>
          </a:p>
          <a:p>
            <a:pPr lvl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Студент должен быть всегда сытым, выспавшимся и с хорошим настроением;</a:t>
            </a:r>
          </a:p>
          <a:p>
            <a:pPr lvl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Студент должен зарабатывать деньги разными способами: от пения в переходе до создания своего бизнеса;</a:t>
            </a:r>
          </a:p>
          <a:p>
            <a:pPr lvl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Для того, чтобы студента не отчислили из техникума, он должен обязательно посещать лекции постоянно повышать успеваемость;</a:t>
            </a:r>
          </a:p>
          <a:p>
            <a:pPr lvl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Студент должен успешно готовиться и сдавать экзамены; </a:t>
            </a:r>
          </a:p>
          <a:p>
            <a:pPr lvl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Он может совмещать учебу и работу, веселье и сон, еду и экзамен;</a:t>
            </a:r>
          </a:p>
          <a:p>
            <a:pPr lvl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Игроку предстоит выживать любыми способами, чтобы поставить новый рекорд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Игра «Симулятор жизни студента» для мобильных устройств на базе операционной системы ANDROID с помощью программы CONSTRUCT 2, которое возможно установить на любое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мультимедийное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устройство под управление операционной системы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Android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версии не ниже 2.0.</a:t>
            </a:r>
          </a:p>
          <a:p>
            <a:pPr>
              <a:buNone/>
            </a:pP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Android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уже сформировавшаяся, но всё еще растущая платформа. При этом она крайне популярна среди разработчиков: платформа крепко обосновалась и широко распространена на рынке. (Приложение 2)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Работа по доработке игры продолжается, начинается подбор студентов желающих участвовать в дальнейшей разработке и внедрении в воспитательный процесс данной игры.</a:t>
            </a:r>
          </a:p>
          <a:p>
            <a:pPr>
              <a:buNone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Book Antiqua" pitchFamily="18" charset="0"/>
              </a:rPr>
              <a:t>ЭФФЕКТИВНОСТЬ РАБОТЫ ПО ПРОГРАММНО-МЕТОДИЧЕСКОМУ СОПРОВОЖДЕНИЮ ОБРАЗОВАТЕЛЬНОГО ПРОЦЕССА</a:t>
            </a:r>
            <a:br>
              <a:rPr lang="ru-RU" sz="2000" b="1" dirty="0" smtClean="0">
                <a:latin typeface="Book Antiqua" pitchFamily="18" charset="0"/>
              </a:rPr>
            </a:br>
            <a:r>
              <a:rPr lang="ru-RU" sz="2000" b="1" dirty="0" smtClean="0">
                <a:latin typeface="Book Antiqua" pitchFamily="18" charset="0"/>
              </a:rPr>
              <a:t/>
            </a:r>
            <a:br>
              <a:rPr lang="ru-RU" sz="2000" b="1" dirty="0" smtClean="0">
                <a:latin typeface="Book Antiqua" pitchFamily="18" charset="0"/>
              </a:rPr>
            </a:br>
            <a:endParaRPr lang="ru-RU" sz="2000" b="1" dirty="0">
              <a:latin typeface="Book Antiqua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14282" y="1071546"/>
            <a:ext cx="8643998" cy="685791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Разработаны следующие работы по программно- методическому сопровождению образовательного процесса в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период по предметам для следующих профессий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71472" y="1000108"/>
            <a:ext cx="814393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261945"/>
              </p:ext>
            </p:extLst>
          </p:nvPr>
        </p:nvGraphicFramePr>
        <p:xfrm>
          <a:off x="-1" y="1643050"/>
          <a:ext cx="9144001" cy="5523566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48718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3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87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9635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Наименование</a:t>
                      </a:r>
                      <a:r>
                        <a:rPr lang="ru-RU" sz="1100" baseline="0" dirty="0" smtClean="0"/>
                        <a:t> разработанной методической разработки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Согласовано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ru-RU" sz="1100" baseline="0" dirty="0" err="1" smtClean="0"/>
                        <a:t>метод.комиссией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Утверждение 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635"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Рабочие программы на 2014-2015 </a:t>
                      </a:r>
                      <a:r>
                        <a:rPr lang="ru-RU" sz="1100" dirty="0" err="1" smtClean="0"/>
                        <a:t>у.г</a:t>
                      </a:r>
                      <a:r>
                        <a:rPr lang="ru-RU" sz="1100" dirty="0" smtClean="0"/>
                        <a:t>.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5836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ОДБ04 ОБЩЕСТВОЗНАНИЕ</a:t>
                      </a:r>
                    </a:p>
                    <a:p>
                      <a:r>
                        <a:rPr lang="ru-RU" sz="1100" kern="1200" dirty="0" smtClean="0"/>
                        <a:t> 35.01.13  «Тракторист-машинист сельскохозяйственного производства»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Протокол № 1 от 15.09.2014 г </a:t>
                      </a:r>
                    </a:p>
                    <a:p>
                      <a:pPr algn="ctr"/>
                      <a:r>
                        <a:rPr lang="ru-RU" sz="1100" dirty="0" smtClean="0"/>
                        <a:t>Председатель  методической  комиссии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ru-RU" sz="1100" dirty="0" smtClean="0"/>
                        <a:t>Борисова Н.А.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Петрова С.П. зам.начальника</a:t>
                      </a:r>
                      <a:r>
                        <a:rPr lang="ru-RU" sz="1100" baseline="0" dirty="0" smtClean="0"/>
                        <a:t> по УПР  ГБОУ РС(Я) «ЯСХТ»  </a:t>
                      </a:r>
                      <a:r>
                        <a:rPr lang="ru-RU" sz="1100" baseline="0" dirty="0" err="1" smtClean="0"/>
                        <a:t>Тюнгюлюнский</a:t>
                      </a:r>
                      <a:r>
                        <a:rPr lang="ru-RU" sz="1100" baseline="0" dirty="0" smtClean="0"/>
                        <a:t> филиал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635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Рабочие программы на 2016-2017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ru-RU" sz="1100" dirty="0" err="1" smtClean="0"/>
                        <a:t>у.г</a:t>
                      </a:r>
                      <a:r>
                        <a:rPr lang="ru-RU" sz="1100" dirty="0" smtClean="0"/>
                        <a:t>.</a:t>
                      </a:r>
                      <a:endParaRPr lang="ru-RU" sz="11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2490">
                <a:tc>
                  <a:txBody>
                    <a:bodyPr/>
                    <a:lstStyle/>
                    <a:p>
                      <a:pPr marL="228600" marR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100" baseline="0" dirty="0" smtClean="0"/>
                        <a:t>ОДБ.01 Русский язык и литература ФОС КОС</a:t>
                      </a:r>
                      <a:endParaRPr lang="ru-RU" sz="11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Протокол № 2 от 03.06.2016 г </a:t>
                      </a:r>
                    </a:p>
                    <a:p>
                      <a:pPr algn="ctr"/>
                      <a:r>
                        <a:rPr lang="ru-RU" sz="1100" dirty="0" smtClean="0"/>
                        <a:t>Председатель  методической  комиссии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ru-RU" sz="1100" dirty="0" smtClean="0"/>
                        <a:t>Борисова Н.А.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Петрова С.П. зам.начальника</a:t>
                      </a:r>
                      <a:r>
                        <a:rPr lang="ru-RU" sz="1100" baseline="0" dirty="0" smtClean="0"/>
                        <a:t> по УПР  ГБОУ РС(Я) «ЯСХТ»  </a:t>
                      </a:r>
                      <a:r>
                        <a:rPr lang="ru-RU" sz="1100" baseline="0" dirty="0" err="1" smtClean="0"/>
                        <a:t>Тюнгюлюнский</a:t>
                      </a:r>
                      <a:r>
                        <a:rPr lang="ru-RU" sz="1100" baseline="0" dirty="0" smtClean="0"/>
                        <a:t> филиал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2876">
                <a:tc gridSpan="3">
                  <a:txBody>
                    <a:bodyPr/>
                    <a:lstStyle/>
                    <a:p>
                      <a:pPr marL="228600" marR="0" indent="-2286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Рабочие программы на 2017-2018 </a:t>
                      </a:r>
                      <a:r>
                        <a:rPr lang="ru-RU" sz="1100" dirty="0" err="1" smtClean="0"/>
                        <a:t>у.г</a:t>
                      </a:r>
                      <a:r>
                        <a:rPr lang="ru-RU" sz="1100" dirty="0" smtClean="0"/>
                        <a:t>.</a:t>
                      </a:r>
                      <a:endParaRPr lang="ru-RU" sz="11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1052"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ОДП.02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Информатика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ОП.06 «Основы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предпринимательства»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ОДБ.06 Якутский язык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ОДБ.11 Культура народов Республики Саха( Якутия)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ПМ.03.ППКРС Организация процесса приготовления сложных хлебобулочных, мучных кондитерских изделий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Протокол №2 от 25 марта 2018 г</a:t>
                      </a:r>
                    </a:p>
                    <a:p>
                      <a:pPr algn="ctr"/>
                      <a:r>
                        <a:rPr lang="ru-RU" sz="1100" dirty="0" smtClean="0"/>
                        <a:t>Председатель  методической  комиссии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ru-RU" sz="1100" dirty="0" smtClean="0"/>
                        <a:t>Борисова Н.А.-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Петрова С.П. зам.начальника</a:t>
                      </a:r>
                      <a:r>
                        <a:rPr lang="ru-RU" sz="1100" baseline="0" dirty="0" smtClean="0"/>
                        <a:t> по УПР  ГБОУ РС(Я) «ЯСХТ»  </a:t>
                      </a:r>
                      <a:r>
                        <a:rPr lang="ru-RU" sz="1100" baseline="0" dirty="0" err="1" smtClean="0"/>
                        <a:t>Тюнгюлюнский</a:t>
                      </a:r>
                      <a:r>
                        <a:rPr lang="ru-RU" sz="1100" baseline="0" dirty="0" smtClean="0"/>
                        <a:t> филиал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6714">
                <a:tc gridSpan="3">
                  <a:txBody>
                    <a:bodyPr/>
                    <a:lstStyle/>
                    <a:p>
                      <a:pPr marL="228600" marR="0" indent="-2286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Рабочие программы на 2018-2019 </a:t>
                      </a:r>
                      <a:r>
                        <a:rPr lang="ru-RU" sz="1100" dirty="0" err="1" smtClean="0"/>
                        <a:t>у.г</a:t>
                      </a:r>
                      <a:r>
                        <a:rPr lang="ru-RU" sz="1100" dirty="0" smtClean="0"/>
                        <a:t>.</a:t>
                      </a:r>
                    </a:p>
                    <a:p>
                      <a:pPr marL="228600" indent="-228600" algn="ctr">
                        <a:buAutoNum type="arabicPeriod"/>
                      </a:pP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7463">
                <a:tc>
                  <a:txBody>
                    <a:bodyPr/>
                    <a:lstStyle/>
                    <a:p>
                      <a:pPr marL="228600" marR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ОДБ.06 Якутский язык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ОУД 01 Русский язык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ПОО.003 Язык </a:t>
                      </a:r>
                      <a:r>
                        <a:rPr lang="ru-RU" sz="11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саха</a:t>
                      </a:r>
                      <a:endParaRPr lang="ru-RU" sz="11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indent="-228600">
                        <a:buAutoNum type="arabicPeriod"/>
                      </a:pP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ОДБ.04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Обществознание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ОДБ.03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История</a:t>
                      </a:r>
                    </a:p>
                    <a:p>
                      <a:pPr marL="228600" marR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ОУД 02 Литература </a:t>
                      </a:r>
                    </a:p>
                    <a:p>
                      <a:pPr marL="228600" indent="-228600">
                        <a:buAutoNum type="arabicPeriod"/>
                      </a:pP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Протокол №2 от 25 марта 2018 г</a:t>
                      </a:r>
                    </a:p>
                    <a:p>
                      <a:pPr algn="ctr"/>
                      <a:r>
                        <a:rPr lang="ru-RU" sz="1100" dirty="0" smtClean="0"/>
                        <a:t>Председатель  методической  комиссии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ru-RU" sz="1100" dirty="0" smtClean="0"/>
                        <a:t>Борисова Н.А.-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Петрова С.П. зам.начальника</a:t>
                      </a:r>
                      <a:r>
                        <a:rPr lang="ru-RU" sz="1100" baseline="0" dirty="0" smtClean="0"/>
                        <a:t> по УПР  ГБОУ РС(Я) «ЯСХТ»  </a:t>
                      </a:r>
                      <a:r>
                        <a:rPr lang="ru-RU" sz="1100" baseline="0" dirty="0" err="1" smtClean="0"/>
                        <a:t>Тюнгюлюнский</a:t>
                      </a:r>
                      <a:r>
                        <a:rPr lang="ru-RU" sz="1100" baseline="0" dirty="0" smtClean="0"/>
                        <a:t> филиал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Book Antiqua" pitchFamily="18" charset="0"/>
              </a:rPr>
              <a:t>ОБОБЩЕНИЕ И РАСПРОСТРАНЕНИЕ В ПЕДАГОГИЧЕСКИХ КОЛЛЕКТИВАХ ОПЫТА ПРАКТИЧЕСКИХ РЕЗУЛЬТАТОВ СВОЕЙ ПРОФЕССИОНАЛЬНОЙ ДЕЯТЕЛЬНОСТИ</a:t>
            </a:r>
            <a:br>
              <a:rPr lang="ru-RU" sz="2000" b="1" dirty="0" smtClean="0">
                <a:latin typeface="Book Antiqua" pitchFamily="18" charset="0"/>
              </a:rPr>
            </a:br>
            <a:r>
              <a:rPr lang="ru-RU" sz="2000" b="1" dirty="0" smtClean="0">
                <a:latin typeface="Book Antiqua" pitchFamily="18" charset="0"/>
              </a:rPr>
              <a:t/>
            </a:r>
            <a:br>
              <a:rPr lang="ru-RU" sz="2000" b="1" dirty="0" smtClean="0">
                <a:latin typeface="Book Antiqua" pitchFamily="18" charset="0"/>
              </a:rPr>
            </a:br>
            <a:endParaRPr lang="ru-RU" sz="2000" b="1" dirty="0">
              <a:latin typeface="Book Antiqua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57158" y="1571612"/>
            <a:ext cx="8572560" cy="4500594"/>
          </a:xfrm>
        </p:spPr>
        <p:txBody>
          <a:bodyPr>
            <a:noAutofit/>
          </a:bodyPr>
          <a:lstStyle/>
          <a:p>
            <a:pPr marL="0" algn="just">
              <a:spcBef>
                <a:spcPts val="0"/>
              </a:spcBef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период представление опыта собственной педагогической деятельности на республиканском  уровне:</a:t>
            </a:r>
          </a:p>
          <a:p>
            <a:pPr marL="0" algn="just">
              <a:spcBef>
                <a:spcPts val="0"/>
              </a:spcBef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Проведение открытого урока:</a:t>
            </a:r>
          </a:p>
          <a:p>
            <a:pPr marL="0" algn="just">
              <a:spcBef>
                <a:spcPts val="0"/>
              </a:spcBef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по УД «Русский язык и литература» (интеллектуальная игра по пройденным темам) в группе «Тракторист-машинист с/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производства», 1 курс, 24. 11.2017г.</a:t>
            </a:r>
          </a:p>
          <a:p>
            <a:pPr marL="0" algn="just">
              <a:spcBef>
                <a:spcPts val="0"/>
              </a:spcBef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по УД «Русский язык» (интеллектуальная игра-конкурс) в группе «Мастер животноводства» 20.03.2019г.</a:t>
            </a:r>
          </a:p>
          <a:p>
            <a:pPr marL="0" algn="just">
              <a:spcBef>
                <a:spcPts val="0"/>
              </a:spcBef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Проведение открытого мероприятия: </a:t>
            </a:r>
          </a:p>
          <a:p>
            <a:pPr marL="0" algn="just">
              <a:spcBef>
                <a:spcPts val="0"/>
              </a:spcBef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«Экологическая культура – будущее России» в группах Повар-кондитер, 1 курс и ТРМ 2 курс, 24.04.17г.</a:t>
            </a:r>
          </a:p>
          <a:p>
            <a:pPr marL="0" algn="just">
              <a:spcBef>
                <a:spcPts val="0"/>
              </a:spcBef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Участие в НПК ПОО по темам:  </a:t>
            </a:r>
          </a:p>
          <a:p>
            <a:pPr marL="0" algn="just">
              <a:spcBef>
                <a:spcPts val="0"/>
              </a:spcBef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Экологическое воспитание студентов через привлечения к экологическим мероприятиям, благодарственное письмо, 09.03.17г.</a:t>
            </a:r>
          </a:p>
          <a:p>
            <a:pPr marL="0" algn="just">
              <a:spcBef>
                <a:spcPts val="0"/>
              </a:spcBef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Сетевое взаимодействие педагога на примере повышения квалификации. 22.05.2018г.</a:t>
            </a:r>
          </a:p>
          <a:p>
            <a:pPr marL="0" algn="just">
              <a:spcBef>
                <a:spcPts val="0"/>
              </a:spcBef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Профессиональная компетентность в системе СПО, развитие и перспективы Грамота Тюнгюлюнского филиала, 28.03.2019г.</a:t>
            </a:r>
          </a:p>
          <a:p>
            <a:pPr marL="0" algn="just">
              <a:spcBef>
                <a:spcPts val="0"/>
              </a:spcBef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Участие в республиканской НПК по темам:</a:t>
            </a:r>
          </a:p>
          <a:p>
            <a:pPr marL="0" algn="just">
              <a:spcBef>
                <a:spcPts val="0"/>
              </a:spcBef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«Адаптация и профориентация студентов Тюнгюлюнского филиала «ЯСХТ» с помощью мобильной игры «Симулятор жизни студента»»  в НПК «Современное состояние и приоритетные направления развития сельского хозяйства», сертификат участника, 10.04.2019г.</a:t>
            </a:r>
          </a:p>
          <a:p>
            <a:pPr marL="0" algn="just">
              <a:spcBef>
                <a:spcPts val="0"/>
              </a:spcBef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«Традиции народного воспитания детей в семье» в улусных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Cорокинских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педагогических чтений «Воспитание – великое творчество, повторение себя в человеке», лауреат, 29.03.2016г. </a:t>
            </a:r>
          </a:p>
          <a:p>
            <a:pPr marL="0" algn="just">
              <a:spcBef>
                <a:spcPts val="0"/>
              </a:spcBef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«Бизнес-проект классов» в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Тюнгюлюнской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СОШ, сертификат о распространении опыта работ, 2014-2015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уч.г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algn="just">
              <a:spcBef>
                <a:spcPts val="0"/>
              </a:spcBef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Свидетельство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Мультиурок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о публикации «Эссе «Якутия. Профессиональное образование 2030» 11.05.2018г.</a:t>
            </a:r>
          </a:p>
          <a:p>
            <a:pPr marL="0" algn="just">
              <a:spcBef>
                <a:spcPts val="0"/>
              </a:spcBef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Свидетельство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Мультиурок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о публикации «Экологическая культура – будущее России», 11.05.2018г.</a:t>
            </a:r>
          </a:p>
          <a:p>
            <a:pPr marL="0" algn="just">
              <a:spcBef>
                <a:spcPts val="0"/>
              </a:spcBef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Авторское свидетельство о публикации на образовательном портале «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Знанио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» авторскую разработку Эссе «Якутия. Профессиональное образование 2030», 08.10.2018г.</a:t>
            </a:r>
          </a:p>
          <a:p>
            <a:pPr marL="0" algn="just">
              <a:spcBef>
                <a:spcPts val="0"/>
              </a:spcBef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Свидетельство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Мультиурок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о публикации «Логические задачи», 22.05.2018г. </a:t>
            </a:r>
          </a:p>
          <a:p>
            <a:pPr marL="0" algn="just">
              <a:spcBef>
                <a:spcPts val="0"/>
              </a:spcBef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Проведение мастер-класса:</a:t>
            </a:r>
          </a:p>
          <a:p>
            <a:pPr marL="0" algn="just">
              <a:spcBef>
                <a:spcPts val="0"/>
              </a:spcBef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по валянию из шерсти мокрым способом валенок, шапок, рукавиц, сумок, 22.04.17г.</a:t>
            </a:r>
          </a:p>
          <a:p>
            <a:pPr marL="0" algn="just">
              <a:spcBef>
                <a:spcPts val="0"/>
              </a:spcBef>
              <a:buFontTx/>
              <a:buChar char="-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 созданию украшений из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фоамирана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04.05.15.</a:t>
            </a:r>
          </a:p>
          <a:p>
            <a:pPr marL="0" algn="just">
              <a:spcBef>
                <a:spcPts val="0"/>
              </a:spcBef>
              <a:buFontTx/>
              <a:buChar char="-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1600" b="1" dirty="0" smtClean="0">
              <a:latin typeface="Book Antiqua" pitchFamily="18" charset="0"/>
            </a:endParaRPr>
          </a:p>
          <a:p>
            <a:pPr marL="0" algn="just">
              <a:lnSpc>
                <a:spcPct val="150000"/>
              </a:lnSpc>
              <a:spcBef>
                <a:spcPts val="0"/>
              </a:spcBef>
              <a:buNone/>
            </a:pPr>
            <a:endParaRPr lang="ru-RU" sz="1600" b="1" dirty="0" smtClean="0">
              <a:latin typeface="Book Antiqua" pitchFamily="18" charset="0"/>
            </a:endParaRPr>
          </a:p>
          <a:p>
            <a:pPr marL="0" algn="just">
              <a:lnSpc>
                <a:spcPct val="150000"/>
              </a:lnSpc>
              <a:spcBef>
                <a:spcPts val="0"/>
              </a:spcBef>
              <a:buNone/>
            </a:pPr>
            <a:endParaRPr lang="ru-RU" sz="1600" b="1" dirty="0" smtClean="0">
              <a:latin typeface="Book Antiqua" pitchFamily="18" charset="0"/>
            </a:endParaRPr>
          </a:p>
          <a:p>
            <a:pPr marL="0" algn="just">
              <a:lnSpc>
                <a:spcPct val="150000"/>
              </a:lnSpc>
              <a:spcBef>
                <a:spcPts val="0"/>
              </a:spcBef>
              <a:buNone/>
            </a:pPr>
            <a:endParaRPr lang="ru-RU" sz="1600" dirty="0">
              <a:latin typeface="Book Antiqua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571472" y="1214422"/>
            <a:ext cx="814393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875" y="628650"/>
            <a:ext cx="8229600" cy="7286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000" b="1" dirty="0" smtClean="0">
                <a:latin typeface="Book Antiqua" pitchFamily="18" charset="0"/>
              </a:rPr>
              <a:t>ОБОБЩЕНИЕ И РАСПРОСТРАНЕНИЕ В ПЕДАГОГИЧЕСКИХ КОЛЛЕКТИВАХ ОПЫТА ПРАКТИЧЕСКИХ РЕЗУЛЬТАТОВ СВОЕЙ ПРОФЕССИОНАЛЬНОЙ ДЕЯТЕЛЬНОСТИ</a:t>
            </a:r>
            <a:br>
              <a:rPr lang="ru-RU" sz="2000" b="1" dirty="0" smtClean="0">
                <a:latin typeface="Book Antiqua" pitchFamily="18" charset="0"/>
              </a:rPr>
            </a:br>
            <a:r>
              <a:rPr lang="ru-RU" sz="2000" b="1" dirty="0" smtClean="0">
                <a:latin typeface="Book Antiqua" pitchFamily="18" charset="0"/>
              </a:rPr>
              <a:t/>
            </a:r>
            <a:br>
              <a:rPr lang="ru-RU" sz="2000" b="1" dirty="0" smtClean="0">
                <a:latin typeface="Book Antiqua" pitchFamily="18" charset="0"/>
              </a:rPr>
            </a:br>
            <a:endParaRPr lang="ru-RU" sz="2000" b="1" dirty="0">
              <a:latin typeface="Book Antiqua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14338" y="1357313"/>
            <a:ext cx="814387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2772" name="Picture 2" descr="C:\Users\Tuiara\Downloads\Сертификат Борисова Нюргуяна Александровна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50" y="1976438"/>
            <a:ext cx="2643188" cy="3738562"/>
          </a:xfrm>
        </p:spPr>
      </p:pic>
      <p:pic>
        <p:nvPicPr>
          <p:cNvPr id="32773" name="Picture 2" descr="C:\Users\Tuiara\Downloads\Свидетельство Эссе «Якутия. Профессиональное образование 2030»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88" y="1976438"/>
            <a:ext cx="2643187" cy="373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2" descr="C:\Users\Tuiara\Downloads\Свидетельство Экологическая культура – будущее России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25" y="1976438"/>
            <a:ext cx="2643188" cy="373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pp.userapi.com/c854528/v854528970/2f423/YFpIYwDahzc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8131" r="5969" b="5805"/>
          <a:stretch>
            <a:fillRect/>
          </a:stretch>
        </p:blipFill>
        <p:spPr bwMode="auto">
          <a:xfrm rot="5400000">
            <a:off x="1689227" y="-974904"/>
            <a:ext cx="5765545" cy="84296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Рисунок 1" descr="IMG_20190419_153232.jpg"/>
          <p:cNvPicPr>
            <a:picLocks noGrp="1" noChangeAspect="1"/>
          </p:cNvPicPr>
          <p:nvPr isPhoto="1"/>
        </p:nvPicPr>
        <p:blipFill>
          <a:blip r:embed="rId2"/>
          <a:srcRect l="5556" r="2777"/>
          <a:stretch>
            <a:fillRect/>
          </a:stretch>
        </p:blipFill>
        <p:spPr bwMode="auto">
          <a:xfrm>
            <a:off x="428625" y="214313"/>
            <a:ext cx="2701925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Рисунок 2" descr="IMG_20190419_153310.jpg"/>
          <p:cNvPicPr>
            <a:picLocks noGrp="1" noChangeAspect="1"/>
          </p:cNvPicPr>
          <p:nvPr isPhoto="1"/>
        </p:nvPicPr>
        <p:blipFill>
          <a:blip r:embed="rId3"/>
          <a:srcRect l="1872" t="2354" b="6978"/>
          <a:stretch>
            <a:fillRect/>
          </a:stretch>
        </p:blipFill>
        <p:spPr bwMode="auto">
          <a:xfrm>
            <a:off x="3286116" y="2714620"/>
            <a:ext cx="5670550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Рисунок 1" descr="IMG_20190419_152404_resized_20190419_035540399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Рисунок 1" descr="IMG_20190419_153137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Рисунок 1" descr="IMG_20190419_153533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Рисунок 1" descr="IMG_20190419_153617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Рисунок 1" descr="IMG_20190419_153557_resized_20190419_035545333.jpg"/>
          <p:cNvPicPr>
            <a:picLocks noGrp="1" noChangeAspect="1"/>
          </p:cNvPicPr>
          <p:nvPr isPhoto="1"/>
        </p:nvPicPr>
        <p:blipFill>
          <a:blip r:embed="rId2"/>
          <a:srcRect l="6944" r="2777" b="3636"/>
          <a:stretch>
            <a:fillRect/>
          </a:stretch>
        </p:blipFill>
        <p:spPr bwMode="auto">
          <a:xfrm>
            <a:off x="2143108" y="0"/>
            <a:ext cx="4668707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Рисунок 1" descr="IMG_20190419_153724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214290"/>
            <a:ext cx="4554173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Рисунок 1" descr="IMG_20190419_154856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375377" y="571500"/>
            <a:ext cx="4446111" cy="5929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Рисунок 1" descr="IMG_20190419_153759.jpg"/>
          <p:cNvPicPr>
            <a:picLocks noGrp="1" noChangeAspect="1"/>
          </p:cNvPicPr>
          <p:nvPr isPhoto="1"/>
        </p:nvPicPr>
        <p:blipFill>
          <a:blip r:embed="rId2"/>
          <a:srcRect l="9721" t="3125" b="4166"/>
          <a:stretch>
            <a:fillRect/>
          </a:stretch>
        </p:blipFill>
        <p:spPr bwMode="auto">
          <a:xfrm>
            <a:off x="1785918" y="0"/>
            <a:ext cx="50080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Рисунок 1" descr="IMG_20190419_153818_resized_20190419_035547747.jpg"/>
          <p:cNvPicPr>
            <a:picLocks noGrp="1" noChangeAspect="1"/>
          </p:cNvPicPr>
          <p:nvPr isPhoto="1"/>
        </p:nvPicPr>
        <p:blipFill>
          <a:blip r:embed="rId2"/>
          <a:srcRect l="4688" t="4166" r="2344" b="7291"/>
          <a:stretch>
            <a:fillRect/>
          </a:stretch>
        </p:blipFill>
        <p:spPr bwMode="auto">
          <a:xfrm>
            <a:off x="214282" y="357166"/>
            <a:ext cx="5286375" cy="377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Рисунок 2" descr="IMG_20190419_153827.jpg"/>
          <p:cNvPicPr>
            <a:picLocks noGrp="1" noChangeAspect="1"/>
          </p:cNvPicPr>
          <p:nvPr isPhoto="1"/>
        </p:nvPicPr>
        <p:blipFill>
          <a:blip r:embed="rId3"/>
          <a:srcRect l="6061" b="7574"/>
          <a:stretch>
            <a:fillRect/>
          </a:stretch>
        </p:blipFill>
        <p:spPr bwMode="auto">
          <a:xfrm>
            <a:off x="5643570" y="2500312"/>
            <a:ext cx="3322637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r>
              <a:rPr lang="ru-RU" sz="2000" b="1" dirty="0" smtClean="0">
                <a:latin typeface="Book Antiqua" pitchFamily="18" charset="0"/>
              </a:rPr>
              <a:t>РЕЗУЛЬТАТЫ ПОВЫШЕНИЯ КВАЛИФИКАЦИИ ПО ПРОФИЛЮ ПЕДАГОГИЧЕСКОЙ ДЕЯТЕЛЬНОСТИ</a:t>
            </a:r>
          </a:p>
        </p:txBody>
      </p:sp>
      <p:sp>
        <p:nvSpPr>
          <p:cNvPr id="14339" name="AutoShape 6" descr="https://melaniepsmith.com/wp-content/uploads/2016/07/Animal-Lin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71500" y="928688"/>
            <a:ext cx="8143875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02038"/>
              </p:ext>
            </p:extLst>
          </p:nvPr>
        </p:nvGraphicFramePr>
        <p:xfrm>
          <a:off x="357188" y="1143000"/>
          <a:ext cx="8501121" cy="4134718"/>
        </p:xfrm>
        <a:graphic>
          <a:graphicData uri="http://schemas.openxmlformats.org/drawingml/2006/table">
            <a:tbl>
              <a:tblPr/>
              <a:tblGrid>
                <a:gridCol w="443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2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3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1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53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19" marR="30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Название курса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19" marR="30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Место прохождения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19" marR="30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Год прохождения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19" marR="30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980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0119" marR="30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Значение русского языка в укрепление российской государственности. </a:t>
                      </a:r>
                      <a:r>
                        <a:rPr lang="ru-RU" sz="1000" dirty="0" err="1" smtClean="0">
                          <a:latin typeface="Times New Roman"/>
                          <a:ea typeface="Calibri"/>
                          <a:cs typeface="Times New Roman"/>
                        </a:rPr>
                        <a:t>Обьем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18 ч.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19" marR="30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г.Москва. Московский государственный университет технологий и управления имени К.Г. Разумовского (ПКУ)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19" marR="30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23.07.2018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19" marR="30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547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0119" marR="30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Реализация образовательных программ среднего общего образования в пределах освоения образовательных программ среднего профессионального образования. Объем 36 ч.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19" marR="30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г. Якутск. Государственное автономное учреждение </a:t>
                      </a:r>
                      <a:r>
                        <a:rPr lang="ru-RU" sz="1000" dirty="0" err="1">
                          <a:latin typeface="Times New Roman"/>
                          <a:ea typeface="Calibri"/>
                          <a:cs typeface="Times New Roman"/>
                        </a:rPr>
                        <a:t>дополнительногопрофессионального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образования РС(Я) Институт  развития профессионального образования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19" marR="30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8 февраля 2019 г.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19" marR="30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6311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0119" marR="30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Курс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 переподготовки по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профессии «Портной» </a:t>
                      </a:r>
                      <a:r>
                        <a:rPr lang="en-US" sz="1000" dirty="0">
                          <a:latin typeface="Times New Roman"/>
                          <a:ea typeface="Calibri"/>
                          <a:cs typeface="Times New Roman"/>
                        </a:rPr>
                        <a:t>III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разряд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19" marR="30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Автономное учреждение дополнительного образования РС(Я) </a:t>
                      </a:r>
                      <a:r>
                        <a:rPr lang="ru-RU" sz="1000" dirty="0" err="1">
                          <a:latin typeface="Times New Roman"/>
                          <a:ea typeface="Calibri"/>
                          <a:cs typeface="Times New Roman"/>
                        </a:rPr>
                        <a:t>Чурапчинский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учебный Центр «</a:t>
                      </a:r>
                      <a:r>
                        <a:rPr lang="ru-RU" sz="1000" dirty="0" err="1">
                          <a:latin typeface="Times New Roman"/>
                          <a:ea typeface="Calibri"/>
                          <a:cs typeface="Times New Roman"/>
                        </a:rPr>
                        <a:t>Арчы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19" marR="30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22 сентября 2015 г.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19" marR="30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547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4.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0119" marR="30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Курсы специальность «Янтарный старатель». Объём 6 ч.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19" marR="30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г. Калининград. Калининградский янтарный комбинат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19" marR="30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12.01.2017 г.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19" marR="30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0589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5.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0119" marR="30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Семинар «Технология первичной профилактики употребления </a:t>
                      </a:r>
                      <a:r>
                        <a:rPr lang="ru-RU" sz="1000" dirty="0" err="1">
                          <a:latin typeface="Times New Roman"/>
                          <a:ea typeface="Calibri"/>
                          <a:cs typeface="Times New Roman"/>
                        </a:rPr>
                        <a:t>психоактивных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веществ» в рамках акции «Трезвый десант»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19" marR="30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с. Тюнгюлю. Организатор Управление РС(Я) по лицензированию и осуществлению лицензионного контроля за розничной продажей алкогольной продукции Региональное общественное движение «Якутия против алкоголизма»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19" marR="30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14 апреля 2017 г.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19" marR="30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171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6.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0119" marR="30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Семинар «Ы</a:t>
                      </a:r>
                      <a:r>
                        <a:rPr lang="en-US" sz="1000" dirty="0">
                          <a:latin typeface="Times New Roman"/>
                          <a:ea typeface="Calibri"/>
                          <a:cs typeface="Times New Roman"/>
                        </a:rPr>
                        <a:t>h</a:t>
                      </a:r>
                      <a:r>
                        <a:rPr lang="ru-RU" sz="1000" dirty="0" err="1" smtClean="0">
                          <a:latin typeface="Times New Roman"/>
                          <a:ea typeface="Calibri"/>
                          <a:cs typeface="Times New Roman"/>
                        </a:rPr>
                        <a:t>ыах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 тана</a:t>
                      </a:r>
                      <a:r>
                        <a:rPr lang="en-US" sz="1000" dirty="0">
                          <a:latin typeface="Times New Roman"/>
                          <a:ea typeface="Calibri"/>
                          <a:cs typeface="Times New Roman"/>
                        </a:rPr>
                        <a:t>h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а, симэ5э»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19" marR="30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п. Нижний Бестях. Центр народного творчества «Дом </a:t>
                      </a:r>
                      <a:r>
                        <a:rPr lang="ru-RU" sz="1000" dirty="0" err="1">
                          <a:latin typeface="Times New Roman"/>
                          <a:ea typeface="Calibri"/>
                          <a:cs typeface="Times New Roman"/>
                        </a:rPr>
                        <a:t>олонхо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19" marR="30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2014 г.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19" marR="30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7547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7.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0119" marR="30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Конкурс традиций народа </a:t>
                      </a:r>
                      <a:r>
                        <a:rPr lang="ru-RU" sz="1000" dirty="0" err="1">
                          <a:latin typeface="Times New Roman"/>
                          <a:ea typeface="Calibri"/>
                          <a:cs typeface="Times New Roman"/>
                        </a:rPr>
                        <a:t>саха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«Лучший традиционный якутский костюм»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19" marR="30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г. Якутск. Местность Ус </a:t>
                      </a:r>
                      <a:r>
                        <a:rPr lang="ru-RU" sz="1000" dirty="0" err="1">
                          <a:latin typeface="Times New Roman"/>
                          <a:ea typeface="Calibri"/>
                          <a:cs typeface="Times New Roman"/>
                        </a:rPr>
                        <a:t>хатын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. Организатор </a:t>
                      </a:r>
                      <a:r>
                        <a:rPr lang="ru-RU" sz="1000" dirty="0" err="1">
                          <a:latin typeface="Times New Roman"/>
                          <a:ea typeface="Calibri"/>
                          <a:cs typeface="Times New Roman"/>
                        </a:rPr>
                        <a:t>конкурса-ГБПОУ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РС(Я)  «ЯСХТ»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19" marR="30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15 июня 2018 г.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19" marR="30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Рисунок 1" descr="IMG_20190419_154142.jpg"/>
          <p:cNvPicPr>
            <a:picLocks noGrp="1" noChangeAspect="1"/>
          </p:cNvPicPr>
          <p:nvPr isPhoto="1"/>
        </p:nvPicPr>
        <p:blipFill>
          <a:blip r:embed="rId2"/>
          <a:srcRect l="1974" t="3947" b="3947"/>
          <a:stretch>
            <a:fillRect/>
          </a:stretch>
        </p:blipFill>
        <p:spPr bwMode="auto">
          <a:xfrm>
            <a:off x="1000100" y="642918"/>
            <a:ext cx="709612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Рисунок 1" descr="IMG_20190419_154309.jpg"/>
          <p:cNvPicPr>
            <a:picLocks noGrp="1" noChangeAspect="1"/>
          </p:cNvPicPr>
          <p:nvPr isPhoto="1"/>
        </p:nvPicPr>
        <p:blipFill>
          <a:blip r:embed="rId2"/>
          <a:srcRect t="5556" b="4166"/>
          <a:stretch>
            <a:fillRect/>
          </a:stretch>
        </p:blipFill>
        <p:spPr bwMode="auto">
          <a:xfrm>
            <a:off x="1143000" y="1143000"/>
            <a:ext cx="6858000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Рисунок 1" descr="IMG_20190419_154328.jpg"/>
          <p:cNvPicPr>
            <a:picLocks noGrp="1" noChangeAspect="1"/>
          </p:cNvPicPr>
          <p:nvPr isPhoto="1"/>
        </p:nvPicPr>
        <p:blipFill>
          <a:blip r:embed="rId2"/>
          <a:srcRect l="4166" b="5556"/>
          <a:stretch>
            <a:fillRect/>
          </a:stretch>
        </p:blipFill>
        <p:spPr bwMode="auto">
          <a:xfrm>
            <a:off x="428596" y="357166"/>
            <a:ext cx="8286808" cy="6125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Рисунок 1" descr="IMG_20190419_154446.jpg"/>
          <p:cNvPicPr>
            <a:picLocks noGrp="1" noChangeAspect="1"/>
          </p:cNvPicPr>
          <p:nvPr isPhoto="1"/>
        </p:nvPicPr>
        <p:blipFill>
          <a:blip r:embed="rId2"/>
          <a:srcRect l="5000" t="20000" r="3333" b="19630"/>
          <a:stretch>
            <a:fillRect/>
          </a:stretch>
        </p:blipFill>
        <p:spPr bwMode="auto">
          <a:xfrm>
            <a:off x="1000100" y="285728"/>
            <a:ext cx="6915150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Рисунок 1" descr="IMG_20190419_154626.jpg"/>
          <p:cNvPicPr>
            <a:picLocks noGrp="1" noChangeAspect="1"/>
          </p:cNvPicPr>
          <p:nvPr isPhoto="1"/>
        </p:nvPicPr>
        <p:blipFill>
          <a:blip r:embed="rId2"/>
          <a:srcRect l="5000" t="3751" b="5000"/>
          <a:stretch>
            <a:fillRect/>
          </a:stretch>
        </p:blipFill>
        <p:spPr bwMode="auto">
          <a:xfrm>
            <a:off x="2214563" y="0"/>
            <a:ext cx="490855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Book Antiqua" pitchFamily="18" charset="0"/>
              </a:rPr>
              <a:t>РЕЗУЛЬТАТЫ УЧАСТИЯ И ПРОДУКТИВНОСТЬ МЕТОДИЧЕСКОЙ ДЕЯТЕЛЬНОСТИ ПРЕПОДАВАТЕЛЯ </a:t>
            </a:r>
            <a:br>
              <a:rPr lang="ru-RU" sz="2000" b="1" dirty="0" smtClean="0">
                <a:latin typeface="Book Antiqua" pitchFamily="18" charset="0"/>
              </a:rPr>
            </a:br>
            <a:r>
              <a:rPr lang="ru-RU" sz="2000" b="1" dirty="0" smtClean="0">
                <a:latin typeface="Book Antiqua" pitchFamily="18" charset="0"/>
              </a:rPr>
              <a:t/>
            </a:r>
            <a:br>
              <a:rPr lang="ru-RU" sz="2000" b="1" dirty="0" smtClean="0">
                <a:latin typeface="Book Antiqua" pitchFamily="18" charset="0"/>
              </a:rPr>
            </a:br>
            <a:endParaRPr lang="ru-RU" sz="2000" b="1" dirty="0">
              <a:latin typeface="Book Antiqua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00034" y="1285860"/>
            <a:ext cx="8329642" cy="51435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Председатель методической комиссии преподавателей общеобразовательных дисциплин в течении трёх учебных годов. Как председатель МК оказала помощь по разработке и корректировке ППКРС по профессиям «Переработчик скота и мяса», «Мастер животноводства», организовала и проводила методические недели по профессиям. В рамках недели  проводились открытые уроки, внеклассные  мероприятия, приняли участие в НПК педагогических работников. 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Руководитель участников республиканской НПК «Шаг в будущее» и подготовила победителя  I республиканского конкурса генеалогических исследований «Моя родословная», посвященного Международному дню архивов «Меня будут помнить столько же поколений, сколько поколений буду помнить я»</a:t>
            </a:r>
          </a:p>
          <a:p>
            <a:pPr>
              <a:buNone/>
            </a:pPr>
            <a:endParaRPr lang="ru-RU" sz="1600" dirty="0" smtClean="0"/>
          </a:p>
          <a:p>
            <a:pPr algn="just"/>
            <a:endParaRPr lang="ru-RU" sz="1800" dirty="0">
              <a:latin typeface="Book Antiqua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500034" y="1071546"/>
            <a:ext cx="814393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218" name="AutoShape 2" descr="https://apf.mail.ru/cgi-bin/readmsg/Screenshot_20190207-165422_Instagram.jpg?id=15495260460000000831%3B0%3B1&amp;x-email=lizey15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0" name="AutoShape 4" descr="https://apf.mail.ru/cgi-bin/readmsg/Screenshot_20190207-165422_Instagram.jpg?id=15495260460000000831%3B0%3B1&amp;x-email=lizey15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838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200" dirty="0" smtClean="0"/>
              <a:t>РЕЦЕНЗИЯ</a:t>
            </a:r>
            <a:br>
              <a:rPr lang="ru-RU" sz="2200" dirty="0" smtClean="0"/>
            </a:br>
            <a:r>
              <a:rPr lang="ru-RU" sz="2200" dirty="0" smtClean="0"/>
              <a:t>на методическую разработку</a:t>
            </a:r>
            <a:br>
              <a:rPr lang="ru-RU" sz="2200" dirty="0" smtClean="0"/>
            </a:br>
            <a:r>
              <a:rPr lang="ru-RU" sz="2200" dirty="0" smtClean="0"/>
              <a:t>«Эссе «Якутия. Профессиональное образование 2030»»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48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3163" t="16170" r="34282" b="9645"/>
          <a:stretch>
            <a:fillRect/>
          </a:stretch>
        </p:blipFill>
        <p:spPr>
          <a:xfrm>
            <a:off x="2571750" y="1231900"/>
            <a:ext cx="4000500" cy="5697538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Book Antiqua" pitchFamily="18" charset="0"/>
              </a:rPr>
              <a:t>РЕЗУЛЬТАТЫ УЧАСТИЯ В КОНКУРСАХ (ВЫСТАВКАХ) ПРОФЕССИОНАЛЬНОГО МАСТЕРСТВА</a:t>
            </a:r>
            <a:br>
              <a:rPr lang="ru-RU" sz="2000" b="1" dirty="0" smtClean="0">
                <a:latin typeface="Book Antiqua" pitchFamily="18" charset="0"/>
              </a:rPr>
            </a:br>
            <a:r>
              <a:rPr lang="ru-RU" sz="2000" b="1" dirty="0" smtClean="0">
                <a:latin typeface="Book Antiqua" pitchFamily="18" charset="0"/>
              </a:rPr>
              <a:t/>
            </a:r>
            <a:br>
              <a:rPr lang="ru-RU" sz="2000" b="1" dirty="0" smtClean="0">
                <a:latin typeface="Book Antiqua" pitchFamily="18" charset="0"/>
              </a:rPr>
            </a:br>
            <a:r>
              <a:rPr lang="ru-RU" sz="2000" b="1" dirty="0" smtClean="0">
                <a:latin typeface="Book Antiqua" pitchFamily="18" charset="0"/>
              </a:rPr>
              <a:t/>
            </a:r>
            <a:br>
              <a:rPr lang="ru-RU" sz="2000" b="1" dirty="0" smtClean="0">
                <a:latin typeface="Book Antiqua" pitchFamily="18" charset="0"/>
              </a:rPr>
            </a:br>
            <a:endParaRPr lang="ru-RU" sz="2000" b="1" dirty="0">
              <a:latin typeface="Book Antiqua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28596" y="857232"/>
            <a:ext cx="814393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285720" y="1071546"/>
            <a:ext cx="83582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Результат участия в конкурсах (выставках) профессионального мастерства:                                                                          участие в IV республиканском конкурсе «Педагогические идеи», сертификат 28.12.2018.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/>
          <a:srcRect l="32812" t="17812" r="34961" b="10000"/>
          <a:stretch>
            <a:fillRect/>
          </a:stretch>
        </p:blipFill>
        <p:spPr bwMode="auto">
          <a:xfrm>
            <a:off x="2500298" y="1714488"/>
            <a:ext cx="3643338" cy="5100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Book Antiqua" pitchFamily="18" charset="0"/>
              </a:rPr>
              <a:t>ПООЩРЕНИЯ ЗА ПРОФЕССИОНАЛЬНУЮ ДЕЯТЕЛЬНОСТЬ </a:t>
            </a:r>
            <a:br>
              <a:rPr lang="ru-RU" sz="2000" b="1" dirty="0" smtClean="0">
                <a:latin typeface="Book Antiqua" pitchFamily="18" charset="0"/>
              </a:rPr>
            </a:br>
            <a:r>
              <a:rPr lang="ru-RU" sz="2000" b="1" dirty="0" smtClean="0">
                <a:latin typeface="Book Antiqua" pitchFamily="18" charset="0"/>
              </a:rPr>
              <a:t/>
            </a:r>
            <a:br>
              <a:rPr lang="ru-RU" sz="2000" b="1" dirty="0" smtClean="0">
                <a:latin typeface="Book Antiqua" pitchFamily="18" charset="0"/>
              </a:rPr>
            </a:br>
            <a:r>
              <a:rPr lang="ru-RU" sz="2000" b="1" dirty="0" smtClean="0">
                <a:latin typeface="Book Antiqua" pitchFamily="18" charset="0"/>
              </a:rPr>
              <a:t/>
            </a:r>
            <a:br>
              <a:rPr lang="ru-RU" sz="2000" b="1" dirty="0" smtClean="0">
                <a:latin typeface="Book Antiqua" pitchFamily="18" charset="0"/>
              </a:rPr>
            </a:br>
            <a:r>
              <a:rPr lang="ru-RU" sz="2000" b="1" dirty="0" smtClean="0">
                <a:latin typeface="Book Antiqua" pitchFamily="18" charset="0"/>
              </a:rPr>
              <a:t/>
            </a:r>
            <a:br>
              <a:rPr lang="ru-RU" sz="2000" b="1" dirty="0" smtClean="0">
                <a:latin typeface="Book Antiqua" pitchFamily="18" charset="0"/>
              </a:rPr>
            </a:br>
            <a:endParaRPr lang="ru-RU" sz="2000" b="1" dirty="0">
              <a:latin typeface="Book Antiqua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571472" y="714356"/>
            <a:ext cx="814393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7" name="Рисунок 1" descr="IMG_20190419_152813.jpg"/>
          <p:cNvPicPr>
            <a:picLocks noGrp="1" noChangeAspect="1"/>
          </p:cNvPicPr>
          <p:nvPr isPhoto="1"/>
        </p:nvPicPr>
        <p:blipFill>
          <a:blip r:embed="rId2" cstate="print"/>
          <a:srcRect l="5172" r="1724"/>
          <a:stretch>
            <a:fillRect/>
          </a:stretch>
        </p:blipFill>
        <p:spPr bwMode="auto">
          <a:xfrm>
            <a:off x="500034" y="1000108"/>
            <a:ext cx="3857652" cy="552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" descr="IMG_20190419_153542.jpg"/>
          <p:cNvPicPr>
            <a:picLocks noGrp="1" noChangeAspect="1"/>
          </p:cNvPicPr>
          <p:nvPr isPhoto="1"/>
        </p:nvPicPr>
        <p:blipFill>
          <a:blip r:embed="rId3"/>
          <a:srcRect l="2777" r="2777" b="4166"/>
          <a:stretch>
            <a:fillRect/>
          </a:stretch>
        </p:blipFill>
        <p:spPr bwMode="auto">
          <a:xfrm>
            <a:off x="4714876" y="1000107"/>
            <a:ext cx="4143404" cy="5607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Рисунок 1" descr="IMG_20190419_154229.jpg"/>
          <p:cNvPicPr>
            <a:picLocks noGrp="1" noChangeAspect="1"/>
          </p:cNvPicPr>
          <p:nvPr isPhoto="1"/>
        </p:nvPicPr>
        <p:blipFill>
          <a:blip r:embed="rId2"/>
          <a:srcRect l="6944" t="4166" r="4166" b="6250"/>
          <a:stretch>
            <a:fillRect/>
          </a:stretch>
        </p:blipFill>
        <p:spPr bwMode="auto">
          <a:xfrm>
            <a:off x="2357438" y="285750"/>
            <a:ext cx="4572000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Book Antiqua" pitchFamily="18" charset="0"/>
              </a:rPr>
              <a:t>РЕЗУЛЬТАТЫ ПОВЫШЕНИЯ КВАЛИФИКАЦИИ ПО ПРОФИЛЮ ПЕДАГОГИЧЕСКОЙ ДЕЯТЕЛЬНОСТИ</a:t>
            </a:r>
            <a:endParaRPr lang="ru-RU" sz="2000" b="1" dirty="0">
              <a:latin typeface="Book Antiqua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71472" y="928670"/>
            <a:ext cx="814393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4" name="Рисунок 3" descr="IMG_20190425_095830.jpg"/>
          <p:cNvPicPr>
            <a:picLocks noChangeAspect="1"/>
          </p:cNvPicPr>
          <p:nvPr/>
        </p:nvPicPr>
        <p:blipFill>
          <a:blip r:embed="rId2" cstate="print"/>
          <a:srcRect t="2339" b="5263"/>
          <a:stretch>
            <a:fillRect/>
          </a:stretch>
        </p:blipFill>
        <p:spPr>
          <a:xfrm>
            <a:off x="571472" y="1000108"/>
            <a:ext cx="8143900" cy="5643578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Рисунок 1" descr="IMG_20190419_153837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357166"/>
            <a:ext cx="4572032" cy="60972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Рисунок 1" descr="IMG_20190419_154351_resized_20190419_035537784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Рисунок 1" descr="IMG_20190419_154240.jpg"/>
          <p:cNvPicPr>
            <a:picLocks noGrp="1" noChangeAspect="1"/>
          </p:cNvPicPr>
          <p:nvPr isPhoto="1"/>
        </p:nvPicPr>
        <p:blipFill>
          <a:blip r:embed="rId2"/>
          <a:srcRect l="5556" t="3125" r="4166" b="3303"/>
          <a:stretch>
            <a:fillRect/>
          </a:stretch>
        </p:blipFill>
        <p:spPr bwMode="auto">
          <a:xfrm>
            <a:off x="1928794" y="214289"/>
            <a:ext cx="4786346" cy="66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Рисунок 1" descr="IMG_20190419_154405.jpg"/>
          <p:cNvPicPr>
            <a:picLocks noGrp="1" noChangeAspect="1"/>
          </p:cNvPicPr>
          <p:nvPr isPhoto="1"/>
        </p:nvPicPr>
        <p:blipFill>
          <a:blip r:embed="rId2"/>
          <a:srcRect l="4166" r="4166"/>
          <a:stretch>
            <a:fillRect/>
          </a:stretch>
        </p:blipFill>
        <p:spPr bwMode="auto">
          <a:xfrm>
            <a:off x="2214563" y="0"/>
            <a:ext cx="4714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Рисунок 1" descr="IMG_20190419_154424.jpg"/>
          <p:cNvPicPr>
            <a:picLocks noGrp="1" noChangeAspect="1"/>
          </p:cNvPicPr>
          <p:nvPr isPhoto="1"/>
        </p:nvPicPr>
        <p:blipFill>
          <a:blip r:embed="rId2"/>
          <a:srcRect l="6944" r="5556" b="4166"/>
          <a:stretch>
            <a:fillRect/>
          </a:stretch>
        </p:blipFill>
        <p:spPr bwMode="auto">
          <a:xfrm>
            <a:off x="2357438" y="0"/>
            <a:ext cx="4500562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25" y="1214438"/>
            <a:ext cx="8229600" cy="2357437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Font typeface="Arial" charset="0"/>
              <a:buNone/>
              <a:tabLst>
                <a:tab pos="452438" algn="l"/>
              </a:tabLst>
              <a:defRPr/>
            </a:pPr>
            <a:r>
              <a:rPr lang="ru-RU" sz="1600" dirty="0" smtClean="0">
                <a:latin typeface="Book Antiqua" pitchFamily="18" charset="0"/>
              </a:rPr>
              <a:t>	В 2018-2019 учебном году назначена куратором студентов 1 курса группы «Мастер животноводства». </a:t>
            </a:r>
          </a:p>
          <a:p>
            <a:pPr marL="0" indent="0" algn="just">
              <a:spcBef>
                <a:spcPts val="0"/>
              </a:spcBef>
              <a:buFont typeface="Arial" charset="0"/>
              <a:buNone/>
              <a:tabLst>
                <a:tab pos="452438" algn="l"/>
              </a:tabLst>
              <a:defRPr/>
            </a:pPr>
            <a:r>
              <a:rPr lang="ru-RU" sz="1600" dirty="0" smtClean="0">
                <a:latin typeface="Book Antiqua" pitchFamily="18" charset="0"/>
              </a:rPr>
              <a:t>	</a:t>
            </a:r>
          </a:p>
          <a:p>
            <a:pPr marL="0" algn="just">
              <a:spcBef>
                <a:spcPts val="0"/>
              </a:spcBef>
              <a:buFont typeface="Arial" charset="0"/>
              <a:buNone/>
              <a:defRPr/>
            </a:pPr>
            <a:r>
              <a:rPr lang="ru-RU" sz="1600" dirty="0" smtClean="0">
                <a:latin typeface="Book Antiqua" pitchFamily="18" charset="0"/>
              </a:rPr>
              <a:t>	</a:t>
            </a:r>
          </a:p>
          <a:p>
            <a:pPr marL="0" algn="just">
              <a:spcBef>
                <a:spcPts val="0"/>
              </a:spcBef>
              <a:buFont typeface="Arial" charset="0"/>
              <a:buNone/>
              <a:defRPr/>
            </a:pPr>
            <a:endParaRPr lang="ru-RU" sz="1600" dirty="0">
              <a:latin typeface="Book Antiqua" pitchFamily="18" charset="0"/>
            </a:endParaRPr>
          </a:p>
        </p:txBody>
      </p:sp>
      <p:sp>
        <p:nvSpPr>
          <p:cNvPr id="37891" name="Заголовок 1"/>
          <p:cNvSpPr>
            <a:spLocks noGrp="1"/>
          </p:cNvSpPr>
          <p:nvPr>
            <p:ph type="title"/>
          </p:nvPr>
        </p:nvSpPr>
        <p:spPr>
          <a:xfrm>
            <a:off x="571500" y="214313"/>
            <a:ext cx="8229600" cy="785812"/>
          </a:xfrm>
        </p:spPr>
        <p:txBody>
          <a:bodyPr anchor="t"/>
          <a:lstStyle/>
          <a:p>
            <a:r>
              <a:rPr lang="ru-RU" sz="2000" b="1" dirty="0" smtClean="0">
                <a:latin typeface="Book Antiqua" pitchFamily="18" charset="0"/>
              </a:rPr>
              <a:t>ДЕЯТЕЛЬНОСТИ ПЕДАГОГА ПО ВЫПОЛНЕНИЮ ФУНКЦИЙ КУРАТОРА 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42938" y="1000125"/>
            <a:ext cx="814387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7893" name="Picture 2" descr="C:\Users\Tuiara\Desktop\с карты сотового телеф\IMG_20180914_103659.jpg"/>
          <p:cNvPicPr>
            <a:picLocks noChangeAspect="1" noChangeArrowheads="1"/>
          </p:cNvPicPr>
          <p:nvPr/>
        </p:nvPicPr>
        <p:blipFill>
          <a:blip r:embed="rId2"/>
          <a:srcRect l="14226" t="15810" r="2171" b="14629"/>
          <a:stretch>
            <a:fillRect/>
          </a:stretch>
        </p:blipFill>
        <p:spPr bwMode="auto">
          <a:xfrm>
            <a:off x="500063" y="2643188"/>
            <a:ext cx="2519362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28596" y="4214818"/>
            <a:ext cx="2571768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rgbClr val="0070C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  <a:latin typeface="Arial" charset="0"/>
                <a:cs typeface="Arial" charset="0"/>
              </a:rPr>
              <a:t>Экскурсия в библиотеку </a:t>
            </a:r>
            <a:r>
              <a:rPr lang="ru-RU" sz="1600" dirty="0" err="1">
                <a:solidFill>
                  <a:srgbClr val="0070C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  <a:latin typeface="Arial" charset="0"/>
                <a:cs typeface="Arial" charset="0"/>
              </a:rPr>
              <a:t>с.тюнгюлю</a:t>
            </a:r>
            <a:r>
              <a:rPr lang="ru-RU" sz="1600" dirty="0">
                <a:solidFill>
                  <a:srgbClr val="0070C0"/>
                </a:solidFill>
                <a:latin typeface="Arial" charset="0"/>
                <a:cs typeface="Arial" charset="0"/>
              </a:rPr>
              <a:t/>
            </a:r>
            <a:br>
              <a:rPr lang="ru-RU" sz="1600" dirty="0">
                <a:solidFill>
                  <a:srgbClr val="0070C0"/>
                </a:solidFill>
                <a:latin typeface="Arial" charset="0"/>
                <a:cs typeface="Arial" charset="0"/>
              </a:rPr>
            </a:br>
            <a:r>
              <a:rPr lang="ru-RU" sz="1600" dirty="0">
                <a:solidFill>
                  <a:srgbClr val="0070C0"/>
                </a:solidFill>
                <a:latin typeface="Arial" charset="0"/>
                <a:cs typeface="Arial" charset="0"/>
              </a:rPr>
              <a:t>сентябрь 2018 г.</a:t>
            </a:r>
            <a:endParaRPr lang="ru-RU" sz="1600" dirty="0">
              <a:latin typeface="Arial" charset="0"/>
              <a:cs typeface="Arial" charset="0"/>
            </a:endParaRPr>
          </a:p>
        </p:txBody>
      </p:sp>
      <p:pic>
        <p:nvPicPr>
          <p:cNvPr id="37895" name="Picture 2" descr="C:\Users\Tuiara\Desktop\мастер животноводства фото\IMG_0024.JPG"/>
          <p:cNvPicPr>
            <a:picLocks noChangeAspect="1" noChangeArrowheads="1"/>
          </p:cNvPicPr>
          <p:nvPr/>
        </p:nvPicPr>
        <p:blipFill>
          <a:blip r:embed="rId3"/>
          <a:srcRect l="20508" t="46851" r="23828" b="15794"/>
          <a:stretch>
            <a:fillRect/>
          </a:stretch>
        </p:blipFill>
        <p:spPr bwMode="auto">
          <a:xfrm>
            <a:off x="6500813" y="2628900"/>
            <a:ext cx="2000250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6072166" y="4429132"/>
            <a:ext cx="3071834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rgbClr val="0070C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  <a:latin typeface="Arial" charset="0"/>
                <a:cs typeface="Arial" charset="0"/>
              </a:rPr>
              <a:t>НАШИ УЧЕБНЫЕ БУДНИ</a:t>
            </a:r>
            <a:endParaRPr lang="ru-RU" sz="1600" dirty="0">
              <a:latin typeface="Arial" charset="0"/>
              <a:cs typeface="Arial" charset="0"/>
            </a:endParaRPr>
          </a:p>
        </p:txBody>
      </p:sp>
      <p:pic>
        <p:nvPicPr>
          <p:cNvPr id="37897" name="Picture 2" descr="C:\Users\Tuiara\Desktop\мастер животноводства фото\Screenshot_20181015-111326.png"/>
          <p:cNvPicPr>
            <a:picLocks noChangeAspect="1" noChangeArrowheads="1"/>
          </p:cNvPicPr>
          <p:nvPr/>
        </p:nvPicPr>
        <p:blipFill>
          <a:blip r:embed="rId4"/>
          <a:srcRect t="29167" b="29166"/>
          <a:stretch>
            <a:fillRect/>
          </a:stretch>
        </p:blipFill>
        <p:spPr bwMode="auto">
          <a:xfrm>
            <a:off x="6500813" y="4714875"/>
            <a:ext cx="2143125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6143636" y="6334780"/>
            <a:ext cx="3000364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rgbClr val="0070C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  <a:latin typeface="Arial" charset="0"/>
                <a:cs typeface="Arial" charset="0"/>
              </a:rPr>
              <a:t>НАШИ БУДНИ И МЕРОПРИЯТИЯ В ОБЩЕЖИТИИ</a:t>
            </a:r>
            <a:endParaRPr lang="ru-RU" sz="1400" dirty="0">
              <a:latin typeface="Arial" charset="0"/>
              <a:cs typeface="Arial" charset="0"/>
            </a:endParaRPr>
          </a:p>
        </p:txBody>
      </p:sp>
      <p:pic>
        <p:nvPicPr>
          <p:cNvPr id="37899" name="Picture 2" descr="C:\Users\Tuiara\Desktop\мастер животноводства фото\Screenshot_20181015-111556.png"/>
          <p:cNvPicPr>
            <a:picLocks noChangeAspect="1" noChangeArrowheads="1"/>
          </p:cNvPicPr>
          <p:nvPr/>
        </p:nvPicPr>
        <p:blipFill>
          <a:blip r:embed="rId5"/>
          <a:srcRect t="30376" b="30165"/>
          <a:stretch>
            <a:fillRect/>
          </a:stretch>
        </p:blipFill>
        <p:spPr bwMode="auto">
          <a:xfrm>
            <a:off x="3500438" y="2571750"/>
            <a:ext cx="2586037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3214678" y="4415861"/>
            <a:ext cx="3071834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rgbClr val="0070C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  <a:latin typeface="Arial" charset="0"/>
                <a:cs typeface="Arial" charset="0"/>
              </a:rPr>
              <a:t>КРОСС НАЦИЙ</a:t>
            </a:r>
            <a:r>
              <a:rPr lang="ru-RU" sz="1600" dirty="0">
                <a:solidFill>
                  <a:srgbClr val="0070C0"/>
                </a:solidFill>
                <a:latin typeface="Arial" charset="0"/>
                <a:cs typeface="Arial" charset="0"/>
              </a:rPr>
              <a:t/>
            </a:r>
            <a:br>
              <a:rPr lang="ru-RU" sz="1600" dirty="0">
                <a:solidFill>
                  <a:srgbClr val="0070C0"/>
                </a:solidFill>
                <a:latin typeface="Arial" charset="0"/>
                <a:cs typeface="Arial" charset="0"/>
              </a:rPr>
            </a:br>
            <a:r>
              <a:rPr lang="ru-RU" sz="1600" dirty="0">
                <a:solidFill>
                  <a:srgbClr val="0070C0"/>
                </a:solidFill>
                <a:latin typeface="Arial" charset="0"/>
                <a:cs typeface="Arial" charset="0"/>
              </a:rPr>
              <a:t>сентябрь 2018 г.</a:t>
            </a:r>
            <a:endParaRPr lang="ru-RU" sz="1600" dirty="0">
              <a:latin typeface="Arial" charset="0"/>
              <a:cs typeface="Arial" charset="0"/>
            </a:endParaRPr>
          </a:p>
        </p:txBody>
      </p:sp>
      <p:pic>
        <p:nvPicPr>
          <p:cNvPr id="37901" name="Picture 2" descr="C:\Users\Tuiara\Desktop\мастер животноводства фото\Screenshot_20181015-111230.png"/>
          <p:cNvPicPr>
            <a:picLocks noChangeAspect="1" noChangeArrowheads="1"/>
          </p:cNvPicPr>
          <p:nvPr/>
        </p:nvPicPr>
        <p:blipFill>
          <a:blip r:embed="rId6"/>
          <a:srcRect t="24818" b="45523"/>
          <a:stretch>
            <a:fillRect/>
          </a:stretch>
        </p:blipFill>
        <p:spPr bwMode="auto">
          <a:xfrm>
            <a:off x="285750" y="5000625"/>
            <a:ext cx="2574925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142844" y="6357958"/>
            <a:ext cx="2714644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chemeClr val="tx2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Arial" charset="0"/>
              </a:rPr>
              <a:t>ФУТБОООЛ!!!</a:t>
            </a:r>
            <a:br>
              <a:rPr lang="ru-RU" sz="1400" dirty="0">
                <a:solidFill>
                  <a:schemeClr val="tx2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Arial" charset="0"/>
              </a:rPr>
            </a:br>
            <a:r>
              <a:rPr lang="ru-RU" sz="1400" dirty="0">
                <a:solidFill>
                  <a:schemeClr val="tx2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Arial" charset="0"/>
              </a:rPr>
              <a:t>ОКТЯБРЬ  2018 г.</a:t>
            </a:r>
          </a:p>
        </p:txBody>
      </p:sp>
      <p:pic>
        <p:nvPicPr>
          <p:cNvPr id="37903" name="Picture 2" descr="C:\Users\Tuiara\Desktop\мастер животноводства фото\IMG_997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875" y="4929188"/>
            <a:ext cx="200025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3428992" y="6417254"/>
            <a:ext cx="2290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70C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  <a:latin typeface="Arial" charset="0"/>
                <a:cs typeface="Arial" charset="0"/>
              </a:rPr>
              <a:t>Поход-пикник -2018</a:t>
            </a:r>
            <a:endParaRPr lang="ru-RU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83820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0070C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  <a:t>ДЕНЬ УЧИТЕЛЯ</a:t>
            </a:r>
            <a:endParaRPr lang="ru-RU" dirty="0">
              <a:solidFill>
                <a:srgbClr val="0070C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38915" name="Picture 2" descr="C:\Users\Tuiara\Desktop\мастер животноводства фото\Screenshot_20181015-095326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30376" b="29889"/>
          <a:stretch>
            <a:fillRect/>
          </a:stretch>
        </p:blipFill>
        <p:spPr>
          <a:xfrm>
            <a:off x="642938" y="1214438"/>
            <a:ext cx="4651375" cy="3286125"/>
          </a:xfrm>
        </p:spPr>
      </p:pic>
      <p:pic>
        <p:nvPicPr>
          <p:cNvPr id="38916" name="Picture 2" descr="C:\Users\Tuiara\Desktop\мастер животноводства фото\Screenshot_20181015-111352.png"/>
          <p:cNvPicPr>
            <a:picLocks noChangeAspect="1" noChangeArrowheads="1"/>
          </p:cNvPicPr>
          <p:nvPr/>
        </p:nvPicPr>
        <p:blipFill>
          <a:blip r:embed="rId3"/>
          <a:srcRect t="29167" b="29166"/>
          <a:stretch>
            <a:fillRect/>
          </a:stretch>
        </p:blipFill>
        <p:spPr bwMode="auto">
          <a:xfrm>
            <a:off x="4429125" y="3309938"/>
            <a:ext cx="4500563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Tuiara\Desktop\мастер животноводства фото\Screenshot_20181015-095724.png"/>
          <p:cNvPicPr>
            <a:picLocks noChangeAspect="1" noChangeArrowheads="1"/>
          </p:cNvPicPr>
          <p:nvPr/>
        </p:nvPicPr>
        <p:blipFill>
          <a:blip r:embed="rId2"/>
          <a:srcRect t="28796" b="30165"/>
          <a:stretch>
            <a:fillRect/>
          </a:stretch>
        </p:blipFill>
        <p:spPr bwMode="auto">
          <a:xfrm>
            <a:off x="3357563" y="4943475"/>
            <a:ext cx="2428875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2" descr="C:\Users\Tuiara\Desktop\мастер животноводства фото\Screenshot_20181015-095236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27219" b="31647"/>
          <a:stretch>
            <a:fillRect/>
          </a:stretch>
        </p:blipFill>
        <p:spPr>
          <a:xfrm>
            <a:off x="642938" y="5000625"/>
            <a:ext cx="2357437" cy="1724025"/>
          </a:xfrm>
        </p:spPr>
      </p:pic>
      <p:pic>
        <p:nvPicPr>
          <p:cNvPr id="39940" name="Picture 3" descr="C:\Users\Tuiara\Desktop\мастер животноводства фото\Screenshot_20181015-095314.png"/>
          <p:cNvPicPr>
            <a:picLocks noChangeAspect="1" noChangeArrowheads="1"/>
          </p:cNvPicPr>
          <p:nvPr/>
        </p:nvPicPr>
        <p:blipFill>
          <a:blip r:embed="rId4"/>
          <a:srcRect t="30208" b="35417"/>
          <a:stretch>
            <a:fillRect/>
          </a:stretch>
        </p:blipFill>
        <p:spPr bwMode="auto">
          <a:xfrm>
            <a:off x="2500313" y="1643063"/>
            <a:ext cx="4792662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2" descr="C:\Users\Tuiara\Desktop\мастер животноводства фото\мастер животн (19).JPG"/>
          <p:cNvPicPr>
            <a:picLocks noChangeAspect="1" noChangeArrowheads="1"/>
          </p:cNvPicPr>
          <p:nvPr/>
        </p:nvPicPr>
        <p:blipFill>
          <a:blip r:embed="rId5"/>
          <a:srcRect l="7191" t="19434" r="8913" b="10254"/>
          <a:stretch>
            <a:fillRect/>
          </a:stretch>
        </p:blipFill>
        <p:spPr bwMode="auto">
          <a:xfrm>
            <a:off x="6286500" y="4973638"/>
            <a:ext cx="2714625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14282" y="571480"/>
            <a:ext cx="8686800" cy="838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>
                <a:solidFill>
                  <a:srgbClr val="0070C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  <a:t>ПОСВЯЩЕНИЕ В СТУДЕНТЫ</a:t>
            </a:r>
            <a:br>
              <a:rPr lang="ru-RU" dirty="0" smtClean="0">
                <a:solidFill>
                  <a:srgbClr val="0070C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</a:rPr>
            </a:br>
            <a:r>
              <a:rPr lang="ru-RU" sz="2700" dirty="0" smtClean="0">
                <a:solidFill>
                  <a:srgbClr val="0070C0"/>
                </a:solidFill>
              </a:rPr>
              <a:t>12 ОКТЯБРЯ 2018 Г.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86438"/>
            <a:ext cx="9144000" cy="838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200" dirty="0" smtClean="0"/>
              <a:t>ЩЕЛКАНОВ ИННОКЕНТИЙ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800" dirty="0" smtClean="0"/>
              <a:t>ОТБОРОЧНЫЙ ТУРНИР сборной </a:t>
            </a:r>
            <a:r>
              <a:rPr lang="ru-RU" sz="1800" dirty="0" err="1" smtClean="0"/>
              <a:t>Мегино-Кангаласского</a:t>
            </a:r>
            <a:r>
              <a:rPr lang="ru-RU" sz="1800" dirty="0" smtClean="0"/>
              <a:t> улуса </a:t>
            </a:r>
            <a:br>
              <a:rPr lang="ru-RU" sz="1800" dirty="0" smtClean="0"/>
            </a:br>
            <a:r>
              <a:rPr lang="ru-RU" sz="1800" dirty="0" smtClean="0"/>
              <a:t>65 кг, 1 место , республиканский турнир «Игры </a:t>
            </a:r>
            <a:r>
              <a:rPr lang="ru-RU" sz="1800" dirty="0" err="1" smtClean="0"/>
              <a:t>Боотуров</a:t>
            </a:r>
            <a:r>
              <a:rPr lang="ru-RU" sz="1800" dirty="0" smtClean="0"/>
              <a:t>» 1 место, 15 сентября 2018 г.</a:t>
            </a:r>
            <a:endParaRPr lang="ru-RU" sz="1800" dirty="0"/>
          </a:p>
        </p:txBody>
      </p:sp>
      <p:pic>
        <p:nvPicPr>
          <p:cNvPr id="40963" name="Picture 2" descr="C:\Users\Tuiara\Desktop\мастер животноводства фото\Screenshot_20181015-095513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1400" t="33174" b="30165"/>
          <a:stretch>
            <a:fillRect/>
          </a:stretch>
        </p:blipFill>
        <p:spPr>
          <a:xfrm>
            <a:off x="1785938" y="642938"/>
            <a:ext cx="5772150" cy="47863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71500" y="428625"/>
          <a:ext cx="8215313" cy="6045213"/>
        </p:xfrm>
        <a:graphic>
          <a:graphicData uri="http://schemas.openxmlformats.org/drawingml/2006/table">
            <a:tbl>
              <a:tblPr/>
              <a:tblGrid>
                <a:gridCol w="490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41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383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900"/>
                        <a:buFont typeface="Times New Roman" pitchFamily="18" charset="0"/>
                        <a:buAutoNum type="arabicPeriod"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Афанасьев Иван Дмитриевич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Мегино-Кангаласский улус .с Петровка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8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900"/>
                        <a:buFont typeface="Times New Roman" pitchFamily="18" charset="0"/>
                        <a:buAutoNum type="arabicPeriod"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2. Габышева Дария Иннокентьевна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Усть-Алданский улус, с. Тулуна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83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900"/>
                        <a:buFont typeface="Times New Roman" pitchFamily="18" charset="0"/>
                        <a:buAutoNum type="arabicPeriod"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3. Дьяконова Валерия Юрьевна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г. Якутск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83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900"/>
                        <a:buFont typeface="Times New Roman" pitchFamily="18" charset="0"/>
                        <a:buAutoNum type="arabicPeriod"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Захарова Лиана Дмитриевна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Верхневилюйский р-н с. Дюллюкю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383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900"/>
                        <a:buFont typeface="Times New Roman" pitchFamily="18" charset="0"/>
                        <a:buAutoNum type="arabicPeriod"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Иванов Александр Никитич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Нюрбинский р-н  г. Нюрба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383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900"/>
                        <a:buFont typeface="Times New Roman" pitchFamily="18" charset="0"/>
                        <a:buAutoNum type="arabicPeriod"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Иванов Арсен Семенович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Мегино-Кангаласский р-н с Тюнгюлю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383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900"/>
                        <a:buFont typeface="Times New Roman" pitchFamily="18" charset="0"/>
                        <a:buAutoNum type="arabicPeriod"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 Куличкин Вячеслав Алексеевич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Мегино-Кангаласский улус с. Тумул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383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900"/>
                        <a:buFont typeface="Times New Roman" pitchFamily="18" charset="0"/>
                        <a:buAutoNum type="arabicPeriod"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 Кычкин Артем Сергеевич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Мегино-Кангаласский улус. С Тюнгюлю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383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900"/>
                        <a:buFont typeface="Times New Roman" pitchFamily="18" charset="0"/>
                        <a:buAutoNum type="arabicPeriod"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 Лукина Татьяна Иннокентьевна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Мегино-Кангаласский р-н с Бютейдях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383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900"/>
                        <a:buFont typeface="Times New Roman" pitchFamily="18" charset="0"/>
                        <a:buAutoNum type="arabicPeriod"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 Николаев Айкар Дмитриевич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Нюрбинский р-н с Бысыттаах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383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900"/>
                        <a:buFont typeface="Times New Roman" pitchFamily="18" charset="0"/>
                        <a:buAutoNum type="arabicPeriod"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 Николаев Сарыал Михайлович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Мегино-Кангаласский р-н с Елечей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383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900"/>
                        <a:buFont typeface="Times New Roman" pitchFamily="18" charset="0"/>
                        <a:buAutoNum type="arabicPeriod"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 Новиков Иван Романович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Усть-Алдансикй р-н с. Наяхи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383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900"/>
                        <a:buFont typeface="Times New Roman" pitchFamily="18" charset="0"/>
                        <a:buAutoNum type="arabicPeriod"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 Олесов Андрей Петрович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Мегино-Кангаласский р-н с. Тарат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383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900"/>
                        <a:buFont typeface="Times New Roman" pitchFamily="18" charset="0"/>
                        <a:buAutoNum type="arabicPeriod"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14. Охлопкова Варвара Петровна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Усть – Алданский р-н с. Бейдинга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383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900"/>
                        <a:buFont typeface="Times New Roman" pitchFamily="18" charset="0"/>
                        <a:buAutoNum type="arabicPeriod"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15. Птицын Афанасий Милентьевич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Мегино-Кангаласский р-н с Тумул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383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900"/>
                        <a:buFont typeface="Times New Roman" pitchFamily="18" charset="0"/>
                        <a:buAutoNum type="arabicPeriod"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16. Птицына Анжелика Ильинична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Мегино-Кангаласский р-н с Тумул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383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900"/>
                        <a:buFont typeface="Times New Roman" pitchFamily="18" charset="0"/>
                        <a:buAutoNum type="arabicPeriod"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17. Савельева Туйаара Петровна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Мегино-Кангаласский улус с Тюнгюлю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383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900"/>
                        <a:buFont typeface="Times New Roman" pitchFamily="18" charset="0"/>
                        <a:buAutoNum type="arabicPeriod"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18. Свинобоев Илья Ильич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Мегино-Кангаласский р-н с Тектюр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383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900"/>
                        <a:buFont typeface="Times New Roman" pitchFamily="18" charset="0"/>
                        <a:buAutoNum type="arabicPeriod"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19. Скрябин Николай Николаевич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Мегино-Кангаласский улус с Тюнгюлю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383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900"/>
                        <a:buFont typeface="Times New Roman" pitchFamily="18" charset="0"/>
                        <a:buAutoNum type="arabicPeriod"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20. Скрябина Аина Семеновна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Мегино-Кангаласский р-н. с Майя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2383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900"/>
                        <a:buFont typeface="Times New Roman" pitchFamily="18" charset="0"/>
                        <a:buAutoNum type="arabicPeriod"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21. Степанов Владислав Владиславович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Горный р-н с. Бяс-Кюель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2383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900"/>
                        <a:buFont typeface="Times New Roman" pitchFamily="18" charset="0"/>
                        <a:buAutoNum type="arabicPeriod"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22. Степанова Ирина Спиридоновна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Вилюйский р-н с. Первый Кюлет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2383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900"/>
                        <a:buFont typeface="Times New Roman" pitchFamily="18" charset="0"/>
                        <a:buAutoNum type="arabicPeriod"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23. Филиппов Альберт Вадимович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Нюрбинский улус с Бысыттах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2383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900"/>
                        <a:buFont typeface="Times New Roman" pitchFamily="18" charset="0"/>
                        <a:buAutoNum type="arabicPeriod"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24. Харитонов Дьулустан Петрович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Мегино-Кангаласский р-н с Хапчагай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2383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900"/>
                        <a:buFont typeface="Times New Roman" pitchFamily="18" charset="0"/>
                        <a:buAutoNum type="arabicPeriod"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25. Шестаков Петр Васильевич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Мегино-Кангаласский р-н с Тумул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449263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900"/>
                        <a:buFont typeface="Times New Roman" pitchFamily="18" charset="0"/>
                        <a:buAutoNum type="arabicPeriod"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26. Щелканов Иннокентий Владимирович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Мегино-Кангаласский р-н с. Тарат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9631" marR="5963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Book Antiqua" pitchFamily="18" charset="0"/>
              </a:rPr>
              <a:t>РЕЗУЛЬТАТЫ ПОВЫШЕНИЯ КВАЛИФИКАЦИИ ПО ПРОФИЛЮ ПЕДАГОГИЧЕСКОЙ ДЕЯТЕЛЬНОСТИ</a:t>
            </a:r>
            <a:endParaRPr lang="ru-RU" sz="2000" b="1" dirty="0">
              <a:latin typeface="Book Antiqua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71472" y="928670"/>
            <a:ext cx="814393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7410" name="Picture 2" descr="https://pp.userapi.com/c850120/v850120078/134e7a/Y8E89op6kBI.jpg"/>
          <p:cNvPicPr>
            <a:picLocks noChangeAspect="1" noChangeArrowheads="1"/>
          </p:cNvPicPr>
          <p:nvPr/>
        </p:nvPicPr>
        <p:blipFill>
          <a:blip r:embed="rId2"/>
          <a:srcRect l="4528" t="2469" r="8230"/>
          <a:stretch>
            <a:fillRect/>
          </a:stretch>
        </p:blipFill>
        <p:spPr bwMode="auto">
          <a:xfrm rot="16200000">
            <a:off x="1993509" y="-64739"/>
            <a:ext cx="5214974" cy="7773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14313"/>
            <a:ext cx="8991600" cy="4803775"/>
          </a:xfrm>
        </p:spPr>
        <p:txBody>
          <a:bodyPr>
            <a:normAutofit fontScale="55000" lnSpcReduction="20000"/>
          </a:bodyPr>
          <a:lstStyle/>
          <a:p>
            <a:pPr>
              <a:buFont typeface="Arial" charset="0"/>
              <a:buChar char="•"/>
              <a:defRPr/>
            </a:pPr>
            <a:r>
              <a:rPr lang="ru-RU" sz="3800" dirty="0" smtClean="0"/>
              <a:t>Мастер животноводства</a:t>
            </a:r>
          </a:p>
          <a:p>
            <a:pPr>
              <a:buFont typeface="Arial" charset="0"/>
              <a:buChar char="•"/>
              <a:defRPr/>
            </a:pPr>
            <a:r>
              <a:rPr lang="ru-RU" sz="3800" dirty="0" smtClean="0"/>
              <a:t>Мастер животноводства получает две важные квалификации:</a:t>
            </a:r>
          </a:p>
          <a:p>
            <a:pPr>
              <a:buFont typeface="Arial" charset="0"/>
              <a:buChar char="•"/>
              <a:defRPr/>
            </a:pPr>
            <a:r>
              <a:rPr lang="ru-RU" sz="3800" dirty="0" smtClean="0"/>
              <a:t>Оператор свиноводческих комплексов и механизированных ферм;</a:t>
            </a:r>
          </a:p>
          <a:p>
            <a:pPr>
              <a:buFont typeface="Arial" charset="0"/>
              <a:buChar char="•"/>
              <a:defRPr/>
            </a:pPr>
            <a:r>
              <a:rPr lang="ru-RU" sz="3800" dirty="0" smtClean="0"/>
              <a:t>Оператор животноводческих комплексов и механизированных ферм.</a:t>
            </a:r>
          </a:p>
          <a:p>
            <a:pPr>
              <a:buFont typeface="Arial" charset="0"/>
              <a:buChar char="•"/>
              <a:defRPr/>
            </a:pPr>
            <a:r>
              <a:rPr lang="ru-RU" sz="3800" dirty="0" smtClean="0"/>
              <a:t>Работники данной категории должны любить животных и ответственно выполнять работы по уходу за животными. Уметь пользоваться техникой, оборудованием. Мастер животноводства с первого взгляда по внешнему вида, по поведению животных должен уметь определять их состояние.</a:t>
            </a:r>
          </a:p>
          <a:p>
            <a:pPr>
              <a:buFont typeface="Arial" charset="0"/>
              <a:buChar char="•"/>
              <a:defRPr/>
            </a:pPr>
            <a:r>
              <a:rPr lang="ru-RU" sz="3800" b="1" dirty="0" smtClean="0"/>
              <a:t> Условия деятельности</a:t>
            </a:r>
            <a:endParaRPr lang="ru-RU" sz="3800" dirty="0" smtClean="0"/>
          </a:p>
          <a:p>
            <a:pPr>
              <a:buFont typeface="Arial" charset="0"/>
              <a:buChar char="•"/>
              <a:defRPr/>
            </a:pPr>
            <a:r>
              <a:rPr lang="ru-RU" sz="3800" b="1" dirty="0" smtClean="0"/>
              <a:t>            </a:t>
            </a:r>
            <a:r>
              <a:rPr lang="ru-RU" sz="3800" dirty="0" smtClean="0"/>
              <a:t>Свиноводческие, птицеводческие и животноводческие комплексы.</a:t>
            </a:r>
          </a:p>
          <a:p>
            <a:pPr>
              <a:buFont typeface="Arial" charset="0"/>
              <a:buChar char="•"/>
              <a:defRPr/>
            </a:pPr>
            <a:r>
              <a:rPr lang="ru-RU" sz="3800" dirty="0" smtClean="0"/>
              <a:t> </a:t>
            </a:r>
            <a:r>
              <a:rPr lang="ru-RU" sz="3800" b="1" dirty="0" smtClean="0"/>
              <a:t> Профессионально важные качества</a:t>
            </a:r>
            <a:endParaRPr lang="ru-RU" sz="3800" dirty="0" smtClean="0"/>
          </a:p>
          <a:p>
            <a:pPr>
              <a:buFont typeface="Arial" charset="0"/>
              <a:buChar char="•"/>
              <a:defRPr/>
            </a:pPr>
            <a:r>
              <a:rPr lang="ru-RU" sz="3800" dirty="0" smtClean="0"/>
              <a:t>Любовь к животным, отсутствие брезгливости, наблюдательность, способность к быстрой оценке и принятию самостоятельного решения, долговременная и оперативная память, физическая выносливость, сильные руки.</a:t>
            </a:r>
          </a:p>
          <a:p>
            <a:pPr>
              <a:buFont typeface="Arial" charset="0"/>
              <a:buChar char="•"/>
              <a:defRPr/>
            </a:pPr>
            <a:endParaRPr lang="ru-RU" dirty="0"/>
          </a:p>
        </p:txBody>
      </p:sp>
      <p:pic>
        <p:nvPicPr>
          <p:cNvPr id="43011" name="Picture 2" descr="ÐÐ°ÑÑÐ¸Ð½ÐºÐ¸ Ð¿Ð¾ Ð·Ð°Ð¿ÑÐ¾ÑÑ ÐÐ ÐÐ¤ÐÐ¡Ð¡ÐÐ¯ ÐÐÐ¡Ð¢ÐÐ  ÐÐÐÐÐ¢ÐÐÐÐÐÐ¡Ð¢ÐÐ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4786313"/>
            <a:ext cx="500062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 descr="ÐÐ°ÑÑÐ¸Ð½ÐºÐ¸ Ð¿Ð¾ Ð·Ð°Ð¿ÑÐ¾ÑÑ ÐÐ ÐÐ¤ÐÐ¡Ð¡ÐÐ¯ ÐÐÐ¡Ð¢ÐÐ  ÐÐÐÐÐ¢ÐÐÐÐÐÐ¡Ð¢ÐÐ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25" y="4786313"/>
            <a:ext cx="2857500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571500" y="214313"/>
            <a:ext cx="8229600" cy="785812"/>
          </a:xfrm>
        </p:spPr>
        <p:txBody>
          <a:bodyPr anchor="t"/>
          <a:lstStyle/>
          <a:p>
            <a:r>
              <a:rPr lang="ru-RU" sz="2000" b="1" smtClean="0">
                <a:latin typeface="Book Antiqua" pitchFamily="18" charset="0"/>
              </a:rPr>
              <a:t>ПОЗИТИВНЫЕ РЕЗУЛЬТАТЫ ДЕЯТЕЛЬНОСТИ ПЕДАГОГА ПО ВЫПОЛНЕНИЮ ФУНКЦИЙ КУРАТОРА 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42938" y="928688"/>
            <a:ext cx="8143875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aphicFrame>
        <p:nvGraphicFramePr>
          <p:cNvPr id="6" name="Содержимое 6"/>
          <p:cNvGraphicFramePr>
            <a:graphicFrameLocks noGrp="1"/>
          </p:cNvGraphicFramePr>
          <p:nvPr>
            <p:ph idx="1"/>
          </p:nvPr>
        </p:nvGraphicFramePr>
        <p:xfrm>
          <a:off x="179388" y="1125538"/>
          <a:ext cx="8712970" cy="542463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62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4313">
                <a:tc rowSpan="2"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Учебные годы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6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2016-2017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2017-2018 </a:t>
                      </a:r>
                    </a:p>
                    <a:p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2018-2019 </a:t>
                      </a:r>
                    </a:p>
                    <a:p>
                      <a:pPr algn="ctr"/>
                      <a:r>
                        <a:rPr lang="ru-RU" sz="1400" dirty="0" smtClean="0"/>
                        <a:t>(1 семестр)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72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400" dirty="0" smtClean="0"/>
                        <a:t>Количество студентов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Нет группы</a:t>
                      </a:r>
                      <a:endParaRPr lang="ru-RU" sz="14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400" dirty="0" smtClean="0"/>
                        <a:t>25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8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400" dirty="0" smtClean="0"/>
                        <a:t>Отличники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400" dirty="0" smtClean="0"/>
                        <a:t>1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72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400" dirty="0" smtClean="0"/>
                        <a:t>Хорошисты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400" dirty="0" smtClean="0"/>
                        <a:t>13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38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1305" algn="l"/>
                          <a:tab pos="452755" algn="l"/>
                        </a:tabLst>
                        <a:defRPr/>
                      </a:pPr>
                      <a:r>
                        <a:rPr lang="ru-RU" sz="1400" dirty="0" smtClean="0"/>
                        <a:t>Успеваемость, 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400" dirty="0" smtClean="0"/>
                        <a:t>100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838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400" dirty="0" smtClean="0"/>
                        <a:t>Качество знаний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53,8</a:t>
                      </a:r>
                      <a:endParaRPr lang="ru-RU" sz="11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64269"/>
              </p:ext>
            </p:extLst>
          </p:nvPr>
        </p:nvGraphicFramePr>
        <p:xfrm>
          <a:off x="250825" y="1143000"/>
          <a:ext cx="8535324" cy="408432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456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10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144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Мероприятия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Количество участников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Результат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Республиканская </a:t>
                      </a:r>
                      <a:r>
                        <a:rPr lang="ru-RU" sz="1400" baseline="0" dirty="0" smtClean="0"/>
                        <a:t>научно-практическая конференция молодых исследователей «Шаг в будущую профессию»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Габышева</a:t>
                      </a:r>
                      <a:r>
                        <a:rPr lang="ru-RU" sz="1400" dirty="0" smtClean="0"/>
                        <a:t> Дария</a:t>
                      </a:r>
                      <a:r>
                        <a:rPr lang="ru-RU" sz="1400" baseline="0" dirty="0" smtClean="0"/>
                        <a:t>– Диплом 2 степени</a:t>
                      </a:r>
                      <a:endParaRPr lang="ru-RU" sz="1400" dirty="0" smtClean="0"/>
                    </a:p>
                    <a:p>
                      <a:r>
                        <a:rPr lang="ru-RU" sz="1400" dirty="0" smtClean="0"/>
                        <a:t>Шестаков Пётр</a:t>
                      </a:r>
                      <a:r>
                        <a:rPr lang="ru-RU" sz="1400" baseline="0" dirty="0" smtClean="0"/>
                        <a:t>– </a:t>
                      </a:r>
                      <a:r>
                        <a:rPr lang="ru-RU" sz="1400" dirty="0" smtClean="0"/>
                        <a:t>Сертификат участника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ОТБОРОЧНЫЙ ТУРНИР сборной </a:t>
                      </a:r>
                      <a:r>
                        <a:rPr lang="ru-RU" sz="1400" dirty="0" err="1" smtClean="0"/>
                        <a:t>Мегино-Кангаласского</a:t>
                      </a:r>
                      <a:r>
                        <a:rPr lang="ru-RU" sz="1400" dirty="0" smtClean="0"/>
                        <a:t> улуса </a:t>
                      </a:r>
                      <a:br>
                        <a:rPr lang="ru-RU" sz="1400" dirty="0" smtClean="0"/>
                      </a:br>
                      <a:r>
                        <a:rPr lang="ru-RU" sz="1400" dirty="0" smtClean="0"/>
                        <a:t>65 кг, 1 место , республиканский турнир «Игры </a:t>
                      </a:r>
                      <a:r>
                        <a:rPr lang="ru-RU" sz="1400" dirty="0" err="1" smtClean="0"/>
                        <a:t>Боотуров</a:t>
                      </a:r>
                      <a:r>
                        <a:rPr lang="ru-RU" sz="1400" dirty="0" smtClean="0"/>
                        <a:t>», 15 сентября 2018 г.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Щелканов</a:t>
                      </a:r>
                      <a:r>
                        <a:rPr lang="ru-RU" sz="1400" dirty="0" smtClean="0"/>
                        <a:t> Иннокентий-1 место</a:t>
                      </a:r>
                      <a:endParaRPr lang="ru-R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Улусная выставка учащихся «О</a:t>
                      </a:r>
                      <a:r>
                        <a:rPr lang="en-US" sz="1400" dirty="0" smtClean="0"/>
                        <a:t>h</a:t>
                      </a:r>
                      <a:r>
                        <a:rPr lang="ru-RU" sz="1400" dirty="0" err="1" smtClean="0"/>
                        <a:t>уор</a:t>
                      </a:r>
                      <a:r>
                        <a:rPr lang="ru-RU" sz="1400" dirty="0" smtClean="0"/>
                        <a:t> -</a:t>
                      </a:r>
                      <a:r>
                        <a:rPr lang="ru-RU" sz="1400" dirty="0" err="1" smtClean="0"/>
                        <a:t>мандар</a:t>
                      </a:r>
                      <a:r>
                        <a:rPr lang="ru-RU" sz="1400" dirty="0" smtClean="0"/>
                        <a:t>», с. </a:t>
                      </a:r>
                      <a:r>
                        <a:rPr lang="ru-RU" sz="1400" smtClean="0"/>
                        <a:t>Майя</a:t>
                      </a:r>
                      <a:r>
                        <a:rPr lang="ru-RU" sz="1400" dirty="0" smtClean="0"/>
                        <a:t>, март</a:t>
                      </a:r>
                      <a:r>
                        <a:rPr lang="ru-RU" sz="1400" baseline="0" dirty="0" smtClean="0"/>
                        <a:t> 2019г.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Куличкин</a:t>
                      </a:r>
                      <a:r>
                        <a:rPr lang="ru-RU" sz="1400" baseline="0" dirty="0" smtClean="0"/>
                        <a:t> Вячеслав - лауреат</a:t>
                      </a:r>
                      <a:endParaRPr lang="ru-R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Научно-практическая конференция «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Актуальные проблемы и перспективы развития агропромышленного комплекса Якутии», г. Якутск , ЯСХТ, 10 апреля 2019г.</a:t>
                      </a:r>
                    </a:p>
                    <a:p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</a:t>
                      </a: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Габышева</a:t>
                      </a:r>
                      <a:r>
                        <a:rPr lang="ru-RU" sz="1400" dirty="0" smtClean="0"/>
                        <a:t> Дария– Диплом 2 степени</a:t>
                      </a:r>
                    </a:p>
                    <a:p>
                      <a:endParaRPr lang="ru-R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5088" name="Заголовок 1"/>
          <p:cNvSpPr>
            <a:spLocks noGrp="1"/>
          </p:cNvSpPr>
          <p:nvPr>
            <p:ph type="title"/>
          </p:nvPr>
        </p:nvSpPr>
        <p:spPr>
          <a:xfrm>
            <a:off x="571500" y="214313"/>
            <a:ext cx="8229600" cy="785812"/>
          </a:xfrm>
        </p:spPr>
        <p:txBody>
          <a:bodyPr anchor="t"/>
          <a:lstStyle/>
          <a:p>
            <a:r>
              <a:rPr lang="ru-RU" sz="2000" b="1" smtClean="0">
                <a:latin typeface="Book Antiqua" pitchFamily="18" charset="0"/>
              </a:rPr>
              <a:t>ПОЗИТИВНЫЕ РЕЗУЛЬТАТЫ ДЕЯТЕЛЬНОСТИ ПЕДАГОГА ПО ВЫПОЛНЕНИЮ ФУНКЦИЙ КУРАТОРА 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42938" y="928688"/>
            <a:ext cx="8143875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Рисунок 1" descr="IMG_20190419_152510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214290"/>
            <a:ext cx="4857766" cy="647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Рисунок 1" descr="IMG_20190419_153710_resized_20190419_035547154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Book Antiqua" pitchFamily="18" charset="0"/>
              </a:rPr>
              <a:t>РЕЗУЛЬТАТЫ ПОВЫШЕНИЯ КВАЛИФИКАЦИИ ПО ПРОФИЛЮ ПЕДАГОГИЧЕСКОЙ ДЕЯТЕЛЬНОСТИ</a:t>
            </a:r>
            <a:endParaRPr lang="ru-RU" sz="2000" b="1" dirty="0">
              <a:latin typeface="Book Antiqua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71472" y="928670"/>
            <a:ext cx="814393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4" name="Рисунок 1" descr="IMG_20190419_154707.jpg"/>
          <p:cNvPicPr>
            <a:picLocks noGrp="1" noChangeAspect="1"/>
          </p:cNvPicPr>
          <p:nvPr isPhoto="1"/>
        </p:nvPicPr>
        <p:blipFill>
          <a:blip r:embed="rId2"/>
          <a:srcRect l="9159" t="2914" r="5555" b="3217"/>
          <a:stretch>
            <a:fillRect/>
          </a:stretch>
        </p:blipFill>
        <p:spPr bwMode="auto">
          <a:xfrm rot="16200000">
            <a:off x="1857357" y="-214338"/>
            <a:ext cx="5500725" cy="8072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Book Antiqua" pitchFamily="18" charset="0"/>
              </a:rPr>
              <a:t>РЕЗУЛЬТАТЫ ПОВЫШЕНИЯ КВАЛИФИКАЦИИ ПО ПРОФИЛЮ ПЕДАГОГИЧЕСКОЙ ДЕЯТЕЛЬНОСТИ</a:t>
            </a:r>
            <a:endParaRPr lang="ru-RU" sz="2000" b="1" dirty="0">
              <a:latin typeface="Book Antiqua" pitchFamily="18" charset="0"/>
            </a:endParaRPr>
          </a:p>
        </p:txBody>
      </p:sp>
      <p:sp>
        <p:nvSpPr>
          <p:cNvPr id="20486" name="AutoShape 6" descr="https://melaniepsmith.com/wp-content/uploads/2016/07/Animal-Lin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71472" y="928670"/>
            <a:ext cx="814393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7" name="Рисунок 1" descr="IMG_20190419_153159.jpg"/>
          <p:cNvPicPr>
            <a:picLocks noGrp="1" noChangeAspect="1"/>
          </p:cNvPicPr>
          <p:nvPr isPhoto="1"/>
        </p:nvPicPr>
        <p:blipFill>
          <a:blip r:embed="rId2"/>
          <a:srcRect l="2344" t="4166" r="2344" b="7291"/>
          <a:stretch>
            <a:fillRect/>
          </a:stretch>
        </p:blipFill>
        <p:spPr bwMode="auto">
          <a:xfrm>
            <a:off x="642910" y="1142984"/>
            <a:ext cx="7786705" cy="542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Рисунок 1" descr="IMG_20190419_154131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c5ff40a91f3891e785b6855043e19d044351"/>
</p:tagLst>
</file>

<file path=ppt/theme/theme1.xml><?xml version="1.0" encoding="utf-8"?>
<a:theme xmlns:a="http://schemas.openxmlformats.org/drawingml/2006/main" name="Тема Office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2896</TotalTime>
  <Words>2687</Words>
  <Application>Microsoft Office PowerPoint</Application>
  <PresentationFormat>Экран (4:3)</PresentationFormat>
  <Paragraphs>696</Paragraphs>
  <Slides>64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71" baseType="lpstr">
      <vt:lpstr>Arial</vt:lpstr>
      <vt:lpstr>Book Antiqua</vt:lpstr>
      <vt:lpstr>Calibri</vt:lpstr>
      <vt:lpstr>Courier New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РЕЗУЛЬТАТЫ ПОВЫШЕНИЯ КВАЛИФИКАЦИИ ПО ПРОФИЛЮ ПЕДАГОГИЧЕСКОЙ ДЕЯТЕЛЬНОСТИ</vt:lpstr>
      <vt:lpstr>РЕЗУЛЬТАТЫ ПОВЫШЕНИЯ КВАЛИФИКАЦИИ ПО ПРОФИЛЮ ПЕДАГОГИЧЕСКОЙ ДЕЯТЕЛЬНОСТИ</vt:lpstr>
      <vt:lpstr>РЕЗУЛЬТАТЫ ПОВЫШЕНИЯ КВАЛИФИКАЦИИ ПО ПРОФИЛЮ ПЕДАГОГИЧЕСКОЙ ДЕЯТЕЛЬНОСТИ</vt:lpstr>
      <vt:lpstr>РЕЗУЛЬТАТЫ ПОВЫШЕНИЯ КВАЛИФИКАЦИИ ПО ПРОФИЛЮ ПЕДАГОГИЧЕСКОЙ ДЕЯТЕЛЬНОСТИ</vt:lpstr>
      <vt:lpstr>РЕЗУЛЬТАТЫ ПОВЫШЕНИЯ КВАЛИФИКАЦИИ ПО ПРОФИЛЮ ПЕДАГОГИЧЕСКОЙ ДЕЯТЕЛЬНОСТИ</vt:lpstr>
      <vt:lpstr>Презентация PowerPoint</vt:lpstr>
      <vt:lpstr> РЕЗУЛЬТАТЫ УЧЕБНОЙ ДЕЯТЕЛЬНОСТИ ПО ИТОГАМ МОНИТОРИНГА ПОО  </vt:lpstr>
      <vt:lpstr> РЕЗУЛЬТАТЫ УЧЕБНОЙ ДЕЯТЕЛЬНОСТИ ПО ИТОГАМ МОНИТОРИНГА ПОО  </vt:lpstr>
      <vt:lpstr>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   </vt:lpstr>
      <vt:lpstr>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   </vt:lpstr>
      <vt:lpstr>Презентация PowerPoint</vt:lpstr>
      <vt:lpstr>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   </vt:lpstr>
      <vt:lpstr>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   </vt:lpstr>
      <vt:lpstr>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   </vt:lpstr>
      <vt:lpstr>РЕЗУЛЬТАТЫ ИСПОЛЬЗОВАНИЯ НОВЫХ ОБРАЗОВАТЕЛЬНЫХ ТЕХНОЛОГИЙ  </vt:lpstr>
      <vt:lpstr>РЕЗУЛЬТАТЫ ИСПОЛЬЗОВАНИЯ НОВЫХ ОБРАЗОВАТЕЛЬНЫХ ТЕХНОЛОГИЙ  </vt:lpstr>
      <vt:lpstr>Презентация PowerPoint</vt:lpstr>
      <vt:lpstr>Презентация PowerPoint</vt:lpstr>
      <vt:lpstr>Мастер – класс «Создай своё мобильное приложение» Борисова Туйара даёт практические советы по созданию мобильных приложений, рассказывает об игре «Симулятор жизни студента» </vt:lpstr>
      <vt:lpstr>Степанова Ирина студентка1 курса пробует создать мобильную игру-квест</vt:lpstr>
      <vt:lpstr>Презентация PowerPoint</vt:lpstr>
      <vt:lpstr>Презентация PowerPoint</vt:lpstr>
      <vt:lpstr>Презентация PowerPoint</vt:lpstr>
      <vt:lpstr>ЭФФЕКТИВНОСТЬ РАБОТЫ ПО ПРОГРАММНО-МЕТОДИЧЕСКОМУ СОПРОВОЖДЕНИЮ ОБРАЗОВАТЕЛЬНОГО ПРОЦЕССА  </vt:lpstr>
      <vt:lpstr>ОБОБЩЕНИЕ И РАСПРОСТРАНЕНИЕ В ПЕДАГОГИЧЕСКИХ КОЛЛЕКТИВАХ ОПЫТА ПРАКТИЧЕСКИХ РЕЗУЛЬТАТОВ СВОЕЙ ПРОФЕССИОНАЛЬНОЙ ДЕЯТЕЛЬНОСТИ  </vt:lpstr>
      <vt:lpstr>ОБОБЩЕНИЕ И РАСПРОСТРАНЕНИЕ В ПЕДАГОГИЧЕСКИХ КОЛЛЕКТИВАХ ОПЫТА ПРАКТИЧЕСКИХ РЕЗУЛЬТАТОВ СВОЕЙ ПРОФЕССИОНАЛЬНОЙ ДЕЯТЕЛЬНОСТИ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УЧАСТИЯ И ПРОДУКТИВНОСТЬ МЕТОДИЧЕСКОЙ ДЕЯТЕЛЬНОСТИ ПРЕПОДАВАТЕЛЯ   </vt:lpstr>
      <vt:lpstr>РЕЦЕНЗИЯ на методическую разработку «Эссе «Якутия. Профессиональное образование 2030»» </vt:lpstr>
      <vt:lpstr>РЕЗУЛЬТАТЫ УЧАСТИЯ В КОНКУРСАХ (ВЫСТАВКАХ) ПРОФЕССИОНАЛЬНОГО МАСТЕРСТВА   </vt:lpstr>
      <vt:lpstr>ПООЩРЕНИЯ ЗА ПРОФЕССИОНАЛЬНУЮ ДЕЯТЕЛЬНОСТЬ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ДЕЯТЕЛЬНОСТИ ПЕДАГОГА ПО ВЫПОЛНЕНИЮ ФУНКЦИЙ КУРАТОРА </vt:lpstr>
      <vt:lpstr>ДЕНЬ УЧИТЕЛЯ</vt:lpstr>
      <vt:lpstr>ПОСВЯЩЕНИЕ В СТУДЕНТЫ 12 ОКТЯБРЯ 2018 Г.</vt:lpstr>
      <vt:lpstr>ЩЕЛКАНОВ ИННОКЕНТИЙ ОТБОРОЧНЫЙ ТУРНИР сборной Мегино-Кангаласского улуса  65 кг, 1 место , республиканский турнир «Игры Боотуров» 1 место, 15 сентября 2018 г.</vt:lpstr>
      <vt:lpstr>Презентация PowerPoint</vt:lpstr>
      <vt:lpstr>Презентация PowerPoint</vt:lpstr>
      <vt:lpstr>ПОЗИТИВНЫЕ РЕЗУЛЬТАТЫ ДЕЯТЕЛЬНОСТИ ПЕДАГОГА ПО ВЫПОЛНЕНИЮ ФУНКЦИЙ КУРАТОРА </vt:lpstr>
      <vt:lpstr>ПОЗИТИВНЫЕ РЕЗУЛЬТАТЫ ДЕЯТЕЛЬНОСТИ ПЕДАГОГА ПО ВЫПОЛНЕНИЮ ФУНКЦИЙ КУРАТОРА </vt:lpstr>
      <vt:lpstr>Презентация PowerPoint</vt:lpstr>
      <vt:lpstr>Презентация PowerPoint</vt:lpstr>
    </vt:vector>
  </TitlesOfParts>
  <Company>http://presentation-creation.ru/powerpoint-templates.html</Company>
  <LinksUpToDate>false</LinksUpToDate>
  <SharedDoc>false</SharedDoc>
  <HyperlinkBase>http://presentation-creation.ru/powerpoint-templates.html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Красочный абстрактный фон - шаблон презентации с сайта http://presentation-creation.ru</dc:title>
  <dc:creator>obstinate</dc:creator>
  <dc:description>Шаблон презентации с сайта http://presentation-creation.ru/</dc:description>
  <cp:lastModifiedBy>nonn.90@mail.ru</cp:lastModifiedBy>
  <cp:revision>299</cp:revision>
  <dcterms:created xsi:type="dcterms:W3CDTF">2017-10-03T10:03:42Z</dcterms:created>
  <dcterms:modified xsi:type="dcterms:W3CDTF">2019-05-08T00:33:36Z</dcterms:modified>
</cp:coreProperties>
</file>